
<file path=[Content_Types].xml><?xml version="1.0" encoding="utf-8"?>
<Types xmlns="http://schemas.openxmlformats.org/package/2006/content-types">
  <Default Extension="bin" ContentType="image/unknown"/>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Lst>
  <p:notesMasterIdLst>
    <p:notesMasterId r:id="rId36"/>
  </p:notesMasterIdLst>
  <p:sldIdLst>
    <p:sldId id="370" r:id="rId2"/>
    <p:sldId id="258" r:id="rId3"/>
    <p:sldId id="359" r:id="rId4"/>
    <p:sldId id="369" r:id="rId5"/>
    <p:sldId id="358" r:id="rId6"/>
    <p:sldId id="327" r:id="rId7"/>
    <p:sldId id="351" r:id="rId8"/>
    <p:sldId id="352" r:id="rId9"/>
    <p:sldId id="360" r:id="rId10"/>
    <p:sldId id="361" r:id="rId11"/>
    <p:sldId id="356" r:id="rId12"/>
    <p:sldId id="357" r:id="rId13"/>
    <p:sldId id="364" r:id="rId14"/>
    <p:sldId id="365" r:id="rId15"/>
    <p:sldId id="366" r:id="rId16"/>
    <p:sldId id="367" r:id="rId17"/>
    <p:sldId id="368" r:id="rId18"/>
    <p:sldId id="260" r:id="rId19"/>
    <p:sldId id="354" r:id="rId20"/>
    <p:sldId id="374" r:id="rId21"/>
    <p:sldId id="375" r:id="rId22"/>
    <p:sldId id="377" r:id="rId23"/>
    <p:sldId id="378" r:id="rId24"/>
    <p:sldId id="380" r:id="rId25"/>
    <p:sldId id="379" r:id="rId26"/>
    <p:sldId id="382" r:id="rId27"/>
    <p:sldId id="381" r:id="rId28"/>
    <p:sldId id="383" r:id="rId29"/>
    <p:sldId id="384" r:id="rId30"/>
    <p:sldId id="386" r:id="rId31"/>
    <p:sldId id="387" r:id="rId32"/>
    <p:sldId id="385" r:id="rId33"/>
    <p:sldId id="388" r:id="rId34"/>
    <p:sldId id="372"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5FFE"/>
    <a:srgbClr val="4D5C7D"/>
    <a:srgbClr val="FF4F4F"/>
    <a:srgbClr val="B0B0B0"/>
    <a:srgbClr val="67696B"/>
    <a:srgbClr val="CDCDCD"/>
    <a:srgbClr val="FFFFFF"/>
    <a:srgbClr val="F0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D80267-D20E-4F75-A916-ECAF227F4E59}">
  <a:tblStyle styleId="{05D80267-D20E-4F75-A916-ECAF227F4E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94" autoAdjust="0"/>
    <p:restoredTop sz="84112" autoAdjust="0"/>
  </p:normalViewPr>
  <p:slideViewPr>
    <p:cSldViewPr snapToGrid="0">
      <p:cViewPr>
        <p:scale>
          <a:sx n="108" d="100"/>
          <a:sy n="108" d="100"/>
        </p:scale>
        <p:origin x="259" y="-6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0342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648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1446e945cfd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1446e945cfd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667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4231f69b35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4231f69b35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7708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143cef278ce_0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143cef278ce_0_1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Les erreurs de configuration des pare-feu surviennent principalement en raison de deux raisons. D'abord, les entreprises ont besoin de règles complexes pour faire fonctionner leur activité, ce qui peut rendre la configuration des pare-feu compliquée. Ensuite, une gestion négligente du réseau peut conduire à des règles de pare-feu inutilement ouvertes pour des types de trafic qui ne sont plus utilisés, ce qui crée des vulnérabilités.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01671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143cef278ce_0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143cef278ce_0_1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br>
              <a:rPr lang="fr-FR" dirty="0">
                <a:effectLst/>
              </a:rPr>
            </a:br>
            <a:r>
              <a:rPr lang="fr-FR" dirty="0">
                <a:effectLst/>
              </a:rPr>
              <a:t>Les réglementations telles que NERC CIP exigent la divulgation de tous les ports et services ouverts, ainsi que des actifs cybernétiques, pour renforcer la protection des infrastructures critiques.</a:t>
            </a:r>
          </a:p>
          <a:p>
            <a:r>
              <a:rPr lang="fr-FR" dirty="0">
                <a:effectLst/>
              </a:rPr>
              <a:t>Recommandation de fermer ou désactiver tous les ports et services inutilisés ou superflus pour réduire les risques de sécurité.</a:t>
            </a:r>
          </a:p>
          <a:p>
            <a:r>
              <a:rPr lang="fr-FR" dirty="0">
                <a:effectLst/>
              </a:rPr>
              <a:t>Chaque port et service ouvert représente un potentiel chemin d'attaque, soulignant le lien direct entre le nombre d'ouvertures et la complexité des configurations de pare-feu, d'IDS/IPS et d'autres dispositifs de sécurité.</a:t>
            </a:r>
          </a:p>
          <a:p>
            <a:r>
              <a:rPr lang="fr-FR" dirty="0">
                <a:effectLst/>
              </a:rPr>
              <a:t>L'augmentation de la complexité accroît le risque de configurations erronées, exposant le réseau à des vulnérabilités potentielles.</a:t>
            </a:r>
          </a:p>
          <a:p>
            <a:r>
              <a:rPr lang="fr-FR" dirty="0">
                <a:effectLst/>
              </a:rPr>
              <a:t>En minimisant le nombre de ports et services ouverts, on réduit la surface d'attaque, renforçant ainsi la sécurité globale du réseau</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13277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143cef278ce_0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143cef278ce_0_1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Vulnérabilités des bases de données : Les applications commerciales et les systèmes de contrôle utilisent fréquemment des bases de données, exposant ces systèmes à des risques élevés s'ils ne sont pas correctement configurés et sécurisés.</a:t>
            </a:r>
          </a:p>
          <a:p>
            <a:r>
              <a:rPr lang="fr-FR" sz="1100" b="0" i="0" u="none" strike="noStrike" cap="none" dirty="0">
                <a:solidFill>
                  <a:srgbClr val="000000"/>
                </a:solidFill>
                <a:effectLst/>
                <a:latin typeface="Arial"/>
                <a:ea typeface="Arial"/>
                <a:cs typeface="Arial"/>
                <a:sym typeface="Arial"/>
              </a:rPr>
              <a:t>Injection SQL : Les attaques d'injection SQL peuvent permettre à un attaquant de prendre le contrôle d'une base de données, avec la possibilité de migrer le contrôle vers d'autres serveurs, tels que ceux gérant les systèmes clients, les facturations, ou les historiens SCADA.</a:t>
            </a:r>
          </a:p>
          <a:p>
            <a:r>
              <a:rPr lang="fr-FR" sz="1100" b="0" i="0" u="none" strike="noStrike" cap="none" dirty="0">
                <a:solidFill>
                  <a:srgbClr val="000000"/>
                </a:solidFill>
                <a:effectLst/>
                <a:latin typeface="Arial"/>
                <a:ea typeface="Arial"/>
                <a:cs typeface="Arial"/>
                <a:sym typeface="Arial"/>
              </a:rPr>
              <a:t>Risques de réplication : Les bases de données SCADA enregistrent souvent des activités dans un Historien, et la réplication des données à travers la DMZ SCADA vers le réseau d'entreprise expose ces systèmes à des attaques potentielles.</a:t>
            </a:r>
          </a:p>
          <a:p>
            <a:r>
              <a:rPr lang="fr-FR" sz="1100" b="0" i="0" u="none" strike="noStrike" cap="none" dirty="0">
                <a:solidFill>
                  <a:srgbClr val="000000"/>
                </a:solidFill>
                <a:effectLst/>
                <a:latin typeface="Arial"/>
                <a:ea typeface="Arial"/>
                <a:cs typeface="Arial"/>
                <a:sym typeface="Arial"/>
              </a:rPr>
              <a:t>Accès autorisé : Les bases de données et les applications associées sont généralement accessibles par des systèmes et des utilisateurs autorisés, rendant les attaques particulièrement dangereuses.</a:t>
            </a:r>
          </a:p>
          <a:p>
            <a:r>
              <a:rPr lang="fr-FR" sz="1100" b="0" i="0" u="none" strike="noStrike" cap="none" dirty="0">
                <a:solidFill>
                  <a:srgbClr val="000000"/>
                </a:solidFill>
                <a:effectLst/>
                <a:latin typeface="Arial"/>
                <a:ea typeface="Arial"/>
                <a:cs typeface="Arial"/>
                <a:sym typeface="Arial"/>
              </a:rPr>
              <a:t>Éviter l'authentification codée en dur : L'utilisation d'une authentification forte des utilisateurs est recommandée pour éviter les vulnérabilités telles que celles exploitées par </a:t>
            </a:r>
            <a:r>
              <a:rPr lang="fr-FR" sz="1100" b="0" i="0" u="none" strike="noStrike" cap="none" dirty="0" err="1">
                <a:solidFill>
                  <a:srgbClr val="000000"/>
                </a:solidFill>
                <a:effectLst/>
                <a:latin typeface="Arial"/>
                <a:ea typeface="Arial"/>
                <a:cs typeface="Arial"/>
                <a:sym typeface="Arial"/>
              </a:rPr>
              <a:t>Stuxnet</a:t>
            </a:r>
            <a:r>
              <a:rPr lang="fr-FR" sz="1100" b="0" i="0" u="none" strike="noStrike" cap="none" dirty="0">
                <a:solidFill>
                  <a:srgbClr val="000000"/>
                </a:solidFill>
                <a:effectLst/>
                <a:latin typeface="Arial"/>
                <a:ea typeface="Arial"/>
                <a:cs typeface="Arial"/>
                <a:sym typeface="Arial"/>
              </a:rPr>
              <a:t>.</a:t>
            </a:r>
          </a:p>
          <a:p>
            <a:r>
              <a:rPr lang="fr-FR" sz="1100" b="0" i="0" u="none" strike="noStrike" cap="none" dirty="0">
                <a:solidFill>
                  <a:srgbClr val="000000"/>
                </a:solidFill>
                <a:effectLst/>
                <a:latin typeface="Arial"/>
                <a:ea typeface="Arial"/>
                <a:cs typeface="Arial"/>
                <a:sym typeface="Arial"/>
              </a:rPr>
              <a:t>Limiter la connectivité : Il est crucial de restreindre la connectivité entre utilisateurs et applications, ainsi qu'entre applications et bases de données, pour réduire les risques d'attaques.</a:t>
            </a:r>
          </a:p>
          <a:p>
            <a:r>
              <a:rPr lang="fr-FR" sz="1100" b="0" i="0" u="none" strike="noStrike" cap="none" dirty="0">
                <a:solidFill>
                  <a:srgbClr val="000000"/>
                </a:solidFill>
                <a:effectLst/>
                <a:latin typeface="Arial"/>
                <a:ea typeface="Arial"/>
                <a:cs typeface="Arial"/>
                <a:sym typeface="Arial"/>
              </a:rPr>
              <a:t>Réplication sécurisée : Si la réplication des données de la base de données SCADA vers le réseau d'entreprise est nécessaire, l'utilisation de défenses robustes, comme des diodes de données unidirectionnelles, est recommandée pour empêcher la migration d'attaquants depuis le réseau d'entreprise vers la DMZ SCADA.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08975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143cef278ce_0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143cef278ce_0_1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Vulnérabilités des réseaux sans fil : Les réseaux sans fil présentent des risques importants en raison de multiples vulnérabilités liées à l'architecture du réseau, aux configurations de contrôle d'accès, et aux vulnérabilités au niveau des composants.</a:t>
            </a:r>
          </a:p>
          <a:p>
            <a:r>
              <a:rPr lang="fr-FR" sz="1100" b="0" i="0" u="none" strike="noStrike" cap="none" dirty="0">
                <a:solidFill>
                  <a:srgbClr val="000000"/>
                </a:solidFill>
                <a:effectLst/>
                <a:latin typeface="Arial"/>
                <a:ea typeface="Arial"/>
                <a:cs typeface="Arial"/>
                <a:sym typeface="Arial"/>
              </a:rPr>
              <a:t>Accessibilité aérienne : Les réseaux sans fil sont facilement accessibles par voie aérienne en raison de leurs antennes capables de recevoir des transmissions sans fil, ce qui accroît leur exposition potentielle aux attaques.</a:t>
            </a:r>
          </a:p>
          <a:p>
            <a:r>
              <a:rPr lang="fr-FR" sz="1100" b="0" i="0" u="none" strike="noStrike" cap="none" dirty="0">
                <a:solidFill>
                  <a:srgbClr val="000000"/>
                </a:solidFill>
                <a:effectLst/>
                <a:latin typeface="Arial"/>
                <a:ea typeface="Arial"/>
                <a:cs typeface="Arial"/>
                <a:sym typeface="Arial"/>
              </a:rPr>
              <a:t>Outils de piratage largement disponibles : Des outils de détection, de cartographie, d'analyse du trafic, d'évaluation de clients, de génération de trames sans fil et de craquage de chiffrement sont largement disponibles, facilitant les attaques contre les réseaux Wi-Fi.</a:t>
            </a:r>
          </a:p>
          <a:p>
            <a:r>
              <a:rPr lang="fr-FR" sz="1100" b="0" i="0" u="none" strike="noStrike" cap="none" dirty="0">
                <a:solidFill>
                  <a:srgbClr val="000000"/>
                </a:solidFill>
                <a:effectLst/>
                <a:latin typeface="Arial"/>
                <a:ea typeface="Arial"/>
                <a:cs typeface="Arial"/>
                <a:sym typeface="Arial"/>
              </a:rPr>
              <a:t>Risques des systèmes sans fil désactivés : Même les systèmes sans fil désactivés peuvent être compromis, comme démontré par des méthodes de piratage au niveau des composants, exploitant des antennes Wi-Fi intégrées dans le silicium du microprocesseur qui n'ont jamais été activées par le fabricant.</a:t>
            </a:r>
          </a:p>
          <a:p>
            <a:r>
              <a:rPr lang="fr-FR" sz="1100" b="0" i="0" u="none" strike="noStrike" cap="none" dirty="0">
                <a:solidFill>
                  <a:srgbClr val="000000"/>
                </a:solidFill>
                <a:effectLst/>
                <a:latin typeface="Arial"/>
                <a:ea typeface="Arial"/>
                <a:cs typeface="Arial"/>
                <a:sym typeface="Arial"/>
              </a:rPr>
              <a:t>Exploitations des fonctions normales des points d'accès Wi-Fi : Des attaques peuvent cibler les fonctions normales des points d'accès Wi-Fi, telles que le brouillage de signal, pouvant entraîner des tentatives de reconnexion continues et potentiellement causer des dénis de service à l'échelle du processus, surtout si des protocoles Ethernet sensibles sont utilisés.</a:t>
            </a:r>
          </a:p>
          <a:p>
            <a:r>
              <a:rPr lang="fr-FR" sz="1100" b="0" i="0" u="none" strike="noStrike" cap="none" dirty="0">
                <a:solidFill>
                  <a:srgbClr val="000000"/>
                </a:solidFill>
                <a:effectLst/>
                <a:latin typeface="Arial"/>
                <a:ea typeface="Arial"/>
                <a:cs typeface="Arial"/>
                <a:sym typeface="Arial"/>
              </a:rPr>
              <a:t>Facteur atténuant : La meilleure approche pour atténuer les risques liés à l'accès sans fil est de l'éviter autant que possible. Il est crucial d'isoler et de sécuriser soigneusement les points d'accès, en considérant l'accès Wi-Fi comme un terrain contesté où l'authentification peut être contournée.</a:t>
            </a:r>
          </a:p>
          <a:p>
            <a:r>
              <a:rPr lang="fr-FR" sz="1100" b="0" i="0" u="none" strike="noStrike" cap="none" dirty="0">
                <a:solidFill>
                  <a:srgbClr val="000000"/>
                </a:solidFill>
                <a:effectLst/>
                <a:latin typeface="Arial"/>
                <a:ea typeface="Arial"/>
                <a:cs typeface="Arial"/>
                <a:sym typeface="Arial"/>
              </a:rPr>
              <a:t>Principe de précaution : Il est recommandé de partir du principe que l'accès Wi-Fi sera détecté avec succès, et de traiter chaque point d'accès comme une zone potentiellement compromise, en le séparant des autres réseaux pour renforcer la sécurité globale.</a:t>
            </a:r>
          </a:p>
        </p:txBody>
      </p:sp>
    </p:spTree>
    <p:extLst>
      <p:ext uri="{BB962C8B-B14F-4D97-AF65-F5344CB8AC3E}">
        <p14:creationId xmlns:p14="http://schemas.microsoft.com/office/powerpoint/2010/main" val="2220071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143cef278ce_0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143cef278ce_0_1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Risques de l'accès à distance : L'accès à distance, s'il est mal implémenté, peut constituer un risque significatif, surtout face à des agents de menace potentiels dans un scénario d'attaque sur un réseau industriel.</a:t>
            </a:r>
          </a:p>
          <a:p>
            <a:r>
              <a:rPr lang="fr-FR" sz="1100" b="0" i="0" u="none" strike="noStrike" cap="none" dirty="0">
                <a:solidFill>
                  <a:srgbClr val="000000"/>
                </a:solidFill>
                <a:effectLst/>
                <a:latin typeface="Arial"/>
                <a:ea typeface="Arial"/>
                <a:cs typeface="Arial"/>
                <a:sym typeface="Arial"/>
              </a:rPr>
              <a:t>Non-fiabilité de l'extrémité distante : L'extrémité distante de la connexion ne peut pas être considérée comme digne de confiance, avec la possibilité de vols d'ordinateurs portables équipés de clients VPN ou de compromissions faciles des extranets.</a:t>
            </a:r>
          </a:p>
          <a:p>
            <a:r>
              <a:rPr lang="fr-FR" sz="1100" b="0" i="0" u="none" strike="noStrike" cap="none" dirty="0">
                <a:solidFill>
                  <a:srgbClr val="000000"/>
                </a:solidFill>
                <a:effectLst/>
                <a:latin typeface="Arial"/>
                <a:ea typeface="Arial"/>
                <a:cs typeface="Arial"/>
                <a:sym typeface="Arial"/>
              </a:rPr>
              <a:t>Applications mobiles : Les applications mobiles pour SCADA et contrôle sur smartphones ajoutent une complexité supplémentaire, aggravant les risques liés à l'accès à distance.</a:t>
            </a:r>
          </a:p>
          <a:p>
            <a:r>
              <a:rPr lang="fr-FR" sz="1100" b="0" i="0" u="none" strike="noStrike" cap="none" dirty="0">
                <a:solidFill>
                  <a:srgbClr val="000000"/>
                </a:solidFill>
                <a:effectLst/>
                <a:latin typeface="Arial"/>
                <a:ea typeface="Arial"/>
                <a:cs typeface="Arial"/>
                <a:sym typeface="Arial"/>
              </a:rPr>
              <a:t>Approche de sécurité : Pour éviter les vulnérabilités, il est crucial de traiter tout point d'accès (client VPN, serveur d'application, etc.) comme s'il était directement exposé à Internet.</a:t>
            </a:r>
          </a:p>
          <a:p>
            <a:r>
              <a:rPr lang="fr-FR" sz="1100" b="0" i="0" u="none" strike="noStrike" cap="none" dirty="0">
                <a:solidFill>
                  <a:srgbClr val="000000"/>
                </a:solidFill>
                <a:effectLst/>
                <a:latin typeface="Arial"/>
                <a:ea typeface="Arial"/>
                <a:cs typeface="Arial"/>
                <a:sym typeface="Arial"/>
              </a:rPr>
              <a:t>Ne pas terminer l'accès à distance dans les réseaux critiques : Il est recommandé de ne pas terminer l'accès à distance directement dans les réseaux critiques pour minimiser les risques d'intrusions.</a:t>
            </a:r>
          </a:p>
          <a:p>
            <a:r>
              <a:rPr lang="fr-FR" sz="1100" b="0" i="0" u="none" strike="noStrike" cap="none" dirty="0">
                <a:solidFill>
                  <a:srgbClr val="000000"/>
                </a:solidFill>
                <a:effectLst/>
                <a:latin typeface="Arial"/>
                <a:ea typeface="Arial"/>
                <a:cs typeface="Arial"/>
                <a:sym typeface="Arial"/>
              </a:rPr>
              <a:t>Considération lors de l'analyse des vulnérabilités : Lors de l'analyse des vulnérabilités et des tests de pénétration, il est essentiel d'inclure toutes les interfaces à distance dans le réseau pour évaluer la sécurité globale du système.</a:t>
            </a:r>
          </a:p>
          <a:p>
            <a:r>
              <a:rPr lang="fr-FR" sz="1100" b="0" i="0" u="none" strike="noStrike" cap="none" dirty="0">
                <a:solidFill>
                  <a:srgbClr val="000000"/>
                </a:solidFill>
                <a:effectLst/>
                <a:latin typeface="Arial"/>
                <a:ea typeface="Arial"/>
                <a:cs typeface="Arial"/>
                <a:sym typeface="Arial"/>
              </a:rPr>
              <a:t>Principe de précaution : Considérer chaque point d'accès à distance comme potentiellement vulnérable et appliquer des mesures de sécurité rigoureuses pour atténuer les risques associés à l'accès à distance dans les environnements industriels.</a:t>
            </a:r>
          </a:p>
        </p:txBody>
      </p:sp>
    </p:spTree>
    <p:extLst>
      <p:ext uri="{BB962C8B-B14F-4D97-AF65-F5344CB8AC3E}">
        <p14:creationId xmlns:p14="http://schemas.microsoft.com/office/powerpoint/2010/main" val="504498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3133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003d90df7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003d90df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dirty="0">
                <a:solidFill>
                  <a:schemeClr val="dk1"/>
                </a:solidFill>
                <a:latin typeface="Josefin Sans"/>
                <a:sym typeface="Josefin Sans"/>
              </a:rPr>
              <a:t>les actifs (dispositifs physiques), systèmes (logiciels et applications)</a:t>
            </a:r>
            <a:endParaRPr dirty="0"/>
          </a:p>
        </p:txBody>
      </p:sp>
    </p:spTree>
    <p:extLst>
      <p:ext uri="{BB962C8B-B14F-4D97-AF65-F5344CB8AC3E}">
        <p14:creationId xmlns:p14="http://schemas.microsoft.com/office/powerpoint/2010/main" val="2917348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solidFill>
                  <a:schemeClr val="tx1"/>
                </a:solidFill>
                <a:latin typeface="Josefin Sans"/>
              </a:rPr>
              <a:t>et même des groupes moins tangibles tels que les groupes d'utilisateurs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75196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4928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0573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5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2640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sz="1800" dirty="0">
                <a:effectLst/>
                <a:latin typeface="CMU Serif" panose="02000603000000000000" pitchFamily="2" charset="0"/>
                <a:ea typeface="Calibri" panose="020F0502020204030204" pitchFamily="34" charset="0"/>
              </a:rPr>
              <a:t>Dans cette exemple un group </a:t>
            </a:r>
            <a:r>
              <a:rPr lang="fr-CA" sz="1800" dirty="0" err="1">
                <a:effectLst/>
                <a:latin typeface="CMU Serif" panose="02000603000000000000" pitchFamily="2" charset="0"/>
                <a:ea typeface="Calibri" panose="020F0502020204030204" pitchFamily="34" charset="0"/>
              </a:rPr>
              <a:t>separé</a:t>
            </a:r>
            <a:r>
              <a:rPr lang="fr-CA" sz="1800" dirty="0">
                <a:effectLst/>
                <a:latin typeface="CMU Serif" panose="02000603000000000000" pitchFamily="2" charset="0"/>
                <a:ea typeface="Calibri" panose="020F0502020204030204" pitchFamily="34" charset="0"/>
              </a:rPr>
              <a:t> géographiquement,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sz="1800" dirty="0">
                <a:effectLst/>
                <a:latin typeface="CMU Serif" panose="02000603000000000000" pitchFamily="2" charset="0"/>
                <a:ea typeface="Calibri" panose="020F0502020204030204" pitchFamily="34" charset="0"/>
              </a:rPr>
              <a:t>Dans ces cas, l'enclave est toujours considérée comme une seule enclave.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sz="1800" dirty="0">
                <a:effectLst/>
                <a:latin typeface="CMU Serif" panose="02000603000000000000" pitchFamily="2" charset="0"/>
                <a:ea typeface="Calibri" panose="020F0502020204030204" pitchFamily="34" charset="0"/>
              </a:rPr>
              <a:t>S'il y a des connexions réseau entre les deux (ou plusieurs) emplacements, elles doivent être soumises aux mêmes contrôles que le reste des enclaves. </a:t>
            </a:r>
            <a:endParaRPr dirty="0"/>
          </a:p>
        </p:txBody>
      </p:sp>
    </p:spTree>
    <p:extLst>
      <p:ext uri="{BB962C8B-B14F-4D97-AF65-F5344CB8AC3E}">
        <p14:creationId xmlns:p14="http://schemas.microsoft.com/office/powerpoint/2010/main" val="12646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solidFill>
                  <a:schemeClr val="tx1"/>
                </a:solidFill>
                <a:latin typeface="Josefin Sans"/>
              </a:rPr>
              <a:t>et même des groupes moins tangibles tels que les groupes d'utilisateurs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02572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solidFill>
                  <a:schemeClr val="tx1"/>
                </a:solidFill>
                <a:latin typeface="Josefin Sans"/>
              </a:rPr>
              <a:t>et même des groupes moins tangibles tels que les groupes d'utilisateurs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4444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solidFill>
                  <a:schemeClr val="tx1"/>
                </a:solidFill>
                <a:latin typeface="Josefin Sans"/>
              </a:rPr>
              <a:t>et même des groupes moins tangibles tels que les groupes d'utilisateurs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39129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fr-CA" sz="1800" kern="100" dirty="0">
                <a:effectLst/>
                <a:latin typeface="Calibri" panose="020F0502020204030204" pitchFamily="34" charset="0"/>
                <a:ea typeface="Calibri" panose="020F0502020204030204" pitchFamily="34" charset="0"/>
                <a:cs typeface="Arial" panose="020B0604020202020204" pitchFamily="34" charset="0"/>
              </a:rPr>
              <a:t>Les systèmes SCADA (</a:t>
            </a:r>
            <a:r>
              <a:rPr lang="fr-CA" sz="1800" kern="100" dirty="0" err="1">
                <a:effectLst/>
                <a:latin typeface="Calibri" panose="020F0502020204030204" pitchFamily="34" charset="0"/>
                <a:ea typeface="Calibri" panose="020F0502020204030204" pitchFamily="34" charset="0"/>
                <a:cs typeface="Arial" panose="020B0604020202020204" pitchFamily="34" charset="0"/>
              </a:rPr>
              <a:t>Supervisory</a:t>
            </a:r>
            <a:r>
              <a:rPr lang="fr-CA" sz="1800" kern="100" dirty="0">
                <a:effectLst/>
                <a:latin typeface="Calibri" panose="020F0502020204030204" pitchFamily="34" charset="0"/>
                <a:ea typeface="Calibri" panose="020F0502020204030204" pitchFamily="34" charset="0"/>
                <a:cs typeface="Arial" panose="020B0604020202020204" pitchFamily="34" charset="0"/>
              </a:rPr>
              <a:t> Control and Data Acquisition) jouent un rôle crucial dans la supervision et le contrôle des processus industriels essentiels, tels que la distribution d'énergie, la gestion de l'eau, et la production manufacturière. Cependant, leur interconnexion croissante avec les réseaux informatiques les expose à des vulnérabilités face aux cyberattaques.</a:t>
            </a:r>
          </a:p>
          <a:p>
            <a:pPr marL="158750" indent="0">
              <a:lnSpc>
                <a:spcPct val="107000"/>
              </a:lnSpc>
              <a:spcAft>
                <a:spcPts val="800"/>
              </a:spcAft>
              <a:buNone/>
            </a:pPr>
            <a:endParaRPr lang="fr-CA" sz="1800" kern="100" dirty="0">
              <a:effectLst/>
              <a:latin typeface="Calibri" panose="020F0502020204030204" pitchFamily="34" charset="0"/>
              <a:ea typeface="Calibri" panose="020F0502020204030204" pitchFamily="34" charset="0"/>
              <a:cs typeface="Arial" panose="020B0604020202020204" pitchFamily="34" charset="0"/>
            </a:endParaRPr>
          </a:p>
          <a:p>
            <a:pPr marL="158750" indent="0">
              <a:lnSpc>
                <a:spcPct val="107000"/>
              </a:lnSpc>
              <a:spcAft>
                <a:spcPts val="800"/>
              </a:spcAft>
              <a:buNone/>
            </a:pPr>
            <a:r>
              <a:rPr lang="fr-CA" sz="1800" kern="100" dirty="0">
                <a:effectLst/>
                <a:latin typeface="Calibri" panose="020F0502020204030204" pitchFamily="34" charset="0"/>
                <a:ea typeface="Calibri" panose="020F0502020204030204" pitchFamily="34" charset="0"/>
                <a:cs typeface="Arial" panose="020B0604020202020204" pitchFamily="34" charset="0"/>
              </a:rPr>
              <a:t>L'histoire a retenu des événements significatifs où des SCADA ont été pris pour cible par des cyberattaques, notamment l'attaque informatique présumée d'Israël sur les systèmes SCADA de l'Iran. Cette attaque, qui a ciblé les protocoles de communication des SCADA, a mis en lumière les risques considérables auxquels ces systèmes sont confrontés en matière de sécurité informatique.</a:t>
            </a:r>
          </a:p>
          <a:p>
            <a:pPr marL="158750" indent="0">
              <a:lnSpc>
                <a:spcPct val="107000"/>
              </a:lnSpc>
              <a:spcAft>
                <a:spcPts val="800"/>
              </a:spcAft>
              <a:buNone/>
            </a:pPr>
            <a:endParaRPr lang="fr-CA" sz="1800" kern="100" dirty="0">
              <a:effectLst/>
              <a:latin typeface="Calibri" panose="020F0502020204030204" pitchFamily="34" charset="0"/>
              <a:ea typeface="Calibri" panose="020F0502020204030204" pitchFamily="34" charset="0"/>
              <a:cs typeface="Arial" panose="020B0604020202020204" pitchFamily="34" charset="0"/>
            </a:endParaRPr>
          </a:p>
          <a:p>
            <a:pPr marL="158750" indent="0">
              <a:lnSpc>
                <a:spcPct val="107000"/>
              </a:lnSpc>
              <a:spcAft>
                <a:spcPts val="800"/>
              </a:spcAft>
              <a:buNone/>
            </a:pPr>
            <a:r>
              <a:rPr lang="fr-CA" sz="1800" kern="100" dirty="0">
                <a:effectLst/>
                <a:latin typeface="Calibri" panose="020F0502020204030204" pitchFamily="34" charset="0"/>
                <a:ea typeface="Calibri" panose="020F0502020204030204" pitchFamily="34" charset="0"/>
                <a:cs typeface="Arial" panose="020B0604020202020204" pitchFamily="34" charset="0"/>
              </a:rPr>
              <a:t>Ainsi, cette présentation explore la simulation d'une attaque virtuelle sur les protocoles de communication des systèmes SCADA, inspirée par cet événement marquant. Notre objectif est de comprendre les vulnérabilités spécifiques exploitées lors de cette attaque et d'analyser les mesures de sécurité pour renforcer la protection de ces systèmes essentiels.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700931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7624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4934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solidFill>
                  <a:schemeClr val="tx1"/>
                </a:solidFill>
                <a:latin typeface="Josefin Sans"/>
              </a:rPr>
              <a:t>et même des groupes moins tangibles tels que les groupes d'utilisateurs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76954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303be3818b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303be3818b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Nous remercions votre attention</a:t>
            </a:r>
          </a:p>
        </p:txBody>
      </p:sp>
    </p:spTree>
    <p:extLst>
      <p:ext uri="{BB962C8B-B14F-4D97-AF65-F5344CB8AC3E}">
        <p14:creationId xmlns:p14="http://schemas.microsoft.com/office/powerpoint/2010/main" val="215353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1446e945cfd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1446e945cfd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695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940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3133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12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451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85c551a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185c551a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381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grpSp>
        <p:nvGrpSpPr>
          <p:cNvPr id="16" name="Google Shape;16;p3"/>
          <p:cNvGrpSpPr/>
          <p:nvPr/>
        </p:nvGrpSpPr>
        <p:grpSpPr>
          <a:xfrm>
            <a:off x="-3966348" y="-3218675"/>
            <a:ext cx="16680971" cy="9581975"/>
            <a:chOff x="-3966348" y="-3218675"/>
            <a:chExt cx="16680971" cy="9581975"/>
          </a:xfrm>
        </p:grpSpPr>
        <p:sp>
          <p:nvSpPr>
            <p:cNvPr id="17" name="Google Shape;17;p3"/>
            <p:cNvSpPr/>
            <p:nvPr/>
          </p:nvSpPr>
          <p:spPr>
            <a:xfrm rot="-2700000">
              <a:off x="6339814" y="-2552109"/>
              <a:ext cx="3218467" cy="3218467"/>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3"/>
            <p:cNvSpPr/>
            <p:nvPr/>
          </p:nvSpPr>
          <p:spPr>
            <a:xfrm rot="-2699865">
              <a:off x="-2845047" y="-1470417"/>
              <a:ext cx="5413397" cy="541361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3"/>
            <p:cNvSpPr/>
            <p:nvPr/>
          </p:nvSpPr>
          <p:spPr>
            <a:xfrm rot="-2700000">
              <a:off x="-1846086" y="2478266"/>
              <a:ext cx="3218467" cy="3218467"/>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3"/>
            <p:cNvSpPr/>
            <p:nvPr/>
          </p:nvSpPr>
          <p:spPr>
            <a:xfrm rot="-2700000">
              <a:off x="8829589" y="520641"/>
              <a:ext cx="3218467" cy="321846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 name="Google Shape;21;p3"/>
          <p:cNvSpPr txBox="1">
            <a:spLocks noGrp="1"/>
          </p:cNvSpPr>
          <p:nvPr>
            <p:ph type="title" hasCustomPrompt="1"/>
          </p:nvPr>
        </p:nvSpPr>
        <p:spPr>
          <a:xfrm>
            <a:off x="3873075" y="540000"/>
            <a:ext cx="1398000" cy="1271700"/>
          </a:xfrm>
          <a:prstGeom prst="rect">
            <a:avLst/>
          </a:prstGeom>
          <a:solidFill>
            <a:schemeClr val="lt1"/>
          </a:solidFill>
          <a:ln w="76200" cap="flat" cmpd="sng">
            <a:solidFill>
              <a:schemeClr val="lt1"/>
            </a:solidFill>
            <a:prstDash val="solid"/>
            <a:round/>
            <a:headEnd type="none" w="sm" len="sm"/>
            <a:tailEnd type="none" w="sm" len="sm"/>
          </a:ln>
          <a:effectLst>
            <a:outerShdw blurRad="100013" dist="57150" dir="9000000" algn="bl" rotWithShape="0">
              <a:schemeClr val="accent1">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75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rot="264">
            <a:off x="2616125" y="4145275"/>
            <a:ext cx="3912000" cy="458100"/>
          </a:xfrm>
          <a:prstGeom prst="rect">
            <a:avLst/>
          </a:prstGeom>
          <a:solidFill>
            <a:schemeClr val="dk2"/>
          </a:solidFill>
          <a:ln w="76200" cap="flat" cmpd="sng">
            <a:solidFill>
              <a:schemeClr val="dk2"/>
            </a:solidFill>
            <a:prstDash val="solid"/>
            <a:round/>
            <a:headEnd type="none" w="sm" len="sm"/>
            <a:tailEnd type="none" w="sm" len="sm"/>
          </a:ln>
          <a:effectLst>
            <a:outerShdw blurRad="85725" dist="57150" dir="7800000" algn="bl" rotWithShape="0">
              <a:schemeClr val="accent1">
                <a:alpha val="4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3"/>
          <p:cNvSpPr txBox="1">
            <a:spLocks noGrp="1"/>
          </p:cNvSpPr>
          <p:nvPr>
            <p:ph type="title" idx="2"/>
          </p:nvPr>
        </p:nvSpPr>
        <p:spPr>
          <a:xfrm>
            <a:off x="2360400" y="1987063"/>
            <a:ext cx="4423200" cy="1982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51"/>
        <p:cNvGrpSpPr/>
        <p:nvPr/>
      </p:nvGrpSpPr>
      <p:grpSpPr>
        <a:xfrm>
          <a:off x="0" y="0"/>
          <a:ext cx="0" cy="0"/>
          <a:chOff x="0" y="0"/>
          <a:chExt cx="0" cy="0"/>
        </a:xfrm>
      </p:grpSpPr>
      <p:sp>
        <p:nvSpPr>
          <p:cNvPr id="152" name="Google Shape;152;p20"/>
          <p:cNvSpPr txBox="1">
            <a:spLocks noGrp="1"/>
          </p:cNvSpPr>
          <p:nvPr>
            <p:ph type="title" hasCustomPrompt="1"/>
          </p:nvPr>
        </p:nvSpPr>
        <p:spPr>
          <a:xfrm>
            <a:off x="1100563" y="1908750"/>
            <a:ext cx="1416600" cy="1326000"/>
          </a:xfrm>
          <a:prstGeom prst="rect">
            <a:avLst/>
          </a:prstGeom>
          <a:solidFill>
            <a:schemeClr val="lt1"/>
          </a:solidFill>
          <a:ln w="76200" cap="flat" cmpd="sng">
            <a:solidFill>
              <a:schemeClr val="lt1"/>
            </a:solidFill>
            <a:prstDash val="solid"/>
            <a:round/>
            <a:headEnd type="none" w="sm" len="sm"/>
            <a:tailEnd type="none" w="sm" len="sm"/>
          </a:ln>
          <a:effectLst>
            <a:outerShdw blurRad="100013" dist="66675" dir="6599999" algn="bl" rotWithShape="0">
              <a:schemeClr val="accent1">
                <a:alpha val="30000"/>
              </a:scheme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500">
                <a:solidFill>
                  <a:schemeClr val="dk2"/>
                </a:solidFill>
              </a:defRPr>
            </a:lvl1pPr>
            <a:lvl2pPr lvl="1" algn="r" rtl="0">
              <a:spcBef>
                <a:spcPts val="0"/>
              </a:spcBef>
              <a:spcAft>
                <a:spcPts val="0"/>
              </a:spcAft>
              <a:buClr>
                <a:schemeClr val="lt1"/>
              </a:buClr>
              <a:buSzPts val="6000"/>
              <a:buNone/>
              <a:defRPr sz="6000">
                <a:solidFill>
                  <a:schemeClr val="lt1"/>
                </a:solidFill>
              </a:defRPr>
            </a:lvl2pPr>
            <a:lvl3pPr lvl="2" algn="r" rtl="0">
              <a:spcBef>
                <a:spcPts val="0"/>
              </a:spcBef>
              <a:spcAft>
                <a:spcPts val="0"/>
              </a:spcAft>
              <a:buClr>
                <a:schemeClr val="lt1"/>
              </a:buClr>
              <a:buSzPts val="6000"/>
              <a:buNone/>
              <a:defRPr sz="6000">
                <a:solidFill>
                  <a:schemeClr val="lt1"/>
                </a:solidFill>
              </a:defRPr>
            </a:lvl3pPr>
            <a:lvl4pPr lvl="3" algn="r" rtl="0">
              <a:spcBef>
                <a:spcPts val="0"/>
              </a:spcBef>
              <a:spcAft>
                <a:spcPts val="0"/>
              </a:spcAft>
              <a:buClr>
                <a:schemeClr val="lt1"/>
              </a:buClr>
              <a:buSzPts val="6000"/>
              <a:buNone/>
              <a:defRPr sz="6000">
                <a:solidFill>
                  <a:schemeClr val="lt1"/>
                </a:solidFill>
              </a:defRPr>
            </a:lvl4pPr>
            <a:lvl5pPr lvl="4" algn="r" rtl="0">
              <a:spcBef>
                <a:spcPts val="0"/>
              </a:spcBef>
              <a:spcAft>
                <a:spcPts val="0"/>
              </a:spcAft>
              <a:buClr>
                <a:schemeClr val="lt1"/>
              </a:buClr>
              <a:buSzPts val="6000"/>
              <a:buNone/>
              <a:defRPr sz="6000">
                <a:solidFill>
                  <a:schemeClr val="lt1"/>
                </a:solidFill>
              </a:defRPr>
            </a:lvl5pPr>
            <a:lvl6pPr lvl="5" algn="r" rtl="0">
              <a:spcBef>
                <a:spcPts val="0"/>
              </a:spcBef>
              <a:spcAft>
                <a:spcPts val="0"/>
              </a:spcAft>
              <a:buClr>
                <a:schemeClr val="lt1"/>
              </a:buClr>
              <a:buSzPts val="6000"/>
              <a:buNone/>
              <a:defRPr sz="6000">
                <a:solidFill>
                  <a:schemeClr val="lt1"/>
                </a:solidFill>
              </a:defRPr>
            </a:lvl6pPr>
            <a:lvl7pPr lvl="6" algn="r" rtl="0">
              <a:spcBef>
                <a:spcPts val="0"/>
              </a:spcBef>
              <a:spcAft>
                <a:spcPts val="0"/>
              </a:spcAft>
              <a:buClr>
                <a:schemeClr val="lt1"/>
              </a:buClr>
              <a:buSzPts val="6000"/>
              <a:buNone/>
              <a:defRPr sz="6000">
                <a:solidFill>
                  <a:schemeClr val="lt1"/>
                </a:solidFill>
              </a:defRPr>
            </a:lvl7pPr>
            <a:lvl8pPr lvl="7" algn="r" rtl="0">
              <a:spcBef>
                <a:spcPts val="0"/>
              </a:spcBef>
              <a:spcAft>
                <a:spcPts val="0"/>
              </a:spcAft>
              <a:buClr>
                <a:schemeClr val="lt1"/>
              </a:buClr>
              <a:buSzPts val="6000"/>
              <a:buNone/>
              <a:defRPr sz="6000">
                <a:solidFill>
                  <a:schemeClr val="lt1"/>
                </a:solidFill>
              </a:defRPr>
            </a:lvl8pPr>
            <a:lvl9pPr lvl="8" algn="r" rtl="0">
              <a:spcBef>
                <a:spcPts val="0"/>
              </a:spcBef>
              <a:spcAft>
                <a:spcPts val="0"/>
              </a:spcAft>
              <a:buClr>
                <a:schemeClr val="lt1"/>
              </a:buClr>
              <a:buSzPts val="6000"/>
              <a:buNone/>
              <a:defRPr sz="6000">
                <a:solidFill>
                  <a:schemeClr val="lt1"/>
                </a:solidFill>
              </a:defRPr>
            </a:lvl9pPr>
          </a:lstStyle>
          <a:p>
            <a:r>
              <a:t>xx%</a:t>
            </a:r>
          </a:p>
        </p:txBody>
      </p:sp>
      <p:sp>
        <p:nvSpPr>
          <p:cNvPr id="153" name="Google Shape;153;p20"/>
          <p:cNvSpPr txBox="1">
            <a:spLocks noGrp="1"/>
          </p:cNvSpPr>
          <p:nvPr>
            <p:ph type="subTitle" idx="1"/>
          </p:nvPr>
        </p:nvSpPr>
        <p:spPr>
          <a:xfrm rot="237">
            <a:off x="2899862" y="3286163"/>
            <a:ext cx="4360200" cy="458100"/>
          </a:xfrm>
          <a:prstGeom prst="rect">
            <a:avLst/>
          </a:prstGeom>
          <a:solidFill>
            <a:schemeClr val="dk2"/>
          </a:solidFill>
          <a:ln w="76200" cap="flat" cmpd="sng">
            <a:solidFill>
              <a:schemeClr val="dk2"/>
            </a:solidFill>
            <a:prstDash val="solid"/>
            <a:round/>
            <a:headEnd type="none" w="sm" len="sm"/>
            <a:tailEnd type="none" w="sm" len="sm"/>
          </a:ln>
          <a:effectLst>
            <a:outerShdw blurRad="100013" dist="66675" dir="6599999" algn="bl" rotWithShape="0">
              <a:schemeClr val="accent1">
                <a:alpha val="30000"/>
              </a:scheme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4" name="Google Shape;154;p20"/>
          <p:cNvSpPr txBox="1">
            <a:spLocks noGrp="1"/>
          </p:cNvSpPr>
          <p:nvPr>
            <p:ph type="title" idx="2"/>
          </p:nvPr>
        </p:nvSpPr>
        <p:spPr>
          <a:xfrm>
            <a:off x="2899638" y="1399075"/>
            <a:ext cx="5143800" cy="1947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60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grpSp>
        <p:nvGrpSpPr>
          <p:cNvPr id="155" name="Google Shape;155;p20"/>
          <p:cNvGrpSpPr/>
          <p:nvPr/>
        </p:nvGrpSpPr>
        <p:grpSpPr>
          <a:xfrm>
            <a:off x="-1051696" y="-3152525"/>
            <a:ext cx="13054768" cy="12047850"/>
            <a:chOff x="-1051696" y="-3152525"/>
            <a:chExt cx="13054768" cy="12047850"/>
          </a:xfrm>
        </p:grpSpPr>
        <p:sp>
          <p:nvSpPr>
            <p:cNvPr id="156" name="Google Shape;156;p20"/>
            <p:cNvSpPr/>
            <p:nvPr/>
          </p:nvSpPr>
          <p:spPr>
            <a:xfrm rot="-2700000">
              <a:off x="3183739" y="5010291"/>
              <a:ext cx="3218467" cy="3218467"/>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20"/>
            <p:cNvSpPr/>
            <p:nvPr/>
          </p:nvSpPr>
          <p:spPr>
            <a:xfrm rot="-2700000">
              <a:off x="8118039" y="1451816"/>
              <a:ext cx="3218467" cy="3218467"/>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0"/>
            <p:cNvSpPr/>
            <p:nvPr/>
          </p:nvSpPr>
          <p:spPr>
            <a:xfrm rot="-2700000">
              <a:off x="6211589" y="-2485959"/>
              <a:ext cx="3218467" cy="3218467"/>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20"/>
            <p:cNvSpPr/>
            <p:nvPr/>
          </p:nvSpPr>
          <p:spPr>
            <a:xfrm rot="-2700000">
              <a:off x="1311084" y="4124617"/>
              <a:ext cx="1835791" cy="1835791"/>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20"/>
            <p:cNvSpPr/>
            <p:nvPr/>
          </p:nvSpPr>
          <p:spPr>
            <a:xfrm rot="-2700000">
              <a:off x="-671491" y="-616033"/>
              <a:ext cx="1835791" cy="1835791"/>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714088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206"/>
        <p:cNvGrpSpPr/>
        <p:nvPr/>
      </p:nvGrpSpPr>
      <p:grpSpPr>
        <a:xfrm>
          <a:off x="0" y="0"/>
          <a:ext cx="0" cy="0"/>
          <a:chOff x="0" y="0"/>
          <a:chExt cx="0" cy="0"/>
        </a:xfrm>
      </p:grpSpPr>
      <p:sp>
        <p:nvSpPr>
          <p:cNvPr id="207" name="Google Shape;207;p25"/>
          <p:cNvSpPr txBox="1">
            <a:spLocks noGrp="1"/>
          </p:cNvSpPr>
          <p:nvPr>
            <p:ph type="title"/>
          </p:nvPr>
        </p:nvSpPr>
        <p:spPr>
          <a:xfrm>
            <a:off x="720000" y="1970075"/>
            <a:ext cx="2305500" cy="436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200"/>
              <a:buNone/>
              <a:defRPr sz="2000" b="1"/>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08" name="Google Shape;208;p25"/>
          <p:cNvSpPr txBox="1">
            <a:spLocks noGrp="1"/>
          </p:cNvSpPr>
          <p:nvPr>
            <p:ph type="subTitle" idx="1"/>
          </p:nvPr>
        </p:nvSpPr>
        <p:spPr>
          <a:xfrm>
            <a:off x="720000" y="2254475"/>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5"/>
          <p:cNvSpPr txBox="1">
            <a:spLocks noGrp="1"/>
          </p:cNvSpPr>
          <p:nvPr>
            <p:ph type="title" idx="2"/>
          </p:nvPr>
        </p:nvSpPr>
        <p:spPr>
          <a:xfrm>
            <a:off x="3419271" y="1970075"/>
            <a:ext cx="2305500" cy="436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200"/>
              <a:buNone/>
              <a:defRPr sz="2000" b="1"/>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10" name="Google Shape;210;p25"/>
          <p:cNvSpPr txBox="1">
            <a:spLocks noGrp="1"/>
          </p:cNvSpPr>
          <p:nvPr>
            <p:ph type="subTitle" idx="3"/>
          </p:nvPr>
        </p:nvSpPr>
        <p:spPr>
          <a:xfrm>
            <a:off x="3419271" y="2254475"/>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5"/>
          <p:cNvSpPr txBox="1">
            <a:spLocks noGrp="1"/>
          </p:cNvSpPr>
          <p:nvPr>
            <p:ph type="title" idx="4"/>
          </p:nvPr>
        </p:nvSpPr>
        <p:spPr>
          <a:xfrm>
            <a:off x="2069638" y="3684450"/>
            <a:ext cx="2305500" cy="436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200"/>
              <a:buNone/>
              <a:defRPr sz="2000" b="1"/>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12" name="Google Shape;212;p25"/>
          <p:cNvSpPr txBox="1">
            <a:spLocks noGrp="1"/>
          </p:cNvSpPr>
          <p:nvPr>
            <p:ph type="subTitle" idx="5"/>
          </p:nvPr>
        </p:nvSpPr>
        <p:spPr>
          <a:xfrm>
            <a:off x="2069638" y="3961626"/>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5"/>
          <p:cNvSpPr txBox="1">
            <a:spLocks noGrp="1"/>
          </p:cNvSpPr>
          <p:nvPr>
            <p:ph type="title" idx="6"/>
          </p:nvPr>
        </p:nvSpPr>
        <p:spPr>
          <a:xfrm>
            <a:off x="4768909" y="3684450"/>
            <a:ext cx="2305500" cy="436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200"/>
              <a:buNone/>
              <a:defRPr sz="2000" b="1"/>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14" name="Google Shape;214;p25"/>
          <p:cNvSpPr txBox="1">
            <a:spLocks noGrp="1"/>
          </p:cNvSpPr>
          <p:nvPr>
            <p:ph type="subTitle" idx="7"/>
          </p:nvPr>
        </p:nvSpPr>
        <p:spPr>
          <a:xfrm>
            <a:off x="4768909" y="3961626"/>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5"/>
          <p:cNvSpPr txBox="1">
            <a:spLocks noGrp="1"/>
          </p:cNvSpPr>
          <p:nvPr>
            <p:ph type="title" idx="8"/>
          </p:nvPr>
        </p:nvSpPr>
        <p:spPr>
          <a:xfrm>
            <a:off x="6118550" y="1970075"/>
            <a:ext cx="2305500" cy="436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200"/>
              <a:buNone/>
              <a:defRPr sz="2000" b="1"/>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16" name="Google Shape;216;p25"/>
          <p:cNvSpPr txBox="1">
            <a:spLocks noGrp="1"/>
          </p:cNvSpPr>
          <p:nvPr>
            <p:ph type="subTitle" idx="9"/>
          </p:nvPr>
        </p:nvSpPr>
        <p:spPr>
          <a:xfrm>
            <a:off x="6118550" y="2254475"/>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5"/>
          <p:cNvSpPr txBox="1">
            <a:spLocks noGrp="1"/>
          </p:cNvSpPr>
          <p:nvPr>
            <p:ph type="title" idx="13"/>
          </p:nvPr>
        </p:nvSpPr>
        <p:spPr>
          <a:xfrm>
            <a:off x="720000" y="540000"/>
            <a:ext cx="7704000" cy="627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8" name="Google Shape;218;p25"/>
          <p:cNvGrpSpPr/>
          <p:nvPr/>
        </p:nvGrpSpPr>
        <p:grpSpPr>
          <a:xfrm>
            <a:off x="-2781777" y="-2430525"/>
            <a:ext cx="13568525" cy="10328200"/>
            <a:chOff x="-2781777" y="-2430525"/>
            <a:chExt cx="13568525" cy="10328200"/>
          </a:xfrm>
        </p:grpSpPr>
        <p:sp>
          <p:nvSpPr>
            <p:cNvPr id="219" name="Google Shape;219;p25"/>
            <p:cNvSpPr/>
            <p:nvPr/>
          </p:nvSpPr>
          <p:spPr>
            <a:xfrm rot="-2700000">
              <a:off x="6901714" y="4012641"/>
              <a:ext cx="3218467" cy="3218467"/>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25"/>
            <p:cNvSpPr/>
            <p:nvPr/>
          </p:nvSpPr>
          <p:spPr>
            <a:xfrm rot="-2700000">
              <a:off x="-2115211" y="2253691"/>
              <a:ext cx="3218467" cy="321846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25"/>
            <p:cNvSpPr/>
            <p:nvPr/>
          </p:nvSpPr>
          <p:spPr>
            <a:xfrm rot="-2700000">
              <a:off x="7001085" y="-1923615"/>
              <a:ext cx="2447579" cy="2447579"/>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25"/>
            <p:cNvSpPr/>
            <p:nvPr/>
          </p:nvSpPr>
          <p:spPr>
            <a:xfrm rot="-2700000">
              <a:off x="-626720" y="-126012"/>
              <a:ext cx="1484500" cy="1484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19878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20000" y="540000"/>
            <a:ext cx="7704000" cy="627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6" name="Google Shape;46;p6"/>
          <p:cNvGrpSpPr/>
          <p:nvPr/>
        </p:nvGrpSpPr>
        <p:grpSpPr>
          <a:xfrm>
            <a:off x="-3872877" y="-2769325"/>
            <a:ext cx="15937775" cy="10869238"/>
            <a:chOff x="-3872877" y="-2769325"/>
            <a:chExt cx="15937775" cy="10869238"/>
          </a:xfrm>
        </p:grpSpPr>
        <p:sp>
          <p:nvSpPr>
            <p:cNvPr id="47" name="Google Shape;47;p6"/>
            <p:cNvSpPr/>
            <p:nvPr/>
          </p:nvSpPr>
          <p:spPr>
            <a:xfrm rot="-2700000">
              <a:off x="8179864" y="-2102759"/>
              <a:ext cx="3218467" cy="3218467"/>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6"/>
            <p:cNvSpPr/>
            <p:nvPr/>
          </p:nvSpPr>
          <p:spPr>
            <a:xfrm rot="-2700000">
              <a:off x="-3206311" y="1196804"/>
              <a:ext cx="3218467" cy="3218467"/>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6"/>
            <p:cNvSpPr/>
            <p:nvPr/>
          </p:nvSpPr>
          <p:spPr>
            <a:xfrm rot="-2700000">
              <a:off x="-2143611" y="4214879"/>
              <a:ext cx="3218467" cy="3218467"/>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66000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8"/>
        <p:cNvGrpSpPr/>
        <p:nvPr/>
      </p:nvGrpSpPr>
      <p:grpSpPr>
        <a:xfrm>
          <a:off x="0" y="0"/>
          <a:ext cx="0" cy="0"/>
          <a:chOff x="0" y="0"/>
          <a:chExt cx="0" cy="0"/>
        </a:xfrm>
      </p:grpSpPr>
      <p:sp>
        <p:nvSpPr>
          <p:cNvPr id="89" name="Google Shape;89;p13"/>
          <p:cNvSpPr txBox="1">
            <a:spLocks noGrp="1"/>
          </p:cNvSpPr>
          <p:nvPr>
            <p:ph type="title" hasCustomPrompt="1"/>
          </p:nvPr>
        </p:nvSpPr>
        <p:spPr>
          <a:xfrm rot="2701">
            <a:off x="2418255" y="1298888"/>
            <a:ext cx="763800" cy="602100"/>
          </a:xfrm>
          <a:prstGeom prst="rect">
            <a:avLst/>
          </a:prstGeom>
          <a:solidFill>
            <a:schemeClr val="lt1"/>
          </a:solidFill>
          <a:ln w="76200" cap="flat" cmpd="sng">
            <a:solidFill>
              <a:schemeClr val="lt1"/>
            </a:solidFill>
            <a:prstDash val="solid"/>
            <a:round/>
            <a:headEnd type="none" w="sm" len="sm"/>
            <a:tailEnd type="none" w="sm" len="sm"/>
          </a:ln>
          <a:effectLst>
            <a:outerShdw blurRad="114300" dist="57150" dir="8400000" algn="bl" rotWithShape="0">
              <a:schemeClr val="accent1">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0" name="Google Shape;90;p13"/>
          <p:cNvSpPr txBox="1">
            <a:spLocks noGrp="1"/>
          </p:cNvSpPr>
          <p:nvPr>
            <p:ph type="title" idx="2"/>
          </p:nvPr>
        </p:nvSpPr>
        <p:spPr>
          <a:xfrm>
            <a:off x="1243944" y="1941825"/>
            <a:ext cx="3112500" cy="493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1" name="Google Shape;91;p13"/>
          <p:cNvSpPr txBox="1">
            <a:spLocks noGrp="1"/>
          </p:cNvSpPr>
          <p:nvPr>
            <p:ph type="subTitle" idx="1"/>
          </p:nvPr>
        </p:nvSpPr>
        <p:spPr>
          <a:xfrm>
            <a:off x="1243944" y="2283257"/>
            <a:ext cx="31125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3"/>
          <p:cNvSpPr txBox="1">
            <a:spLocks noGrp="1"/>
          </p:cNvSpPr>
          <p:nvPr>
            <p:ph type="title" idx="3" hasCustomPrompt="1"/>
          </p:nvPr>
        </p:nvSpPr>
        <p:spPr>
          <a:xfrm rot="2701">
            <a:off x="2418255" y="3017839"/>
            <a:ext cx="763800" cy="602100"/>
          </a:xfrm>
          <a:prstGeom prst="rect">
            <a:avLst/>
          </a:prstGeom>
          <a:solidFill>
            <a:schemeClr val="lt1"/>
          </a:solidFill>
          <a:ln w="76200" cap="flat" cmpd="sng">
            <a:solidFill>
              <a:schemeClr val="lt1"/>
            </a:solidFill>
            <a:prstDash val="solid"/>
            <a:round/>
            <a:headEnd type="none" w="sm" len="sm"/>
            <a:tailEnd type="none" w="sm" len="sm"/>
          </a:ln>
          <a:effectLst>
            <a:outerShdw blurRad="114300" dist="57150" dir="8400000" algn="bl" rotWithShape="0">
              <a:schemeClr val="accent1">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3" name="Google Shape;93;p13"/>
          <p:cNvSpPr txBox="1">
            <a:spLocks noGrp="1"/>
          </p:cNvSpPr>
          <p:nvPr>
            <p:ph type="title" idx="4"/>
          </p:nvPr>
        </p:nvSpPr>
        <p:spPr>
          <a:xfrm>
            <a:off x="1243944" y="3661075"/>
            <a:ext cx="3112500" cy="493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4" name="Google Shape;94;p13"/>
          <p:cNvSpPr txBox="1">
            <a:spLocks noGrp="1"/>
          </p:cNvSpPr>
          <p:nvPr>
            <p:ph type="subTitle" idx="5"/>
          </p:nvPr>
        </p:nvSpPr>
        <p:spPr>
          <a:xfrm>
            <a:off x="1243944" y="4002300"/>
            <a:ext cx="31125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3"/>
          <p:cNvSpPr txBox="1">
            <a:spLocks noGrp="1"/>
          </p:cNvSpPr>
          <p:nvPr>
            <p:ph type="title" idx="6" hasCustomPrompt="1"/>
          </p:nvPr>
        </p:nvSpPr>
        <p:spPr>
          <a:xfrm rot="2701">
            <a:off x="5961866" y="1298888"/>
            <a:ext cx="763800" cy="602100"/>
          </a:xfrm>
          <a:prstGeom prst="rect">
            <a:avLst/>
          </a:prstGeom>
          <a:solidFill>
            <a:schemeClr val="lt1"/>
          </a:solidFill>
          <a:ln w="76200" cap="flat" cmpd="sng">
            <a:solidFill>
              <a:schemeClr val="lt1"/>
            </a:solidFill>
            <a:prstDash val="solid"/>
            <a:round/>
            <a:headEnd type="none" w="sm" len="sm"/>
            <a:tailEnd type="none" w="sm" len="sm"/>
          </a:ln>
          <a:effectLst>
            <a:outerShdw blurRad="114300" dist="57150" dir="8400000" algn="bl" rotWithShape="0">
              <a:schemeClr val="accent1">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6" name="Google Shape;96;p13"/>
          <p:cNvSpPr txBox="1">
            <a:spLocks noGrp="1"/>
          </p:cNvSpPr>
          <p:nvPr>
            <p:ph type="title" idx="7"/>
          </p:nvPr>
        </p:nvSpPr>
        <p:spPr>
          <a:xfrm>
            <a:off x="4787556" y="1941825"/>
            <a:ext cx="3112500" cy="493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7" name="Google Shape;97;p13"/>
          <p:cNvSpPr txBox="1">
            <a:spLocks noGrp="1"/>
          </p:cNvSpPr>
          <p:nvPr>
            <p:ph type="subTitle" idx="8"/>
          </p:nvPr>
        </p:nvSpPr>
        <p:spPr>
          <a:xfrm>
            <a:off x="4787556" y="2283257"/>
            <a:ext cx="31125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3"/>
          <p:cNvSpPr txBox="1">
            <a:spLocks noGrp="1"/>
          </p:cNvSpPr>
          <p:nvPr>
            <p:ph type="title" idx="9" hasCustomPrompt="1"/>
          </p:nvPr>
        </p:nvSpPr>
        <p:spPr>
          <a:xfrm rot="2701">
            <a:off x="5961912" y="3017841"/>
            <a:ext cx="763800" cy="602100"/>
          </a:xfrm>
          <a:prstGeom prst="rect">
            <a:avLst/>
          </a:prstGeom>
          <a:solidFill>
            <a:schemeClr val="lt1"/>
          </a:solidFill>
          <a:ln w="76200" cap="flat" cmpd="sng">
            <a:solidFill>
              <a:schemeClr val="lt1"/>
            </a:solidFill>
            <a:prstDash val="solid"/>
            <a:round/>
            <a:headEnd type="none" w="sm" len="sm"/>
            <a:tailEnd type="none" w="sm" len="sm"/>
          </a:ln>
          <a:effectLst>
            <a:outerShdw blurRad="114300" dist="57150" dir="8400000" algn="bl" rotWithShape="0">
              <a:schemeClr val="accent1">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9" name="Google Shape;99;p13"/>
          <p:cNvSpPr txBox="1">
            <a:spLocks noGrp="1"/>
          </p:cNvSpPr>
          <p:nvPr>
            <p:ph type="title" idx="13"/>
          </p:nvPr>
        </p:nvSpPr>
        <p:spPr>
          <a:xfrm>
            <a:off x="4787556" y="3661002"/>
            <a:ext cx="3112500" cy="493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0" name="Google Shape;100;p13"/>
          <p:cNvSpPr txBox="1">
            <a:spLocks noGrp="1"/>
          </p:cNvSpPr>
          <p:nvPr>
            <p:ph type="subTitle" idx="14"/>
          </p:nvPr>
        </p:nvSpPr>
        <p:spPr>
          <a:xfrm>
            <a:off x="4787556" y="4002300"/>
            <a:ext cx="31125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3"/>
          <p:cNvSpPr txBox="1">
            <a:spLocks noGrp="1"/>
          </p:cNvSpPr>
          <p:nvPr>
            <p:ph type="title" idx="15"/>
          </p:nvPr>
        </p:nvSpPr>
        <p:spPr>
          <a:xfrm>
            <a:off x="720000" y="540000"/>
            <a:ext cx="7704000" cy="627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02" name="Google Shape;102;p13"/>
          <p:cNvGrpSpPr/>
          <p:nvPr/>
        </p:nvGrpSpPr>
        <p:grpSpPr>
          <a:xfrm>
            <a:off x="-3831602" y="-3865575"/>
            <a:ext cx="16127200" cy="12690250"/>
            <a:chOff x="-3831602" y="-3865575"/>
            <a:chExt cx="16127200" cy="12690250"/>
          </a:xfrm>
        </p:grpSpPr>
        <p:sp>
          <p:nvSpPr>
            <p:cNvPr id="103" name="Google Shape;103;p13"/>
            <p:cNvSpPr/>
            <p:nvPr/>
          </p:nvSpPr>
          <p:spPr>
            <a:xfrm rot="-2700000">
              <a:off x="-728711" y="-3199009"/>
              <a:ext cx="3218467" cy="3218467"/>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13"/>
            <p:cNvSpPr/>
            <p:nvPr/>
          </p:nvSpPr>
          <p:spPr>
            <a:xfrm rot="-2700000">
              <a:off x="8410564" y="1352591"/>
              <a:ext cx="3218467" cy="3218467"/>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13"/>
            <p:cNvSpPr/>
            <p:nvPr/>
          </p:nvSpPr>
          <p:spPr>
            <a:xfrm rot="-2700000">
              <a:off x="-3165036" y="-464984"/>
              <a:ext cx="3218467" cy="3218467"/>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13"/>
            <p:cNvSpPr/>
            <p:nvPr/>
          </p:nvSpPr>
          <p:spPr>
            <a:xfrm rot="-2700000">
              <a:off x="6429689" y="4939641"/>
              <a:ext cx="3218467" cy="321846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1519325" y="1891223"/>
            <a:ext cx="2867100" cy="482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3" name="Google Shape;193;p24"/>
          <p:cNvSpPr txBox="1">
            <a:spLocks noGrp="1"/>
          </p:cNvSpPr>
          <p:nvPr>
            <p:ph type="subTitle" idx="1"/>
          </p:nvPr>
        </p:nvSpPr>
        <p:spPr>
          <a:xfrm>
            <a:off x="1519325" y="2221523"/>
            <a:ext cx="2867100" cy="6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24"/>
          <p:cNvSpPr txBox="1">
            <a:spLocks noGrp="1"/>
          </p:cNvSpPr>
          <p:nvPr>
            <p:ph type="title" idx="2"/>
          </p:nvPr>
        </p:nvSpPr>
        <p:spPr>
          <a:xfrm>
            <a:off x="5556901" y="1891223"/>
            <a:ext cx="2867100" cy="482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5" name="Google Shape;195;p24"/>
          <p:cNvSpPr txBox="1">
            <a:spLocks noGrp="1"/>
          </p:cNvSpPr>
          <p:nvPr>
            <p:ph type="subTitle" idx="3"/>
          </p:nvPr>
        </p:nvSpPr>
        <p:spPr>
          <a:xfrm>
            <a:off x="5556901" y="2221523"/>
            <a:ext cx="2867100" cy="6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 name="Google Shape;196;p24"/>
          <p:cNvSpPr txBox="1">
            <a:spLocks noGrp="1"/>
          </p:cNvSpPr>
          <p:nvPr>
            <p:ph type="title" idx="4"/>
          </p:nvPr>
        </p:nvSpPr>
        <p:spPr>
          <a:xfrm>
            <a:off x="1519300" y="3300998"/>
            <a:ext cx="2867100" cy="482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400"/>
              <a:buNone/>
              <a:defRPr sz="2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7" name="Google Shape;197;p24"/>
          <p:cNvSpPr txBox="1">
            <a:spLocks noGrp="1"/>
          </p:cNvSpPr>
          <p:nvPr>
            <p:ph type="subTitle" idx="5"/>
          </p:nvPr>
        </p:nvSpPr>
        <p:spPr>
          <a:xfrm>
            <a:off x="1519325" y="3631248"/>
            <a:ext cx="2867100" cy="6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24"/>
          <p:cNvSpPr txBox="1">
            <a:spLocks noGrp="1"/>
          </p:cNvSpPr>
          <p:nvPr>
            <p:ph type="title" idx="6"/>
          </p:nvPr>
        </p:nvSpPr>
        <p:spPr>
          <a:xfrm>
            <a:off x="5556876" y="3300998"/>
            <a:ext cx="2867100" cy="4827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400"/>
              <a:buNone/>
              <a:defRPr sz="2000" b="1"/>
            </a:lvl1pPr>
            <a:lvl2pPr lvl="1" rtl="0">
              <a:spcBef>
                <a:spcPts val="0"/>
              </a:spcBef>
              <a:spcAft>
                <a:spcPts val="0"/>
              </a:spcAft>
              <a:buSzPts val="2400"/>
              <a:buNone/>
              <a:defRPr sz="2400" b="1"/>
            </a:lvl2pPr>
            <a:lvl3pPr lvl="2" rtl="0">
              <a:spcBef>
                <a:spcPts val="0"/>
              </a:spcBef>
              <a:spcAft>
                <a:spcPts val="0"/>
              </a:spcAft>
              <a:buSzPts val="2400"/>
              <a:buNone/>
              <a:defRPr sz="2400" b="1"/>
            </a:lvl3pPr>
            <a:lvl4pPr lvl="3" rtl="0">
              <a:spcBef>
                <a:spcPts val="0"/>
              </a:spcBef>
              <a:spcAft>
                <a:spcPts val="0"/>
              </a:spcAft>
              <a:buSzPts val="2400"/>
              <a:buNone/>
              <a:defRPr sz="2400" b="1"/>
            </a:lvl4pPr>
            <a:lvl5pPr lvl="4" rtl="0">
              <a:spcBef>
                <a:spcPts val="0"/>
              </a:spcBef>
              <a:spcAft>
                <a:spcPts val="0"/>
              </a:spcAft>
              <a:buSzPts val="2400"/>
              <a:buNone/>
              <a:defRPr sz="2400" b="1"/>
            </a:lvl5pPr>
            <a:lvl6pPr lvl="5" rtl="0">
              <a:spcBef>
                <a:spcPts val="0"/>
              </a:spcBef>
              <a:spcAft>
                <a:spcPts val="0"/>
              </a:spcAft>
              <a:buSzPts val="2400"/>
              <a:buNone/>
              <a:defRPr sz="2400" b="1"/>
            </a:lvl6pPr>
            <a:lvl7pPr lvl="6" rtl="0">
              <a:spcBef>
                <a:spcPts val="0"/>
              </a:spcBef>
              <a:spcAft>
                <a:spcPts val="0"/>
              </a:spcAft>
              <a:buSzPts val="2400"/>
              <a:buNone/>
              <a:defRPr sz="2400" b="1"/>
            </a:lvl7pPr>
            <a:lvl8pPr lvl="7" rtl="0">
              <a:spcBef>
                <a:spcPts val="0"/>
              </a:spcBef>
              <a:spcAft>
                <a:spcPts val="0"/>
              </a:spcAft>
              <a:buSzPts val="2400"/>
              <a:buNone/>
              <a:defRPr sz="2400" b="1"/>
            </a:lvl8pPr>
            <a:lvl9pPr lvl="8" rtl="0">
              <a:spcBef>
                <a:spcPts val="0"/>
              </a:spcBef>
              <a:spcAft>
                <a:spcPts val="0"/>
              </a:spcAft>
              <a:buSzPts val="2400"/>
              <a:buNone/>
              <a:defRPr sz="2400" b="1"/>
            </a:lvl9pPr>
          </a:lstStyle>
          <a:p>
            <a:endParaRPr/>
          </a:p>
        </p:txBody>
      </p:sp>
      <p:sp>
        <p:nvSpPr>
          <p:cNvPr id="199" name="Google Shape;199;p24"/>
          <p:cNvSpPr txBox="1">
            <a:spLocks noGrp="1"/>
          </p:cNvSpPr>
          <p:nvPr>
            <p:ph type="subTitle" idx="7"/>
          </p:nvPr>
        </p:nvSpPr>
        <p:spPr>
          <a:xfrm>
            <a:off x="5556901" y="3631248"/>
            <a:ext cx="2867100" cy="6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0" name="Google Shape;200;p24"/>
          <p:cNvSpPr txBox="1">
            <a:spLocks noGrp="1"/>
          </p:cNvSpPr>
          <p:nvPr>
            <p:ph type="title" idx="8"/>
          </p:nvPr>
        </p:nvSpPr>
        <p:spPr>
          <a:xfrm>
            <a:off x="720000" y="540000"/>
            <a:ext cx="7704000" cy="627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1" name="Google Shape;201;p24"/>
          <p:cNvGrpSpPr/>
          <p:nvPr/>
        </p:nvGrpSpPr>
        <p:grpSpPr>
          <a:xfrm>
            <a:off x="-3283327" y="-1008375"/>
            <a:ext cx="15635400" cy="8544400"/>
            <a:chOff x="-3283327" y="-1008375"/>
            <a:chExt cx="15635400" cy="8544400"/>
          </a:xfrm>
        </p:grpSpPr>
        <p:sp>
          <p:nvSpPr>
            <p:cNvPr id="202" name="Google Shape;202;p24"/>
            <p:cNvSpPr/>
            <p:nvPr/>
          </p:nvSpPr>
          <p:spPr>
            <a:xfrm rot="-2700000">
              <a:off x="8278338" y="4257739"/>
              <a:ext cx="1731422" cy="1731422"/>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24"/>
            <p:cNvSpPr/>
            <p:nvPr/>
          </p:nvSpPr>
          <p:spPr>
            <a:xfrm rot="-2700000">
              <a:off x="-1268756" y="2686120"/>
              <a:ext cx="1507410" cy="150741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24"/>
            <p:cNvSpPr/>
            <p:nvPr/>
          </p:nvSpPr>
          <p:spPr>
            <a:xfrm rot="-2700000">
              <a:off x="8467039" y="-341809"/>
              <a:ext cx="3218467" cy="3218467"/>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24"/>
            <p:cNvSpPr/>
            <p:nvPr/>
          </p:nvSpPr>
          <p:spPr>
            <a:xfrm rot="-2700000">
              <a:off x="-2616761" y="3650991"/>
              <a:ext cx="3218467" cy="3218467"/>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23"/>
        <p:cNvGrpSpPr/>
        <p:nvPr/>
      </p:nvGrpSpPr>
      <p:grpSpPr>
        <a:xfrm>
          <a:off x="0" y="0"/>
          <a:ext cx="0" cy="0"/>
          <a:chOff x="0" y="0"/>
          <a:chExt cx="0" cy="0"/>
        </a:xfrm>
      </p:grpSpPr>
      <p:sp>
        <p:nvSpPr>
          <p:cNvPr id="224" name="Google Shape;224;p26"/>
          <p:cNvSpPr txBox="1">
            <a:spLocks noGrp="1"/>
          </p:cNvSpPr>
          <p:nvPr>
            <p:ph type="title"/>
          </p:nvPr>
        </p:nvSpPr>
        <p:spPr>
          <a:xfrm>
            <a:off x="720000" y="1957950"/>
            <a:ext cx="2305500" cy="448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5" name="Google Shape;225;p26"/>
          <p:cNvSpPr txBox="1">
            <a:spLocks noGrp="1"/>
          </p:cNvSpPr>
          <p:nvPr>
            <p:ph type="subTitle" idx="1"/>
          </p:nvPr>
        </p:nvSpPr>
        <p:spPr>
          <a:xfrm>
            <a:off x="720000" y="2254475"/>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26"/>
          <p:cNvSpPr txBox="1">
            <a:spLocks noGrp="1"/>
          </p:cNvSpPr>
          <p:nvPr>
            <p:ph type="title" idx="2"/>
          </p:nvPr>
        </p:nvSpPr>
        <p:spPr>
          <a:xfrm>
            <a:off x="3419271" y="1957950"/>
            <a:ext cx="2305500" cy="448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7" name="Google Shape;227;p26"/>
          <p:cNvSpPr txBox="1">
            <a:spLocks noGrp="1"/>
          </p:cNvSpPr>
          <p:nvPr>
            <p:ph type="subTitle" idx="3"/>
          </p:nvPr>
        </p:nvSpPr>
        <p:spPr>
          <a:xfrm>
            <a:off x="3419275" y="2254475"/>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6"/>
          <p:cNvSpPr txBox="1">
            <a:spLocks noGrp="1"/>
          </p:cNvSpPr>
          <p:nvPr>
            <p:ph type="title" idx="4"/>
          </p:nvPr>
        </p:nvSpPr>
        <p:spPr>
          <a:xfrm>
            <a:off x="720000" y="3672300"/>
            <a:ext cx="2305500" cy="448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9" name="Google Shape;229;p26"/>
          <p:cNvSpPr txBox="1">
            <a:spLocks noGrp="1"/>
          </p:cNvSpPr>
          <p:nvPr>
            <p:ph type="subTitle" idx="5"/>
          </p:nvPr>
        </p:nvSpPr>
        <p:spPr>
          <a:xfrm>
            <a:off x="720000" y="3969000"/>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26"/>
          <p:cNvSpPr txBox="1">
            <a:spLocks noGrp="1"/>
          </p:cNvSpPr>
          <p:nvPr>
            <p:ph type="title" idx="6"/>
          </p:nvPr>
        </p:nvSpPr>
        <p:spPr>
          <a:xfrm>
            <a:off x="3419271" y="3672300"/>
            <a:ext cx="2305500" cy="448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31" name="Google Shape;231;p26"/>
          <p:cNvSpPr txBox="1">
            <a:spLocks noGrp="1"/>
          </p:cNvSpPr>
          <p:nvPr>
            <p:ph type="subTitle" idx="7"/>
          </p:nvPr>
        </p:nvSpPr>
        <p:spPr>
          <a:xfrm>
            <a:off x="3419271" y="3969000"/>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2" name="Google Shape;232;p26"/>
          <p:cNvSpPr txBox="1">
            <a:spLocks noGrp="1"/>
          </p:cNvSpPr>
          <p:nvPr>
            <p:ph type="title" idx="8"/>
          </p:nvPr>
        </p:nvSpPr>
        <p:spPr>
          <a:xfrm>
            <a:off x="6118550" y="1957950"/>
            <a:ext cx="2305500" cy="448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33" name="Google Shape;233;p26"/>
          <p:cNvSpPr txBox="1">
            <a:spLocks noGrp="1"/>
          </p:cNvSpPr>
          <p:nvPr>
            <p:ph type="subTitle" idx="9"/>
          </p:nvPr>
        </p:nvSpPr>
        <p:spPr>
          <a:xfrm>
            <a:off x="6118550" y="2254475"/>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26"/>
          <p:cNvSpPr txBox="1">
            <a:spLocks noGrp="1"/>
          </p:cNvSpPr>
          <p:nvPr>
            <p:ph type="title" idx="13"/>
          </p:nvPr>
        </p:nvSpPr>
        <p:spPr>
          <a:xfrm>
            <a:off x="6118550" y="3672300"/>
            <a:ext cx="2305500" cy="448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35" name="Google Shape;235;p26"/>
          <p:cNvSpPr txBox="1">
            <a:spLocks noGrp="1"/>
          </p:cNvSpPr>
          <p:nvPr>
            <p:ph type="subTitle" idx="14"/>
          </p:nvPr>
        </p:nvSpPr>
        <p:spPr>
          <a:xfrm>
            <a:off x="6118550" y="3969000"/>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26"/>
          <p:cNvSpPr txBox="1">
            <a:spLocks noGrp="1"/>
          </p:cNvSpPr>
          <p:nvPr>
            <p:ph type="title" idx="15"/>
          </p:nvPr>
        </p:nvSpPr>
        <p:spPr>
          <a:xfrm>
            <a:off x="720000" y="540000"/>
            <a:ext cx="7704000" cy="627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37" name="Google Shape;237;p26"/>
          <p:cNvGrpSpPr/>
          <p:nvPr/>
        </p:nvGrpSpPr>
        <p:grpSpPr>
          <a:xfrm>
            <a:off x="-2433151" y="-2560200"/>
            <a:ext cx="13598300" cy="10147350"/>
            <a:chOff x="-2433151" y="-2560200"/>
            <a:chExt cx="13598300" cy="10147350"/>
          </a:xfrm>
        </p:grpSpPr>
        <p:sp>
          <p:nvSpPr>
            <p:cNvPr id="238" name="Google Shape;238;p26"/>
            <p:cNvSpPr/>
            <p:nvPr/>
          </p:nvSpPr>
          <p:spPr>
            <a:xfrm rot="-2700000">
              <a:off x="-1979137" y="617264"/>
              <a:ext cx="2192172" cy="2192172"/>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26"/>
            <p:cNvSpPr/>
            <p:nvPr/>
          </p:nvSpPr>
          <p:spPr>
            <a:xfrm rot="-2700000">
              <a:off x="-480637" y="4940964"/>
              <a:ext cx="2192172" cy="2192172"/>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26"/>
            <p:cNvSpPr/>
            <p:nvPr/>
          </p:nvSpPr>
          <p:spPr>
            <a:xfrm rot="-2700000">
              <a:off x="8518963" y="2269014"/>
              <a:ext cx="2192172" cy="2192172"/>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26"/>
            <p:cNvSpPr/>
            <p:nvPr/>
          </p:nvSpPr>
          <p:spPr>
            <a:xfrm rot="-2700000">
              <a:off x="5133488" y="-2106186"/>
              <a:ext cx="2192172" cy="2192172"/>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09"/>
        <p:cNvGrpSpPr/>
        <p:nvPr/>
      </p:nvGrpSpPr>
      <p:grpSpPr>
        <a:xfrm>
          <a:off x="0" y="0"/>
          <a:ext cx="0" cy="0"/>
          <a:chOff x="0" y="0"/>
          <a:chExt cx="0" cy="0"/>
        </a:xfrm>
      </p:grpSpPr>
      <p:grpSp>
        <p:nvGrpSpPr>
          <p:cNvPr id="310" name="Google Shape;310;p31"/>
          <p:cNvGrpSpPr/>
          <p:nvPr/>
        </p:nvGrpSpPr>
        <p:grpSpPr>
          <a:xfrm>
            <a:off x="-2433151" y="-2560200"/>
            <a:ext cx="13598300" cy="10147350"/>
            <a:chOff x="-2433151" y="-2560200"/>
            <a:chExt cx="13598300" cy="10147350"/>
          </a:xfrm>
        </p:grpSpPr>
        <p:sp>
          <p:nvSpPr>
            <p:cNvPr id="311" name="Google Shape;311;p31"/>
            <p:cNvSpPr/>
            <p:nvPr/>
          </p:nvSpPr>
          <p:spPr>
            <a:xfrm rot="-2700000">
              <a:off x="-1979137" y="617264"/>
              <a:ext cx="2192172" cy="2192172"/>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31"/>
            <p:cNvSpPr/>
            <p:nvPr/>
          </p:nvSpPr>
          <p:spPr>
            <a:xfrm rot="-2700000">
              <a:off x="-480637" y="4940964"/>
              <a:ext cx="2192172" cy="2192172"/>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31"/>
            <p:cNvSpPr/>
            <p:nvPr/>
          </p:nvSpPr>
          <p:spPr>
            <a:xfrm rot="-2700000">
              <a:off x="8518963" y="2269014"/>
              <a:ext cx="2192172" cy="2192172"/>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31"/>
            <p:cNvSpPr/>
            <p:nvPr/>
          </p:nvSpPr>
          <p:spPr>
            <a:xfrm rot="-2700000">
              <a:off x="5133488" y="-2106186"/>
              <a:ext cx="2192172" cy="2192172"/>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1"/>
        </a:solidFill>
        <a:effectLst/>
      </p:bgPr>
    </p:bg>
    <p:spTree>
      <p:nvGrpSpPr>
        <p:cNvPr id="1" name="Shape 315"/>
        <p:cNvGrpSpPr/>
        <p:nvPr/>
      </p:nvGrpSpPr>
      <p:grpSpPr>
        <a:xfrm>
          <a:off x="0" y="0"/>
          <a:ext cx="0" cy="0"/>
          <a:chOff x="0" y="0"/>
          <a:chExt cx="0" cy="0"/>
        </a:xfrm>
      </p:grpSpPr>
      <p:grpSp>
        <p:nvGrpSpPr>
          <p:cNvPr id="316" name="Google Shape;316;p32"/>
          <p:cNvGrpSpPr/>
          <p:nvPr/>
        </p:nvGrpSpPr>
        <p:grpSpPr>
          <a:xfrm>
            <a:off x="-3438127" y="-1779747"/>
            <a:ext cx="14072232" cy="8512898"/>
            <a:chOff x="-3438127" y="-1779747"/>
            <a:chExt cx="14072232" cy="8512898"/>
          </a:xfrm>
        </p:grpSpPr>
        <p:sp>
          <p:nvSpPr>
            <p:cNvPr id="317" name="Google Shape;317;p32"/>
            <p:cNvSpPr/>
            <p:nvPr/>
          </p:nvSpPr>
          <p:spPr>
            <a:xfrm rot="-2700000">
              <a:off x="-2771561" y="1568916"/>
              <a:ext cx="3218467" cy="3218467"/>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32"/>
            <p:cNvSpPr/>
            <p:nvPr/>
          </p:nvSpPr>
          <p:spPr>
            <a:xfrm rot="-2700000">
              <a:off x="-626060" y="-619427"/>
              <a:ext cx="1842579" cy="1842579"/>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32"/>
            <p:cNvSpPr/>
            <p:nvPr/>
          </p:nvSpPr>
          <p:spPr>
            <a:xfrm rot="-2700000">
              <a:off x="8409915" y="2482848"/>
              <a:ext cx="1842579" cy="1842579"/>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32"/>
            <p:cNvSpPr/>
            <p:nvPr/>
          </p:nvSpPr>
          <p:spPr>
            <a:xfrm rot="-2700000">
              <a:off x="7398302" y="-1320022"/>
              <a:ext cx="2219750" cy="221975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32"/>
            <p:cNvSpPr/>
            <p:nvPr/>
          </p:nvSpPr>
          <p:spPr>
            <a:xfrm rot="-2700000">
              <a:off x="3773484" y="4808046"/>
              <a:ext cx="1594809" cy="1594809"/>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solidFill>
          <a:schemeClr val="lt1"/>
        </a:solidFill>
        <a:effectLst/>
      </p:bgPr>
    </p:bg>
    <p:spTree>
      <p:nvGrpSpPr>
        <p:cNvPr id="1" name="Shape 322"/>
        <p:cNvGrpSpPr/>
        <p:nvPr/>
      </p:nvGrpSpPr>
      <p:grpSpPr>
        <a:xfrm>
          <a:off x="0" y="0"/>
          <a:ext cx="0" cy="0"/>
          <a:chOff x="0" y="0"/>
          <a:chExt cx="0" cy="0"/>
        </a:xfrm>
      </p:grpSpPr>
      <p:grpSp>
        <p:nvGrpSpPr>
          <p:cNvPr id="323" name="Google Shape;323;p33"/>
          <p:cNvGrpSpPr/>
          <p:nvPr/>
        </p:nvGrpSpPr>
        <p:grpSpPr>
          <a:xfrm>
            <a:off x="-2484577" y="-2104200"/>
            <a:ext cx="12855001" cy="11050900"/>
            <a:chOff x="-2484577" y="-2104200"/>
            <a:chExt cx="12855001" cy="11050900"/>
          </a:xfrm>
        </p:grpSpPr>
        <p:sp>
          <p:nvSpPr>
            <p:cNvPr id="324" name="Google Shape;324;p33"/>
            <p:cNvSpPr/>
            <p:nvPr/>
          </p:nvSpPr>
          <p:spPr>
            <a:xfrm rot="-2700000">
              <a:off x="4391514" y="4319216"/>
              <a:ext cx="3218467" cy="3218467"/>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33"/>
            <p:cNvSpPr/>
            <p:nvPr/>
          </p:nvSpPr>
          <p:spPr>
            <a:xfrm rot="-2700000">
              <a:off x="-1818011" y="-1437634"/>
              <a:ext cx="3218467" cy="3218467"/>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33"/>
            <p:cNvSpPr/>
            <p:nvPr/>
          </p:nvSpPr>
          <p:spPr>
            <a:xfrm rot="-2700000">
              <a:off x="1693964" y="5061666"/>
              <a:ext cx="3218467" cy="3218467"/>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33"/>
            <p:cNvSpPr/>
            <p:nvPr/>
          </p:nvSpPr>
          <p:spPr>
            <a:xfrm rot="-2700000">
              <a:off x="8230736" y="717437"/>
              <a:ext cx="1772575" cy="1772575"/>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2075402" y="-2502125"/>
            <a:ext cx="13705454" cy="10079450"/>
            <a:chOff x="-2075402" y="-2502125"/>
            <a:chExt cx="13705454" cy="10079450"/>
          </a:xfrm>
        </p:grpSpPr>
        <p:sp>
          <p:nvSpPr>
            <p:cNvPr id="10" name="Google Shape;10;p2"/>
            <p:cNvSpPr/>
            <p:nvPr/>
          </p:nvSpPr>
          <p:spPr>
            <a:xfrm rot="-2700000">
              <a:off x="4788992" y="736265"/>
              <a:ext cx="5667319" cy="5667319"/>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rot="-2700000">
              <a:off x="-1408836" y="-1835559"/>
              <a:ext cx="3218467" cy="3218467"/>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rot="-2700000">
              <a:off x="7641344" y="3518445"/>
              <a:ext cx="2170111" cy="2170111"/>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 name="Google Shape;13;p2"/>
          <p:cNvSpPr txBox="1">
            <a:spLocks noGrp="1"/>
          </p:cNvSpPr>
          <p:nvPr>
            <p:ph type="subTitle" idx="1"/>
          </p:nvPr>
        </p:nvSpPr>
        <p:spPr>
          <a:xfrm rot="-566">
            <a:off x="2749600" y="3425400"/>
            <a:ext cx="3645000" cy="426300"/>
          </a:xfrm>
          <a:prstGeom prst="rect">
            <a:avLst/>
          </a:prstGeom>
          <a:solidFill>
            <a:schemeClr val="dk2"/>
          </a:solidFill>
          <a:ln w="76200" cap="flat" cmpd="sng">
            <a:solidFill>
              <a:schemeClr val="dk2"/>
            </a:solidFill>
            <a:prstDash val="solid"/>
            <a:round/>
            <a:headEnd type="none" w="sm" len="sm"/>
            <a:tailEnd type="none" w="sm" len="sm"/>
          </a:ln>
          <a:effectLst>
            <a:outerShdw blurRad="71438" dist="57150" dir="8400000" algn="bl" rotWithShape="0">
              <a:schemeClr val="accent1">
                <a:alpha val="31000"/>
              </a:schemeClr>
            </a:outerShdw>
          </a:effectLst>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 name="Google Shape;14;p2"/>
          <p:cNvSpPr txBox="1">
            <a:spLocks noGrp="1"/>
          </p:cNvSpPr>
          <p:nvPr>
            <p:ph type="ctrTitle"/>
          </p:nvPr>
        </p:nvSpPr>
        <p:spPr>
          <a:xfrm>
            <a:off x="720000" y="1291500"/>
            <a:ext cx="7704000" cy="193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191919"/>
              </a:buClr>
              <a:buSzPts val="5200"/>
              <a:buNone/>
              <a:defRPr sz="60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extLst>
      <p:ext uri="{BB962C8B-B14F-4D97-AF65-F5344CB8AC3E}">
        <p14:creationId xmlns:p14="http://schemas.microsoft.com/office/powerpoint/2010/main" val="969864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27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3000"/>
              <a:buFont typeface="Asap"/>
              <a:buNone/>
              <a:defRPr sz="3000">
                <a:solidFill>
                  <a:schemeClr val="dk1"/>
                </a:solidFill>
                <a:latin typeface="Asap"/>
                <a:ea typeface="Asap"/>
                <a:cs typeface="Asap"/>
                <a:sym typeface="Asap"/>
              </a:defRPr>
            </a:lvl1pPr>
            <a:lvl2pPr lvl="1" algn="ctr" rtl="0">
              <a:spcBef>
                <a:spcPts val="0"/>
              </a:spcBef>
              <a:spcAft>
                <a:spcPts val="0"/>
              </a:spcAft>
              <a:buClr>
                <a:schemeClr val="dk1"/>
              </a:buClr>
              <a:buSzPts val="3000"/>
              <a:buFont typeface="Asap"/>
              <a:buNone/>
              <a:defRPr sz="3000">
                <a:solidFill>
                  <a:schemeClr val="dk1"/>
                </a:solidFill>
                <a:latin typeface="Asap"/>
                <a:ea typeface="Asap"/>
                <a:cs typeface="Asap"/>
                <a:sym typeface="Asap"/>
              </a:defRPr>
            </a:lvl2pPr>
            <a:lvl3pPr lvl="2" algn="ctr" rtl="0">
              <a:spcBef>
                <a:spcPts val="0"/>
              </a:spcBef>
              <a:spcAft>
                <a:spcPts val="0"/>
              </a:spcAft>
              <a:buClr>
                <a:schemeClr val="dk1"/>
              </a:buClr>
              <a:buSzPts val="3000"/>
              <a:buFont typeface="Asap"/>
              <a:buNone/>
              <a:defRPr sz="3000">
                <a:solidFill>
                  <a:schemeClr val="dk1"/>
                </a:solidFill>
                <a:latin typeface="Asap"/>
                <a:ea typeface="Asap"/>
                <a:cs typeface="Asap"/>
                <a:sym typeface="Asap"/>
              </a:defRPr>
            </a:lvl3pPr>
            <a:lvl4pPr lvl="3" algn="ctr" rtl="0">
              <a:spcBef>
                <a:spcPts val="0"/>
              </a:spcBef>
              <a:spcAft>
                <a:spcPts val="0"/>
              </a:spcAft>
              <a:buClr>
                <a:schemeClr val="dk1"/>
              </a:buClr>
              <a:buSzPts val="3000"/>
              <a:buFont typeface="Asap"/>
              <a:buNone/>
              <a:defRPr sz="3000">
                <a:solidFill>
                  <a:schemeClr val="dk1"/>
                </a:solidFill>
                <a:latin typeface="Asap"/>
                <a:ea typeface="Asap"/>
                <a:cs typeface="Asap"/>
                <a:sym typeface="Asap"/>
              </a:defRPr>
            </a:lvl4pPr>
            <a:lvl5pPr lvl="4" algn="ctr" rtl="0">
              <a:spcBef>
                <a:spcPts val="0"/>
              </a:spcBef>
              <a:spcAft>
                <a:spcPts val="0"/>
              </a:spcAft>
              <a:buClr>
                <a:schemeClr val="dk1"/>
              </a:buClr>
              <a:buSzPts val="3000"/>
              <a:buFont typeface="Asap"/>
              <a:buNone/>
              <a:defRPr sz="3000">
                <a:solidFill>
                  <a:schemeClr val="dk1"/>
                </a:solidFill>
                <a:latin typeface="Asap"/>
                <a:ea typeface="Asap"/>
                <a:cs typeface="Asap"/>
                <a:sym typeface="Asap"/>
              </a:defRPr>
            </a:lvl5pPr>
            <a:lvl6pPr lvl="5" algn="ctr" rtl="0">
              <a:spcBef>
                <a:spcPts val="0"/>
              </a:spcBef>
              <a:spcAft>
                <a:spcPts val="0"/>
              </a:spcAft>
              <a:buClr>
                <a:schemeClr val="dk1"/>
              </a:buClr>
              <a:buSzPts val="3000"/>
              <a:buFont typeface="Asap"/>
              <a:buNone/>
              <a:defRPr sz="3000">
                <a:solidFill>
                  <a:schemeClr val="dk1"/>
                </a:solidFill>
                <a:latin typeface="Asap"/>
                <a:ea typeface="Asap"/>
                <a:cs typeface="Asap"/>
                <a:sym typeface="Asap"/>
              </a:defRPr>
            </a:lvl6pPr>
            <a:lvl7pPr lvl="6" algn="ctr" rtl="0">
              <a:spcBef>
                <a:spcPts val="0"/>
              </a:spcBef>
              <a:spcAft>
                <a:spcPts val="0"/>
              </a:spcAft>
              <a:buClr>
                <a:schemeClr val="dk1"/>
              </a:buClr>
              <a:buSzPts val="3000"/>
              <a:buFont typeface="Asap"/>
              <a:buNone/>
              <a:defRPr sz="3000">
                <a:solidFill>
                  <a:schemeClr val="dk1"/>
                </a:solidFill>
                <a:latin typeface="Asap"/>
                <a:ea typeface="Asap"/>
                <a:cs typeface="Asap"/>
                <a:sym typeface="Asap"/>
              </a:defRPr>
            </a:lvl7pPr>
            <a:lvl8pPr lvl="7" algn="ctr" rtl="0">
              <a:spcBef>
                <a:spcPts val="0"/>
              </a:spcBef>
              <a:spcAft>
                <a:spcPts val="0"/>
              </a:spcAft>
              <a:buClr>
                <a:schemeClr val="dk1"/>
              </a:buClr>
              <a:buSzPts val="3000"/>
              <a:buFont typeface="Asap"/>
              <a:buNone/>
              <a:defRPr sz="3000">
                <a:solidFill>
                  <a:schemeClr val="dk1"/>
                </a:solidFill>
                <a:latin typeface="Asap"/>
                <a:ea typeface="Asap"/>
                <a:cs typeface="Asap"/>
                <a:sym typeface="Asap"/>
              </a:defRPr>
            </a:lvl8pPr>
            <a:lvl9pPr lvl="8" algn="ctr" rtl="0">
              <a:spcBef>
                <a:spcPts val="0"/>
              </a:spcBef>
              <a:spcAft>
                <a:spcPts val="0"/>
              </a:spcAft>
              <a:buClr>
                <a:schemeClr val="dk1"/>
              </a:buClr>
              <a:buSzPts val="3000"/>
              <a:buFont typeface="Asap"/>
              <a:buNone/>
              <a:defRPr sz="3000">
                <a:solidFill>
                  <a:schemeClr val="dk1"/>
                </a:solidFill>
                <a:latin typeface="Asap"/>
                <a:ea typeface="Asap"/>
                <a:cs typeface="Asap"/>
                <a:sym typeface="Asap"/>
              </a:defRPr>
            </a:lvl9pPr>
          </a:lstStyle>
          <a:p>
            <a:endParaRPr/>
          </a:p>
        </p:txBody>
      </p:sp>
      <p:sp>
        <p:nvSpPr>
          <p:cNvPr id="7" name="Google Shape;7;p1"/>
          <p:cNvSpPr txBox="1">
            <a:spLocks noGrp="1"/>
          </p:cNvSpPr>
          <p:nvPr>
            <p:ph type="body" idx="1"/>
          </p:nvPr>
        </p:nvSpPr>
        <p:spPr>
          <a:xfrm>
            <a:off x="720000" y="1174500"/>
            <a:ext cx="7704000" cy="3429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8" r:id="rId2"/>
    <p:sldLayoutId id="2147483659" r:id="rId3"/>
    <p:sldLayoutId id="2147483670" r:id="rId4"/>
    <p:sldLayoutId id="2147483672" r:id="rId5"/>
    <p:sldLayoutId id="2147483677" r:id="rId6"/>
    <p:sldLayoutId id="2147483678" r:id="rId7"/>
    <p:sldLayoutId id="2147483679" r:id="rId8"/>
    <p:sldLayoutId id="2147483687" r:id="rId9"/>
    <p:sldLayoutId id="2147483688" r:id="rId10"/>
    <p:sldLayoutId id="2147483689" r:id="rId11"/>
    <p:sldLayoutId id="214748369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9.bin"/><Relationship Id="rId5" Type="http://schemas.microsoft.com/office/2007/relationships/hdphoto" Target="../media/hdphoto1.wdp"/><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bin"/></Relationships>
</file>

<file path=ppt/slides/_rels/slide16.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7.emf"/><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7.emf"/></Relationships>
</file>

<file path=ppt/slides/_rels/slide2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7.emf"/><Relationship Id="rId4" Type="http://schemas.openxmlformats.org/officeDocument/2006/relationships/image" Target="../media/image16.emf"/></Relationships>
</file>

<file path=ppt/slides/_rels/slide2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18.emf"/><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18.emf"/><Relationship Id="rId4" Type="http://schemas.openxmlformats.org/officeDocument/2006/relationships/image" Target="../media/image16.emf"/></Relationships>
</file>

<file path=ppt/slides/_rels/slide2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emf"/></Relationships>
</file>

<file path=ppt/slides/_rels/slide2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0B2B660-4B20-4CB5-BDE0-DF021B540D04}"/>
              </a:ext>
            </a:extLst>
          </p:cNvPr>
          <p:cNvSpPr/>
          <p:nvPr/>
        </p:nvSpPr>
        <p:spPr>
          <a:xfrm rot="2648713">
            <a:off x="-228600" y="3275946"/>
            <a:ext cx="2788920" cy="2788920"/>
          </a:xfrm>
          <a:prstGeom prst="roundRect">
            <a:avLst/>
          </a:prstGeom>
          <a:solidFill>
            <a:srgbClr val="67696B"/>
          </a:solidFill>
          <a:ln>
            <a:solidFill>
              <a:srgbClr val="676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Google Shape;339;p37"/>
          <p:cNvSpPr txBox="1">
            <a:spLocks noGrp="1"/>
          </p:cNvSpPr>
          <p:nvPr>
            <p:ph type="ctrTitle"/>
          </p:nvPr>
        </p:nvSpPr>
        <p:spPr>
          <a:xfrm>
            <a:off x="963385" y="981432"/>
            <a:ext cx="7266214" cy="636436"/>
          </a:xfrm>
          <a:prstGeom prst="rect">
            <a:avLst/>
          </a:prstGeom>
          <a:noFill/>
          <a:ln>
            <a:noFill/>
          </a:ln>
        </p:spPr>
        <p:txBody>
          <a:bodyPr spcFirstLastPara="1" wrap="square" lIns="91425" tIns="91425" rIns="91425" bIns="91425" anchor="b" anchorCtr="0">
            <a:noAutofit/>
          </a:bodyPr>
          <a:lstStyle/>
          <a:p>
            <a:pPr>
              <a:buClr>
                <a:schemeClr val="dk1"/>
              </a:buClr>
              <a:buSzPts val="1100"/>
            </a:pPr>
            <a:r>
              <a:rPr lang="fr-FR" sz="3200" b="1" dirty="0">
                <a:solidFill>
                  <a:schemeClr val="tx1"/>
                </a:solidFill>
                <a:latin typeface="Bernard MT Condensed" panose="02050806060905020404" pitchFamily="18" charset="0"/>
              </a:rPr>
              <a:t>la cybersécurité dans les systèmes SCADA</a:t>
            </a:r>
            <a:endParaRPr lang="fr-CA" sz="3200" b="1" dirty="0">
              <a:solidFill>
                <a:schemeClr val="tx1"/>
              </a:solidFill>
              <a:latin typeface="Bernard MT Condensed" panose="02050806060905020404" pitchFamily="18" charset="0"/>
            </a:endParaRPr>
          </a:p>
        </p:txBody>
      </p:sp>
      <p:sp>
        <p:nvSpPr>
          <p:cNvPr id="340" name="Google Shape;340;p37"/>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37"/>
          <p:cNvSpPr/>
          <p:nvPr/>
        </p:nvSpPr>
        <p:spPr>
          <a:xfrm>
            <a:off x="4527650" y="253425"/>
            <a:ext cx="96900" cy="96900"/>
          </a:xfrm>
          <a:prstGeom prst="ellipse">
            <a:avLst/>
          </a:prstGeom>
          <a:solidFill>
            <a:srgbClr val="CDC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37">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37">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tx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TextBox 5">
            <a:extLst>
              <a:ext uri="{FF2B5EF4-FFF2-40B4-BE49-F238E27FC236}">
                <a16:creationId xmlns:a16="http://schemas.microsoft.com/office/drawing/2014/main" id="{C297842A-2F5A-4A25-899E-E360C34DAD1B}"/>
              </a:ext>
            </a:extLst>
          </p:cNvPr>
          <p:cNvSpPr txBox="1"/>
          <p:nvPr/>
        </p:nvSpPr>
        <p:spPr>
          <a:xfrm>
            <a:off x="256660" y="3672764"/>
            <a:ext cx="2589037" cy="1285480"/>
          </a:xfrm>
          <a:prstGeom prst="rect">
            <a:avLst/>
          </a:prstGeom>
          <a:noFill/>
        </p:spPr>
        <p:txBody>
          <a:bodyPr wrap="square" rtlCol="0">
            <a:spAutoFit/>
          </a:bodyPr>
          <a:lstStyle/>
          <a:p>
            <a:pPr>
              <a:lnSpc>
                <a:spcPct val="150000"/>
              </a:lnSpc>
            </a:pPr>
            <a:r>
              <a:rPr lang="en-US" sz="1800" b="1" dirty="0">
                <a:solidFill>
                  <a:schemeClr val="bg2"/>
                </a:solidFill>
                <a:latin typeface="Berlin Sans FB Demi" panose="020E0802020502020306" pitchFamily="34" charset="0"/>
              </a:rPr>
              <a:t>LAMHAMDI Anouar</a:t>
            </a:r>
          </a:p>
          <a:p>
            <a:pPr>
              <a:lnSpc>
                <a:spcPct val="150000"/>
              </a:lnSpc>
            </a:pPr>
            <a:r>
              <a:rPr lang="en-US" sz="1800" b="1" dirty="0">
                <a:solidFill>
                  <a:schemeClr val="bg2"/>
                </a:solidFill>
                <a:latin typeface="Berlin Sans FB Demi" panose="020E0802020502020306" pitchFamily="34" charset="0"/>
              </a:rPr>
              <a:t>ESSAKINE Ibrahim</a:t>
            </a:r>
          </a:p>
          <a:p>
            <a:pPr>
              <a:lnSpc>
                <a:spcPct val="150000"/>
              </a:lnSpc>
            </a:pPr>
            <a:r>
              <a:rPr lang="en-US" sz="1800" b="1" dirty="0">
                <a:solidFill>
                  <a:schemeClr val="bg2"/>
                </a:solidFill>
                <a:latin typeface="Berlin Sans FB Demi" panose="020E0802020502020306" pitchFamily="34" charset="0"/>
              </a:rPr>
              <a:t>OUHAGUA Omar</a:t>
            </a:r>
          </a:p>
        </p:txBody>
      </p:sp>
      <p:sp>
        <p:nvSpPr>
          <p:cNvPr id="13" name="Rectangle: Rounded Corners 12">
            <a:extLst>
              <a:ext uri="{FF2B5EF4-FFF2-40B4-BE49-F238E27FC236}">
                <a16:creationId xmlns:a16="http://schemas.microsoft.com/office/drawing/2014/main" id="{CAF9FB7E-3B3E-4459-AFA9-0DB2AFED5501}"/>
              </a:ext>
            </a:extLst>
          </p:cNvPr>
          <p:cNvSpPr/>
          <p:nvPr/>
        </p:nvSpPr>
        <p:spPr>
          <a:xfrm rot="2648713">
            <a:off x="4906940" y="3658374"/>
            <a:ext cx="1817620" cy="1826210"/>
          </a:xfrm>
          <a:prstGeom prst="roundRect">
            <a:avLst/>
          </a:prstGeom>
          <a:solidFill>
            <a:srgbClr val="67696B"/>
          </a:solidFill>
          <a:ln>
            <a:solidFill>
              <a:srgbClr val="676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821523E-F642-438C-9071-51BFB9BC5272}"/>
              </a:ext>
            </a:extLst>
          </p:cNvPr>
          <p:cNvSpPr txBox="1"/>
          <p:nvPr/>
        </p:nvSpPr>
        <p:spPr>
          <a:xfrm>
            <a:off x="4831299" y="4315504"/>
            <a:ext cx="1945057" cy="454483"/>
          </a:xfrm>
          <a:prstGeom prst="rect">
            <a:avLst/>
          </a:prstGeom>
          <a:noFill/>
        </p:spPr>
        <p:txBody>
          <a:bodyPr wrap="square" rtlCol="0">
            <a:spAutoFit/>
          </a:bodyPr>
          <a:lstStyle/>
          <a:p>
            <a:pPr>
              <a:lnSpc>
                <a:spcPct val="150000"/>
              </a:lnSpc>
            </a:pPr>
            <a:r>
              <a:rPr lang="en-US" sz="1800" b="1" dirty="0" err="1">
                <a:solidFill>
                  <a:schemeClr val="bg2"/>
                </a:solidFill>
                <a:latin typeface="Berlin Sans FB Demi" panose="020E0802020502020306" pitchFamily="34" charset="0"/>
              </a:rPr>
              <a:t>Mr.El</a:t>
            </a:r>
            <a:r>
              <a:rPr lang="en-US" sz="1800" b="1" dirty="0">
                <a:solidFill>
                  <a:schemeClr val="bg2"/>
                </a:solidFill>
                <a:latin typeface="Berlin Sans FB Demi" panose="020E0802020502020306" pitchFamily="34" charset="0"/>
              </a:rPr>
              <a:t> </a:t>
            </a:r>
            <a:r>
              <a:rPr lang="en-US" sz="1800" b="1" dirty="0" err="1">
                <a:solidFill>
                  <a:schemeClr val="bg2"/>
                </a:solidFill>
                <a:latin typeface="Berlin Sans FB Demi" panose="020E0802020502020306" pitchFamily="34" charset="0"/>
              </a:rPr>
              <a:t>Mourabit</a:t>
            </a:r>
            <a:endParaRPr lang="en-US" sz="1800" b="1" dirty="0">
              <a:solidFill>
                <a:schemeClr val="bg2"/>
              </a:solidFill>
              <a:latin typeface="Berlin Sans FB Demi" panose="020E0802020502020306" pitchFamily="34" charset="0"/>
            </a:endParaRPr>
          </a:p>
        </p:txBody>
      </p:sp>
      <p:sp>
        <p:nvSpPr>
          <p:cNvPr id="8" name="TextBox 7">
            <a:extLst>
              <a:ext uri="{FF2B5EF4-FFF2-40B4-BE49-F238E27FC236}">
                <a16:creationId xmlns:a16="http://schemas.microsoft.com/office/drawing/2014/main" id="{AA278494-9A03-455A-868D-817BC9675B26}"/>
              </a:ext>
            </a:extLst>
          </p:cNvPr>
          <p:cNvSpPr txBox="1"/>
          <p:nvPr/>
        </p:nvSpPr>
        <p:spPr>
          <a:xfrm>
            <a:off x="0" y="3009156"/>
            <a:ext cx="2963636" cy="523220"/>
          </a:xfrm>
          <a:prstGeom prst="rect">
            <a:avLst/>
          </a:prstGeom>
          <a:noFill/>
        </p:spPr>
        <p:txBody>
          <a:bodyPr wrap="square" rtlCol="0">
            <a:spAutoFit/>
          </a:bodyPr>
          <a:lstStyle/>
          <a:p>
            <a:r>
              <a:rPr lang="fr-CA" sz="2800" b="1" dirty="0">
                <a:ln>
                  <a:solidFill>
                    <a:srgbClr val="F0F5FA"/>
                  </a:solidFill>
                </a:ln>
                <a:solidFill>
                  <a:srgbClr val="67696B"/>
                </a:solidFill>
                <a:latin typeface="Berlin Sans FB" panose="020E0602020502020306" pitchFamily="34" charset="0"/>
              </a:rPr>
              <a:t>Présenter par:</a:t>
            </a:r>
            <a:endParaRPr lang="fr-FR" sz="2800" b="1" dirty="0">
              <a:ln>
                <a:solidFill>
                  <a:srgbClr val="F0F5FA"/>
                </a:solidFill>
              </a:ln>
              <a:solidFill>
                <a:srgbClr val="67696B"/>
              </a:solidFill>
              <a:latin typeface="Berlin Sans FB" panose="020E0602020502020306" pitchFamily="34" charset="0"/>
            </a:endParaRPr>
          </a:p>
        </p:txBody>
      </p:sp>
      <p:sp>
        <p:nvSpPr>
          <p:cNvPr id="18" name="TextBox 17">
            <a:extLst>
              <a:ext uri="{FF2B5EF4-FFF2-40B4-BE49-F238E27FC236}">
                <a16:creationId xmlns:a16="http://schemas.microsoft.com/office/drawing/2014/main" id="{702E739A-138E-47A8-B289-8124DD6CE7DB}"/>
              </a:ext>
            </a:extLst>
          </p:cNvPr>
          <p:cNvSpPr txBox="1"/>
          <p:nvPr/>
        </p:nvSpPr>
        <p:spPr>
          <a:xfrm>
            <a:off x="4818334" y="3394384"/>
            <a:ext cx="2488702" cy="523220"/>
          </a:xfrm>
          <a:prstGeom prst="rect">
            <a:avLst/>
          </a:prstGeom>
          <a:noFill/>
        </p:spPr>
        <p:txBody>
          <a:bodyPr wrap="square" rtlCol="0">
            <a:spAutoFit/>
          </a:bodyPr>
          <a:lstStyle/>
          <a:p>
            <a:r>
              <a:rPr lang="fr-CA" sz="2800" b="1" dirty="0">
                <a:ln>
                  <a:solidFill>
                    <a:srgbClr val="F0F5FA"/>
                  </a:solidFill>
                </a:ln>
                <a:solidFill>
                  <a:srgbClr val="67696B"/>
                </a:solidFill>
                <a:latin typeface="Berlin Sans FB" panose="020E0602020502020306" pitchFamily="34" charset="0"/>
              </a:rPr>
              <a:t>Encadré par:</a:t>
            </a:r>
            <a:endParaRPr lang="fr-FR" sz="2800" b="1" dirty="0">
              <a:ln>
                <a:solidFill>
                  <a:srgbClr val="F0F5FA"/>
                </a:solidFill>
              </a:ln>
              <a:solidFill>
                <a:srgbClr val="67696B"/>
              </a:solidFill>
              <a:latin typeface="Berlin Sans FB" panose="020E0602020502020306" pitchFamily="34" charset="0"/>
            </a:endParaRPr>
          </a:p>
        </p:txBody>
      </p:sp>
      <p:sp>
        <p:nvSpPr>
          <p:cNvPr id="19" name="Google Shape;374;p39">
            <a:hlinkClick r:id="" action="ppaction://hlinkshowjump?jump=previousslide"/>
            <a:extLst>
              <a:ext uri="{FF2B5EF4-FFF2-40B4-BE49-F238E27FC236}">
                <a16:creationId xmlns:a16="http://schemas.microsoft.com/office/drawing/2014/main" id="{14D3264A-9E41-423D-9470-E34A7432466A}"/>
              </a:ext>
            </a:extLst>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5;p39">
            <a:extLst>
              <a:ext uri="{FF2B5EF4-FFF2-40B4-BE49-F238E27FC236}">
                <a16:creationId xmlns:a16="http://schemas.microsoft.com/office/drawing/2014/main" id="{34EC0630-675F-4653-9F28-DC9F46B4520C}"/>
              </a:ext>
            </a:extLst>
          </p:cNvPr>
          <p:cNvSpPr/>
          <p:nvPr/>
        </p:nvSpPr>
        <p:spPr>
          <a:xfrm>
            <a:off x="452765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6;p39">
            <a:hlinkClick r:id="" action="ppaction://hlinkshowjump?jump=nextslide"/>
            <a:extLst>
              <a:ext uri="{FF2B5EF4-FFF2-40B4-BE49-F238E27FC236}">
                <a16:creationId xmlns:a16="http://schemas.microsoft.com/office/drawing/2014/main" id="{876CCC39-1435-4CD3-AED4-14D3D625AAD7}"/>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6;p39">
            <a:hlinkClick r:id="" action="ppaction://hlinkshowjump?jump=nextslide"/>
            <a:extLst>
              <a:ext uri="{FF2B5EF4-FFF2-40B4-BE49-F238E27FC236}">
                <a16:creationId xmlns:a16="http://schemas.microsoft.com/office/drawing/2014/main" id="{E15726A3-D2CD-45D2-ABE6-52109D7B5FC8}"/>
              </a:ext>
            </a:extLst>
          </p:cNvPr>
          <p:cNvSpPr/>
          <p:nvPr/>
        </p:nvSpPr>
        <p:spPr>
          <a:xfrm>
            <a:off x="4831300"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1;p39">
            <a:extLst>
              <a:ext uri="{FF2B5EF4-FFF2-40B4-BE49-F238E27FC236}">
                <a16:creationId xmlns:a16="http://schemas.microsoft.com/office/drawing/2014/main" id="{601160D2-3EA3-4A97-8776-886780588ACA}"/>
              </a:ext>
            </a:extLst>
          </p:cNvPr>
          <p:cNvSpPr txBox="1">
            <a:spLocks/>
          </p:cNvSpPr>
          <p:nvPr/>
        </p:nvSpPr>
        <p:spPr>
          <a:xfrm rot="2701">
            <a:off x="-6287786" y="-2855988"/>
            <a:ext cx="763800" cy="60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1919"/>
              </a:buClr>
              <a:buSzPts val="5200"/>
              <a:buFont typeface="Asap"/>
              <a:buNone/>
              <a:defRPr sz="6000" b="0" i="0" u="none" strike="noStrike" cap="none">
                <a:solidFill>
                  <a:schemeClr val="dk1"/>
                </a:solidFill>
                <a:latin typeface="Asap"/>
                <a:ea typeface="Asap"/>
                <a:cs typeface="Asap"/>
                <a:sym typeface="Asap"/>
              </a:defRPr>
            </a:lvl1pPr>
            <a:lvl2pPr marR="0" lvl="1" algn="ctr" rtl="0">
              <a:lnSpc>
                <a:spcPct val="100000"/>
              </a:lnSpc>
              <a:spcBef>
                <a:spcPts val="0"/>
              </a:spcBef>
              <a:spcAft>
                <a:spcPts val="0"/>
              </a:spcAft>
              <a:buClr>
                <a:srgbClr val="191919"/>
              </a:buClr>
              <a:buSzPts val="5200"/>
              <a:buFont typeface="Asap"/>
              <a:buNone/>
              <a:defRPr sz="5200" b="0" i="0" u="none" strike="noStrike" cap="none">
                <a:solidFill>
                  <a:srgbClr val="191919"/>
                </a:solidFill>
                <a:latin typeface="Asap"/>
                <a:ea typeface="Asap"/>
                <a:cs typeface="Asap"/>
                <a:sym typeface="Asap"/>
              </a:defRPr>
            </a:lvl2pPr>
            <a:lvl3pPr marR="0" lvl="2" algn="ctr" rtl="0">
              <a:lnSpc>
                <a:spcPct val="100000"/>
              </a:lnSpc>
              <a:spcBef>
                <a:spcPts val="0"/>
              </a:spcBef>
              <a:spcAft>
                <a:spcPts val="0"/>
              </a:spcAft>
              <a:buClr>
                <a:srgbClr val="191919"/>
              </a:buClr>
              <a:buSzPts val="5200"/>
              <a:buFont typeface="Asap"/>
              <a:buNone/>
              <a:defRPr sz="5200" b="0" i="0" u="none" strike="noStrike" cap="none">
                <a:solidFill>
                  <a:srgbClr val="191919"/>
                </a:solidFill>
                <a:latin typeface="Asap"/>
                <a:ea typeface="Asap"/>
                <a:cs typeface="Asap"/>
                <a:sym typeface="Asap"/>
              </a:defRPr>
            </a:lvl3pPr>
            <a:lvl4pPr marR="0" lvl="3" algn="ctr" rtl="0">
              <a:lnSpc>
                <a:spcPct val="100000"/>
              </a:lnSpc>
              <a:spcBef>
                <a:spcPts val="0"/>
              </a:spcBef>
              <a:spcAft>
                <a:spcPts val="0"/>
              </a:spcAft>
              <a:buClr>
                <a:srgbClr val="191919"/>
              </a:buClr>
              <a:buSzPts val="5200"/>
              <a:buFont typeface="Asap"/>
              <a:buNone/>
              <a:defRPr sz="5200" b="0" i="0" u="none" strike="noStrike" cap="none">
                <a:solidFill>
                  <a:srgbClr val="191919"/>
                </a:solidFill>
                <a:latin typeface="Asap"/>
                <a:ea typeface="Asap"/>
                <a:cs typeface="Asap"/>
                <a:sym typeface="Asap"/>
              </a:defRPr>
            </a:lvl4pPr>
            <a:lvl5pPr marR="0" lvl="4" algn="ctr" rtl="0">
              <a:lnSpc>
                <a:spcPct val="100000"/>
              </a:lnSpc>
              <a:spcBef>
                <a:spcPts val="0"/>
              </a:spcBef>
              <a:spcAft>
                <a:spcPts val="0"/>
              </a:spcAft>
              <a:buClr>
                <a:srgbClr val="191919"/>
              </a:buClr>
              <a:buSzPts val="5200"/>
              <a:buFont typeface="Asap"/>
              <a:buNone/>
              <a:defRPr sz="5200" b="0" i="0" u="none" strike="noStrike" cap="none">
                <a:solidFill>
                  <a:srgbClr val="191919"/>
                </a:solidFill>
                <a:latin typeface="Asap"/>
                <a:ea typeface="Asap"/>
                <a:cs typeface="Asap"/>
                <a:sym typeface="Asap"/>
              </a:defRPr>
            </a:lvl5pPr>
            <a:lvl6pPr marR="0" lvl="5" algn="ctr" rtl="0">
              <a:lnSpc>
                <a:spcPct val="100000"/>
              </a:lnSpc>
              <a:spcBef>
                <a:spcPts val="0"/>
              </a:spcBef>
              <a:spcAft>
                <a:spcPts val="0"/>
              </a:spcAft>
              <a:buClr>
                <a:srgbClr val="191919"/>
              </a:buClr>
              <a:buSzPts val="5200"/>
              <a:buFont typeface="Asap"/>
              <a:buNone/>
              <a:defRPr sz="5200" b="0" i="0" u="none" strike="noStrike" cap="none">
                <a:solidFill>
                  <a:srgbClr val="191919"/>
                </a:solidFill>
                <a:latin typeface="Asap"/>
                <a:ea typeface="Asap"/>
                <a:cs typeface="Asap"/>
                <a:sym typeface="Asap"/>
              </a:defRPr>
            </a:lvl6pPr>
            <a:lvl7pPr marR="0" lvl="6" algn="ctr" rtl="0">
              <a:lnSpc>
                <a:spcPct val="100000"/>
              </a:lnSpc>
              <a:spcBef>
                <a:spcPts val="0"/>
              </a:spcBef>
              <a:spcAft>
                <a:spcPts val="0"/>
              </a:spcAft>
              <a:buClr>
                <a:srgbClr val="191919"/>
              </a:buClr>
              <a:buSzPts val="5200"/>
              <a:buFont typeface="Asap"/>
              <a:buNone/>
              <a:defRPr sz="5200" b="0" i="0" u="none" strike="noStrike" cap="none">
                <a:solidFill>
                  <a:srgbClr val="191919"/>
                </a:solidFill>
                <a:latin typeface="Asap"/>
                <a:ea typeface="Asap"/>
                <a:cs typeface="Asap"/>
                <a:sym typeface="Asap"/>
              </a:defRPr>
            </a:lvl7pPr>
            <a:lvl8pPr marR="0" lvl="7" algn="ctr" rtl="0">
              <a:lnSpc>
                <a:spcPct val="100000"/>
              </a:lnSpc>
              <a:spcBef>
                <a:spcPts val="0"/>
              </a:spcBef>
              <a:spcAft>
                <a:spcPts val="0"/>
              </a:spcAft>
              <a:buClr>
                <a:srgbClr val="191919"/>
              </a:buClr>
              <a:buSzPts val="5200"/>
              <a:buFont typeface="Asap"/>
              <a:buNone/>
              <a:defRPr sz="5200" b="0" i="0" u="none" strike="noStrike" cap="none">
                <a:solidFill>
                  <a:srgbClr val="191919"/>
                </a:solidFill>
                <a:latin typeface="Asap"/>
                <a:ea typeface="Asap"/>
                <a:cs typeface="Asap"/>
                <a:sym typeface="Asap"/>
              </a:defRPr>
            </a:lvl8pPr>
            <a:lvl9pPr marR="0" lvl="8" algn="ctr" rtl="0">
              <a:lnSpc>
                <a:spcPct val="100000"/>
              </a:lnSpc>
              <a:spcBef>
                <a:spcPts val="0"/>
              </a:spcBef>
              <a:spcAft>
                <a:spcPts val="0"/>
              </a:spcAft>
              <a:buClr>
                <a:srgbClr val="191919"/>
              </a:buClr>
              <a:buSzPts val="5200"/>
              <a:buFont typeface="Asap"/>
              <a:buNone/>
              <a:defRPr sz="5200" b="0" i="0" u="none" strike="noStrike" cap="none">
                <a:solidFill>
                  <a:srgbClr val="191919"/>
                </a:solidFill>
                <a:latin typeface="Asap"/>
                <a:ea typeface="Asap"/>
                <a:cs typeface="Asap"/>
                <a:sym typeface="Asap"/>
              </a:defRPr>
            </a:lvl9pPr>
          </a:lstStyle>
          <a:p>
            <a:r>
              <a:rPr lang="en"/>
              <a:t>01</a:t>
            </a:r>
          </a:p>
        </p:txBody>
      </p:sp>
      <p:sp>
        <p:nvSpPr>
          <p:cNvPr id="29" name="Google Shape;362;p39">
            <a:extLst>
              <a:ext uri="{FF2B5EF4-FFF2-40B4-BE49-F238E27FC236}">
                <a16:creationId xmlns:a16="http://schemas.microsoft.com/office/drawing/2014/main" id="{D259D5C1-A44A-4FBB-8819-41B8A37D0246}"/>
              </a:ext>
            </a:extLst>
          </p:cNvPr>
          <p:cNvSpPr txBox="1">
            <a:spLocks/>
          </p:cNvSpPr>
          <p:nvPr/>
        </p:nvSpPr>
        <p:spPr>
          <a:xfrm>
            <a:off x="-7462097" y="-2213051"/>
            <a:ext cx="3112500" cy="493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CA"/>
              <a:t>Introduction à l’AMDEC</a:t>
            </a:r>
            <a:endParaRPr lang="fr-CA" dirty="0"/>
          </a:p>
        </p:txBody>
      </p:sp>
      <p:sp>
        <p:nvSpPr>
          <p:cNvPr id="30" name="Google Shape;365;p39">
            <a:extLst>
              <a:ext uri="{FF2B5EF4-FFF2-40B4-BE49-F238E27FC236}">
                <a16:creationId xmlns:a16="http://schemas.microsoft.com/office/drawing/2014/main" id="{562C7A2B-43F1-47B3-BF82-5732DDEF1DCB}"/>
              </a:ext>
            </a:extLst>
          </p:cNvPr>
          <p:cNvSpPr txBox="1">
            <a:spLocks/>
          </p:cNvSpPr>
          <p:nvPr/>
        </p:nvSpPr>
        <p:spPr>
          <a:xfrm rot="2701">
            <a:off x="-6287786" y="-1137037"/>
            <a:ext cx="763800" cy="60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t>03</a:t>
            </a:r>
          </a:p>
        </p:txBody>
      </p:sp>
      <p:sp>
        <p:nvSpPr>
          <p:cNvPr id="31" name="Google Shape;366;p39">
            <a:extLst>
              <a:ext uri="{FF2B5EF4-FFF2-40B4-BE49-F238E27FC236}">
                <a16:creationId xmlns:a16="http://schemas.microsoft.com/office/drawing/2014/main" id="{6E454A28-0D94-4F6A-B158-5FA65B8D47A1}"/>
              </a:ext>
            </a:extLst>
          </p:cNvPr>
          <p:cNvSpPr txBox="1">
            <a:spLocks/>
          </p:cNvSpPr>
          <p:nvPr/>
        </p:nvSpPr>
        <p:spPr>
          <a:xfrm>
            <a:off x="-7462097" y="-493801"/>
            <a:ext cx="3112500" cy="493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fr-CA"/>
              <a:t>Cas d’utilisation</a:t>
            </a:r>
            <a:endParaRPr lang="fr-CA" dirty="0"/>
          </a:p>
        </p:txBody>
      </p:sp>
      <p:sp>
        <p:nvSpPr>
          <p:cNvPr id="32" name="Google Shape;368;p39">
            <a:extLst>
              <a:ext uri="{FF2B5EF4-FFF2-40B4-BE49-F238E27FC236}">
                <a16:creationId xmlns:a16="http://schemas.microsoft.com/office/drawing/2014/main" id="{5BC73B17-95DD-414A-B4A0-3EC4B2171DC1}"/>
              </a:ext>
            </a:extLst>
          </p:cNvPr>
          <p:cNvSpPr txBox="1">
            <a:spLocks/>
          </p:cNvSpPr>
          <p:nvPr/>
        </p:nvSpPr>
        <p:spPr>
          <a:xfrm rot="2701">
            <a:off x="-2744175" y="-2855988"/>
            <a:ext cx="763800" cy="60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t>02</a:t>
            </a:r>
            <a:endParaRPr lang="en" dirty="0"/>
          </a:p>
        </p:txBody>
      </p:sp>
      <p:sp>
        <p:nvSpPr>
          <p:cNvPr id="33" name="Google Shape;369;p39">
            <a:extLst>
              <a:ext uri="{FF2B5EF4-FFF2-40B4-BE49-F238E27FC236}">
                <a16:creationId xmlns:a16="http://schemas.microsoft.com/office/drawing/2014/main" id="{035A11FE-7E85-441A-9447-5984DE7E1838}"/>
              </a:ext>
            </a:extLst>
          </p:cNvPr>
          <p:cNvSpPr txBox="1">
            <a:spLocks/>
          </p:cNvSpPr>
          <p:nvPr/>
        </p:nvSpPr>
        <p:spPr>
          <a:xfrm>
            <a:off x="-3918485" y="-2213051"/>
            <a:ext cx="3112500" cy="493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CA"/>
              <a:t>Les étapes de l’AMDEC</a:t>
            </a:r>
            <a:endParaRPr lang="fr-CA" dirty="0"/>
          </a:p>
        </p:txBody>
      </p:sp>
      <p:sp>
        <p:nvSpPr>
          <p:cNvPr id="34" name="Google Shape;371;p39">
            <a:extLst>
              <a:ext uri="{FF2B5EF4-FFF2-40B4-BE49-F238E27FC236}">
                <a16:creationId xmlns:a16="http://schemas.microsoft.com/office/drawing/2014/main" id="{32435051-A846-4BD5-8252-68270C4E4131}"/>
              </a:ext>
            </a:extLst>
          </p:cNvPr>
          <p:cNvSpPr txBox="1">
            <a:spLocks/>
          </p:cNvSpPr>
          <p:nvPr/>
        </p:nvSpPr>
        <p:spPr>
          <a:xfrm rot="2701">
            <a:off x="-2744129" y="-1137035"/>
            <a:ext cx="763800" cy="602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t>04</a:t>
            </a:r>
          </a:p>
        </p:txBody>
      </p:sp>
      <p:sp>
        <p:nvSpPr>
          <p:cNvPr id="35" name="Google Shape;372;p39">
            <a:extLst>
              <a:ext uri="{FF2B5EF4-FFF2-40B4-BE49-F238E27FC236}">
                <a16:creationId xmlns:a16="http://schemas.microsoft.com/office/drawing/2014/main" id="{FD5BA1C8-873E-4ED5-AF9B-6CE589EA6D4E}"/>
              </a:ext>
            </a:extLst>
          </p:cNvPr>
          <p:cNvSpPr txBox="1">
            <a:spLocks/>
          </p:cNvSpPr>
          <p:nvPr/>
        </p:nvSpPr>
        <p:spPr>
          <a:xfrm>
            <a:off x="-3918485" y="-493874"/>
            <a:ext cx="3112500" cy="493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CA"/>
              <a:t>Conclusion </a:t>
            </a:r>
            <a:endParaRPr lang="fr-CA" dirty="0"/>
          </a:p>
        </p:txBody>
      </p:sp>
      <p:sp>
        <p:nvSpPr>
          <p:cNvPr id="26" name="TextBox 25">
            <a:extLst>
              <a:ext uri="{FF2B5EF4-FFF2-40B4-BE49-F238E27FC236}">
                <a16:creationId xmlns:a16="http://schemas.microsoft.com/office/drawing/2014/main" id="{08E22333-95B2-4E16-8266-68E8866CD79E}"/>
              </a:ext>
            </a:extLst>
          </p:cNvPr>
          <p:cNvSpPr txBox="1"/>
          <p:nvPr/>
        </p:nvSpPr>
        <p:spPr>
          <a:xfrm>
            <a:off x="1175656" y="1617870"/>
            <a:ext cx="6841672" cy="369332"/>
          </a:xfrm>
          <a:prstGeom prst="rect">
            <a:avLst/>
          </a:prstGeom>
          <a:solidFill>
            <a:schemeClr val="bg1"/>
          </a:solidFill>
        </p:spPr>
        <p:txBody>
          <a:bodyPr wrap="square">
            <a:spAutoFit/>
          </a:bodyPr>
          <a:lstStyle/>
          <a:p>
            <a:pPr algn="ctr"/>
            <a:r>
              <a:rPr lang="fr-FR" sz="1800" b="1" dirty="0">
                <a:solidFill>
                  <a:schemeClr val="bg2"/>
                </a:solidFill>
                <a:latin typeface="Berlin Sans FB Demi" panose="020E0802020502020306" pitchFamily="34" charset="0"/>
              </a:rPr>
              <a:t>la pénétration de Modbus à l'aide de la bibliothèque </a:t>
            </a:r>
            <a:r>
              <a:rPr lang="fr-FR" sz="1800" b="1" dirty="0" err="1">
                <a:solidFill>
                  <a:schemeClr val="bg2"/>
                </a:solidFill>
                <a:latin typeface="Berlin Sans FB Demi" panose="020E0802020502020306" pitchFamily="34" charset="0"/>
              </a:rPr>
              <a:t>Metasploit</a:t>
            </a:r>
            <a:endParaRPr lang="en-US" sz="1800" dirty="0">
              <a:solidFill>
                <a:schemeClr val="bg2"/>
              </a:solidFill>
              <a:latin typeface="Berlin Sans FB Demi" panose="020E0802020502020306" pitchFamily="34" charset="0"/>
            </a:endParaRPr>
          </a:p>
        </p:txBody>
      </p:sp>
    </p:spTree>
    <p:extLst>
      <p:ext uri="{BB962C8B-B14F-4D97-AF65-F5344CB8AC3E}">
        <p14:creationId xmlns:p14="http://schemas.microsoft.com/office/powerpoint/2010/main" val="3110228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69" name="Google Shape;433;p44">
            <a:extLst>
              <a:ext uri="{FF2B5EF4-FFF2-40B4-BE49-F238E27FC236}">
                <a16:creationId xmlns:a16="http://schemas.microsoft.com/office/drawing/2014/main" id="{F1EDCAB8-81AE-4B42-ADF6-A1F7D8D5579D}"/>
              </a:ext>
            </a:extLst>
          </p:cNvPr>
          <p:cNvSpPr txBox="1">
            <a:spLocks/>
          </p:cNvSpPr>
          <p:nvPr/>
        </p:nvSpPr>
        <p:spPr>
          <a:xfrm>
            <a:off x="809856" y="-1712550"/>
            <a:ext cx="1545369" cy="482700"/>
          </a:xfrm>
          <a:prstGeom prst="rect">
            <a:avLst/>
          </a:prstGeom>
          <a:noFill/>
          <a:ln w="76200" cap="flat" cmpd="sng">
            <a:noFill/>
            <a:prstDash val="solid"/>
            <a:round/>
            <a:headEnd type="none" w="sm" len="sm"/>
            <a:tailEnd type="none" w="sm" len="sm"/>
          </a:ln>
          <a:effectLst>
            <a:outerShdw blurRad="100013" dist="57150" dir="9000000" algn="bl" rotWithShape="0">
              <a:schemeClr val="accent1">
                <a:alpha val="40000"/>
              </a:scheme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sap"/>
              <a:buNone/>
              <a:defRPr sz="7500" b="0" i="0" u="none" strike="noStrike" cap="none">
                <a:solidFill>
                  <a:schemeClr val="dk2"/>
                </a:solidFill>
                <a:latin typeface="Asap"/>
                <a:ea typeface="Asap"/>
                <a:cs typeface="Asap"/>
                <a:sym typeface="Asap"/>
              </a:defRPr>
            </a:lvl1pPr>
            <a:lvl2pPr marR="0" lvl="1"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2pPr>
            <a:lvl3pPr marR="0" lvl="2"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3pPr>
            <a:lvl4pPr marR="0" lvl="3"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4pPr>
            <a:lvl5pPr marR="0" lvl="4"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5pPr>
            <a:lvl6pPr marR="0" lvl="5"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6pPr>
            <a:lvl7pPr marR="0" lvl="6"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7pPr>
            <a:lvl8pPr marR="0" lvl="7"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8pPr>
            <a:lvl9pPr marR="0" lvl="8"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9pPr>
          </a:lstStyle>
          <a:p>
            <a:pPr algn="l"/>
            <a:r>
              <a:rPr lang="fr-CA" sz="2000" b="1" dirty="0">
                <a:solidFill>
                  <a:schemeClr val="dk1"/>
                </a:solidFill>
              </a:rPr>
              <a:t>Les Objectifs </a:t>
            </a:r>
          </a:p>
        </p:txBody>
      </p:sp>
      <p:sp>
        <p:nvSpPr>
          <p:cNvPr id="72" name="Google Shape;441;p44">
            <a:extLst>
              <a:ext uri="{FF2B5EF4-FFF2-40B4-BE49-F238E27FC236}">
                <a16:creationId xmlns:a16="http://schemas.microsoft.com/office/drawing/2014/main" id="{01050D44-F391-4808-A79E-53937EBBB6AC}"/>
              </a:ext>
            </a:extLst>
          </p:cNvPr>
          <p:cNvSpPr/>
          <p:nvPr/>
        </p:nvSpPr>
        <p:spPr>
          <a:xfrm>
            <a:off x="132000" y="-1824035"/>
            <a:ext cx="705900" cy="705900"/>
          </a:xfrm>
          <a:prstGeom prst="roundRect">
            <a:avLst>
              <a:gd name="adj" fmla="val 16667"/>
            </a:avLst>
          </a:prstGeom>
          <a:solidFill>
            <a:schemeClr val="lt1"/>
          </a:solidFill>
          <a:ln>
            <a:solidFill>
              <a:srgbClr val="FFFFFF"/>
            </a:solidFill>
          </a:ln>
          <a:effectLst>
            <a:outerShdw blurRad="85725" dist="57150" dir="7260000" algn="bl" rotWithShape="0">
              <a:schemeClr val="accent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02617AA-B5E4-4999-A6C2-D09346BC428B}"/>
              </a:ext>
            </a:extLst>
          </p:cNvPr>
          <p:cNvGrpSpPr/>
          <p:nvPr/>
        </p:nvGrpSpPr>
        <p:grpSpPr>
          <a:xfrm>
            <a:off x="289936" y="-1666302"/>
            <a:ext cx="390346" cy="390205"/>
            <a:chOff x="877936" y="2151651"/>
            <a:chExt cx="390346" cy="390205"/>
          </a:xfrm>
        </p:grpSpPr>
        <p:sp>
          <p:nvSpPr>
            <p:cNvPr id="76" name="Google Shape;450;p44">
              <a:extLst>
                <a:ext uri="{FF2B5EF4-FFF2-40B4-BE49-F238E27FC236}">
                  <a16:creationId xmlns:a16="http://schemas.microsoft.com/office/drawing/2014/main" id="{9545CDC5-D89B-4F29-A5A5-3E600A02CE63}"/>
                </a:ext>
              </a:extLst>
            </p:cNvPr>
            <p:cNvSpPr/>
            <p:nvPr/>
          </p:nvSpPr>
          <p:spPr>
            <a:xfrm>
              <a:off x="1010590" y="2212598"/>
              <a:ext cx="122949" cy="121039"/>
            </a:xfrm>
            <a:custGeom>
              <a:avLst/>
              <a:gdLst/>
              <a:ahLst/>
              <a:cxnLst/>
              <a:rect l="l" t="t" r="r" b="b"/>
              <a:pathLst>
                <a:path w="3431" h="3378" extrusionOk="0">
                  <a:moveTo>
                    <a:pt x="1716" y="321"/>
                  </a:moveTo>
                  <a:cubicBezTo>
                    <a:pt x="2075" y="321"/>
                    <a:pt x="2426" y="462"/>
                    <a:pt x="2686" y="722"/>
                  </a:cubicBezTo>
                  <a:cubicBezTo>
                    <a:pt x="2963" y="999"/>
                    <a:pt x="3107" y="1385"/>
                    <a:pt x="3082" y="1778"/>
                  </a:cubicBezTo>
                  <a:cubicBezTo>
                    <a:pt x="3039" y="2464"/>
                    <a:pt x="2490" y="3012"/>
                    <a:pt x="1804" y="3058"/>
                  </a:cubicBezTo>
                  <a:cubicBezTo>
                    <a:pt x="1775" y="3060"/>
                    <a:pt x="1746" y="3060"/>
                    <a:pt x="1717" y="3060"/>
                  </a:cubicBezTo>
                  <a:cubicBezTo>
                    <a:pt x="1354" y="3060"/>
                    <a:pt x="1003" y="2915"/>
                    <a:pt x="748" y="2660"/>
                  </a:cubicBezTo>
                  <a:cubicBezTo>
                    <a:pt x="469" y="2381"/>
                    <a:pt x="324" y="1996"/>
                    <a:pt x="350" y="1603"/>
                  </a:cubicBezTo>
                  <a:cubicBezTo>
                    <a:pt x="392" y="917"/>
                    <a:pt x="943" y="370"/>
                    <a:pt x="1627" y="324"/>
                  </a:cubicBezTo>
                  <a:cubicBezTo>
                    <a:pt x="1657" y="322"/>
                    <a:pt x="1687" y="321"/>
                    <a:pt x="1716" y="321"/>
                  </a:cubicBezTo>
                  <a:close/>
                  <a:moveTo>
                    <a:pt x="1714" y="0"/>
                  </a:moveTo>
                  <a:cubicBezTo>
                    <a:pt x="1678" y="0"/>
                    <a:pt x="1643" y="1"/>
                    <a:pt x="1607" y="4"/>
                  </a:cubicBezTo>
                  <a:cubicBezTo>
                    <a:pt x="763" y="56"/>
                    <a:pt x="84" y="735"/>
                    <a:pt x="30" y="1579"/>
                  </a:cubicBezTo>
                  <a:cubicBezTo>
                    <a:pt x="1" y="2064"/>
                    <a:pt x="179" y="2540"/>
                    <a:pt x="521" y="2882"/>
                  </a:cubicBezTo>
                  <a:cubicBezTo>
                    <a:pt x="842" y="3203"/>
                    <a:pt x="1276" y="3377"/>
                    <a:pt x="1723" y="3377"/>
                  </a:cubicBezTo>
                  <a:cubicBezTo>
                    <a:pt x="1758" y="3377"/>
                    <a:pt x="1792" y="3376"/>
                    <a:pt x="1826" y="3374"/>
                  </a:cubicBezTo>
                  <a:cubicBezTo>
                    <a:pt x="2670" y="3321"/>
                    <a:pt x="3349" y="2643"/>
                    <a:pt x="3402" y="1799"/>
                  </a:cubicBezTo>
                  <a:cubicBezTo>
                    <a:pt x="3431" y="1314"/>
                    <a:pt x="3252" y="837"/>
                    <a:pt x="2910" y="494"/>
                  </a:cubicBezTo>
                  <a:cubicBezTo>
                    <a:pt x="2593" y="177"/>
                    <a:pt x="2161" y="0"/>
                    <a:pt x="1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51;p44">
              <a:extLst>
                <a:ext uri="{FF2B5EF4-FFF2-40B4-BE49-F238E27FC236}">
                  <a16:creationId xmlns:a16="http://schemas.microsoft.com/office/drawing/2014/main" id="{B8A0F495-7FC0-41E2-9108-7930B4B55BFF}"/>
                </a:ext>
              </a:extLst>
            </p:cNvPr>
            <p:cNvSpPr/>
            <p:nvPr/>
          </p:nvSpPr>
          <p:spPr>
            <a:xfrm>
              <a:off x="1037860" y="2240832"/>
              <a:ext cx="68480" cy="64711"/>
            </a:xfrm>
            <a:custGeom>
              <a:avLst/>
              <a:gdLst/>
              <a:ahLst/>
              <a:cxnLst/>
              <a:rect l="l" t="t" r="r" b="b"/>
              <a:pathLst>
                <a:path w="1911" h="1806" extrusionOk="0">
                  <a:moveTo>
                    <a:pt x="953" y="349"/>
                  </a:moveTo>
                  <a:lnTo>
                    <a:pt x="1067" y="577"/>
                  </a:lnTo>
                  <a:cubicBezTo>
                    <a:pt x="1110" y="664"/>
                    <a:pt x="1191" y="723"/>
                    <a:pt x="1288" y="737"/>
                  </a:cubicBezTo>
                  <a:lnTo>
                    <a:pt x="1538" y="774"/>
                  </a:lnTo>
                  <a:lnTo>
                    <a:pt x="1358" y="953"/>
                  </a:lnTo>
                  <a:cubicBezTo>
                    <a:pt x="1288" y="1021"/>
                    <a:pt x="1258" y="1116"/>
                    <a:pt x="1273" y="1211"/>
                  </a:cubicBezTo>
                  <a:lnTo>
                    <a:pt x="1315" y="1463"/>
                  </a:lnTo>
                  <a:lnTo>
                    <a:pt x="1091" y="1344"/>
                  </a:lnTo>
                  <a:cubicBezTo>
                    <a:pt x="1048" y="1320"/>
                    <a:pt x="1001" y="1310"/>
                    <a:pt x="955" y="1310"/>
                  </a:cubicBezTo>
                  <a:cubicBezTo>
                    <a:pt x="907" y="1310"/>
                    <a:pt x="861" y="1320"/>
                    <a:pt x="819" y="1344"/>
                  </a:cubicBezTo>
                  <a:lnTo>
                    <a:pt x="592" y="1463"/>
                  </a:lnTo>
                  <a:lnTo>
                    <a:pt x="635" y="1211"/>
                  </a:lnTo>
                  <a:cubicBezTo>
                    <a:pt x="652" y="1116"/>
                    <a:pt x="620" y="1021"/>
                    <a:pt x="550" y="953"/>
                  </a:cubicBezTo>
                  <a:lnTo>
                    <a:pt x="368" y="774"/>
                  </a:lnTo>
                  <a:lnTo>
                    <a:pt x="620" y="737"/>
                  </a:lnTo>
                  <a:cubicBezTo>
                    <a:pt x="715" y="723"/>
                    <a:pt x="798" y="664"/>
                    <a:pt x="841" y="577"/>
                  </a:cubicBezTo>
                  <a:lnTo>
                    <a:pt x="953" y="349"/>
                  </a:lnTo>
                  <a:close/>
                  <a:moveTo>
                    <a:pt x="953" y="0"/>
                  </a:moveTo>
                  <a:cubicBezTo>
                    <a:pt x="841" y="0"/>
                    <a:pt x="740" y="63"/>
                    <a:pt x="689" y="163"/>
                  </a:cubicBezTo>
                  <a:lnTo>
                    <a:pt x="560" y="425"/>
                  </a:lnTo>
                  <a:lnTo>
                    <a:pt x="271" y="468"/>
                  </a:lnTo>
                  <a:cubicBezTo>
                    <a:pt x="160" y="485"/>
                    <a:pt x="68" y="562"/>
                    <a:pt x="34" y="667"/>
                  </a:cubicBezTo>
                  <a:cubicBezTo>
                    <a:pt x="0" y="774"/>
                    <a:pt x="29" y="892"/>
                    <a:pt x="109" y="968"/>
                  </a:cubicBezTo>
                  <a:lnTo>
                    <a:pt x="320" y="1172"/>
                  </a:lnTo>
                  <a:lnTo>
                    <a:pt x="271" y="1460"/>
                  </a:lnTo>
                  <a:cubicBezTo>
                    <a:pt x="252" y="1570"/>
                    <a:pt x="296" y="1683"/>
                    <a:pt x="388" y="1747"/>
                  </a:cubicBezTo>
                  <a:cubicBezTo>
                    <a:pt x="441" y="1785"/>
                    <a:pt x="502" y="1804"/>
                    <a:pt x="562" y="1804"/>
                  </a:cubicBezTo>
                  <a:cubicBezTo>
                    <a:pt x="608" y="1804"/>
                    <a:pt x="654" y="1793"/>
                    <a:pt x="696" y="1771"/>
                  </a:cubicBezTo>
                  <a:lnTo>
                    <a:pt x="956" y="1635"/>
                  </a:lnTo>
                  <a:lnTo>
                    <a:pt x="1215" y="1771"/>
                  </a:lnTo>
                  <a:cubicBezTo>
                    <a:pt x="1258" y="1795"/>
                    <a:pt x="1305" y="1805"/>
                    <a:pt x="1351" y="1805"/>
                  </a:cubicBezTo>
                  <a:cubicBezTo>
                    <a:pt x="1412" y="1805"/>
                    <a:pt x="1472" y="1786"/>
                    <a:pt x="1523" y="1747"/>
                  </a:cubicBezTo>
                  <a:cubicBezTo>
                    <a:pt x="1615" y="1681"/>
                    <a:pt x="1659" y="1570"/>
                    <a:pt x="1640" y="1460"/>
                  </a:cubicBezTo>
                  <a:lnTo>
                    <a:pt x="1591" y="1171"/>
                  </a:lnTo>
                  <a:lnTo>
                    <a:pt x="1802" y="966"/>
                  </a:lnTo>
                  <a:cubicBezTo>
                    <a:pt x="1884" y="888"/>
                    <a:pt x="1911" y="774"/>
                    <a:pt x="1877" y="667"/>
                  </a:cubicBezTo>
                  <a:cubicBezTo>
                    <a:pt x="1838" y="560"/>
                    <a:pt x="1749" y="483"/>
                    <a:pt x="1637" y="468"/>
                  </a:cubicBezTo>
                  <a:lnTo>
                    <a:pt x="1348" y="425"/>
                  </a:lnTo>
                  <a:lnTo>
                    <a:pt x="1217" y="163"/>
                  </a:lnTo>
                  <a:cubicBezTo>
                    <a:pt x="1169" y="63"/>
                    <a:pt x="1067"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52;p44">
              <a:extLst>
                <a:ext uri="{FF2B5EF4-FFF2-40B4-BE49-F238E27FC236}">
                  <a16:creationId xmlns:a16="http://schemas.microsoft.com/office/drawing/2014/main" id="{BA077A35-9603-40D6-BB21-4910853505B2}"/>
                </a:ext>
              </a:extLst>
            </p:cNvPr>
            <p:cNvSpPr/>
            <p:nvPr/>
          </p:nvSpPr>
          <p:spPr>
            <a:xfrm>
              <a:off x="877936" y="2151651"/>
              <a:ext cx="390346" cy="390205"/>
            </a:xfrm>
            <a:custGeom>
              <a:avLst/>
              <a:gdLst/>
              <a:ahLst/>
              <a:cxnLst/>
              <a:rect l="l" t="t" r="r" b="b"/>
              <a:pathLst>
                <a:path w="10893" h="10890" extrusionOk="0">
                  <a:moveTo>
                    <a:pt x="5234" y="0"/>
                  </a:moveTo>
                  <a:cubicBezTo>
                    <a:pt x="5030" y="0"/>
                    <a:pt x="4838" y="109"/>
                    <a:pt x="4732" y="282"/>
                  </a:cubicBezTo>
                  <a:lnTo>
                    <a:pt x="4536" y="606"/>
                  </a:lnTo>
                  <a:cubicBezTo>
                    <a:pt x="4513" y="645"/>
                    <a:pt x="4480" y="677"/>
                    <a:pt x="4441" y="699"/>
                  </a:cubicBezTo>
                  <a:lnTo>
                    <a:pt x="3574" y="1201"/>
                  </a:lnTo>
                  <a:cubicBezTo>
                    <a:pt x="3534" y="1225"/>
                    <a:pt x="3490" y="1235"/>
                    <a:pt x="3446" y="1239"/>
                  </a:cubicBezTo>
                  <a:lnTo>
                    <a:pt x="3068" y="1247"/>
                  </a:lnTo>
                  <a:cubicBezTo>
                    <a:pt x="2864" y="1251"/>
                    <a:pt x="2675" y="1363"/>
                    <a:pt x="2573" y="1540"/>
                  </a:cubicBezTo>
                  <a:lnTo>
                    <a:pt x="2391" y="1860"/>
                  </a:lnTo>
                  <a:cubicBezTo>
                    <a:pt x="2289" y="2035"/>
                    <a:pt x="2286" y="2254"/>
                    <a:pt x="2384" y="2433"/>
                  </a:cubicBezTo>
                  <a:lnTo>
                    <a:pt x="2565" y="2763"/>
                  </a:lnTo>
                  <a:cubicBezTo>
                    <a:pt x="2587" y="2800"/>
                    <a:pt x="2599" y="2846"/>
                    <a:pt x="2599" y="2891"/>
                  </a:cubicBezTo>
                  <a:lnTo>
                    <a:pt x="2599" y="3894"/>
                  </a:lnTo>
                  <a:cubicBezTo>
                    <a:pt x="2599" y="3939"/>
                    <a:pt x="2588" y="3983"/>
                    <a:pt x="2566" y="4022"/>
                  </a:cubicBezTo>
                  <a:lnTo>
                    <a:pt x="2386" y="4352"/>
                  </a:lnTo>
                  <a:cubicBezTo>
                    <a:pt x="2289" y="4531"/>
                    <a:pt x="2291" y="4748"/>
                    <a:pt x="2393" y="4925"/>
                  </a:cubicBezTo>
                  <a:lnTo>
                    <a:pt x="2396" y="4934"/>
                  </a:lnTo>
                  <a:cubicBezTo>
                    <a:pt x="2290" y="4903"/>
                    <a:pt x="2167" y="4883"/>
                    <a:pt x="2026" y="4883"/>
                  </a:cubicBezTo>
                  <a:cubicBezTo>
                    <a:pt x="1895" y="4883"/>
                    <a:pt x="1749" y="4901"/>
                    <a:pt x="1586" y="4942"/>
                  </a:cubicBezTo>
                  <a:cubicBezTo>
                    <a:pt x="1175" y="5050"/>
                    <a:pt x="931" y="5373"/>
                    <a:pt x="717" y="5657"/>
                  </a:cubicBezTo>
                  <a:cubicBezTo>
                    <a:pt x="511" y="5931"/>
                    <a:pt x="372" y="6101"/>
                    <a:pt x="183" y="6101"/>
                  </a:cubicBezTo>
                  <a:lnTo>
                    <a:pt x="171" y="6101"/>
                  </a:lnTo>
                  <a:cubicBezTo>
                    <a:pt x="169" y="6101"/>
                    <a:pt x="167" y="6101"/>
                    <a:pt x="165" y="6101"/>
                  </a:cubicBezTo>
                  <a:cubicBezTo>
                    <a:pt x="79" y="6101"/>
                    <a:pt x="9" y="6169"/>
                    <a:pt x="4" y="6256"/>
                  </a:cubicBezTo>
                  <a:cubicBezTo>
                    <a:pt x="1" y="6343"/>
                    <a:pt x="70" y="6416"/>
                    <a:pt x="157" y="6421"/>
                  </a:cubicBezTo>
                  <a:lnTo>
                    <a:pt x="184" y="6421"/>
                  </a:lnTo>
                  <a:cubicBezTo>
                    <a:pt x="545" y="6421"/>
                    <a:pt x="761" y="6130"/>
                    <a:pt x="974" y="5849"/>
                  </a:cubicBezTo>
                  <a:cubicBezTo>
                    <a:pt x="1166" y="5594"/>
                    <a:pt x="1364" y="5330"/>
                    <a:pt x="1670" y="5250"/>
                  </a:cubicBezTo>
                  <a:cubicBezTo>
                    <a:pt x="1803" y="5216"/>
                    <a:pt x="1923" y="5201"/>
                    <a:pt x="2029" y="5201"/>
                  </a:cubicBezTo>
                  <a:cubicBezTo>
                    <a:pt x="2325" y="5201"/>
                    <a:pt x="2518" y="5313"/>
                    <a:pt x="2631" y="5410"/>
                  </a:cubicBezTo>
                  <a:cubicBezTo>
                    <a:pt x="2383" y="5529"/>
                    <a:pt x="2107" y="5713"/>
                    <a:pt x="1942" y="5994"/>
                  </a:cubicBezTo>
                  <a:cubicBezTo>
                    <a:pt x="1763" y="6295"/>
                    <a:pt x="1741" y="6649"/>
                    <a:pt x="1877" y="7042"/>
                  </a:cubicBezTo>
                  <a:lnTo>
                    <a:pt x="1894" y="7093"/>
                  </a:lnTo>
                  <a:cubicBezTo>
                    <a:pt x="2371" y="8481"/>
                    <a:pt x="2588" y="9117"/>
                    <a:pt x="1949" y="10009"/>
                  </a:cubicBezTo>
                  <a:cubicBezTo>
                    <a:pt x="1898" y="10080"/>
                    <a:pt x="1915" y="10181"/>
                    <a:pt x="1984" y="10232"/>
                  </a:cubicBezTo>
                  <a:cubicBezTo>
                    <a:pt x="2012" y="10251"/>
                    <a:pt x="2046" y="10262"/>
                    <a:pt x="2078" y="10262"/>
                  </a:cubicBezTo>
                  <a:cubicBezTo>
                    <a:pt x="2127" y="10262"/>
                    <a:pt x="2175" y="10239"/>
                    <a:pt x="2207" y="10196"/>
                  </a:cubicBezTo>
                  <a:cubicBezTo>
                    <a:pt x="2944" y="9170"/>
                    <a:pt x="2677" y="8396"/>
                    <a:pt x="2197" y="6991"/>
                  </a:cubicBezTo>
                  <a:lnTo>
                    <a:pt x="2180" y="6940"/>
                  </a:lnTo>
                  <a:cubicBezTo>
                    <a:pt x="2076" y="6639"/>
                    <a:pt x="2088" y="6375"/>
                    <a:pt x="2216" y="6157"/>
                  </a:cubicBezTo>
                  <a:cubicBezTo>
                    <a:pt x="2388" y="5866"/>
                    <a:pt x="2740" y="5686"/>
                    <a:pt x="3063" y="5585"/>
                  </a:cubicBezTo>
                  <a:lnTo>
                    <a:pt x="3063" y="10730"/>
                  </a:lnTo>
                  <a:cubicBezTo>
                    <a:pt x="3063" y="10786"/>
                    <a:pt x="3094" y="10841"/>
                    <a:pt x="3145" y="10870"/>
                  </a:cubicBezTo>
                  <a:cubicBezTo>
                    <a:pt x="3169" y="10883"/>
                    <a:pt x="3195" y="10889"/>
                    <a:pt x="3222" y="10889"/>
                  </a:cubicBezTo>
                  <a:cubicBezTo>
                    <a:pt x="3252" y="10889"/>
                    <a:pt x="3281" y="10881"/>
                    <a:pt x="3306" y="10865"/>
                  </a:cubicBezTo>
                  <a:lnTo>
                    <a:pt x="5423" y="9544"/>
                  </a:lnTo>
                  <a:lnTo>
                    <a:pt x="6369" y="10135"/>
                  </a:lnTo>
                  <a:cubicBezTo>
                    <a:pt x="6395" y="10151"/>
                    <a:pt x="6424" y="10158"/>
                    <a:pt x="6452" y="10158"/>
                  </a:cubicBezTo>
                  <a:cubicBezTo>
                    <a:pt x="6506" y="10158"/>
                    <a:pt x="6558" y="10132"/>
                    <a:pt x="6588" y="10084"/>
                  </a:cubicBezTo>
                  <a:cubicBezTo>
                    <a:pt x="6636" y="10009"/>
                    <a:pt x="6612" y="9910"/>
                    <a:pt x="6537" y="9864"/>
                  </a:cubicBezTo>
                  <a:lnTo>
                    <a:pt x="5508" y="9221"/>
                  </a:lnTo>
                  <a:cubicBezTo>
                    <a:pt x="5482" y="9206"/>
                    <a:pt x="5453" y="9198"/>
                    <a:pt x="5424" y="9198"/>
                  </a:cubicBezTo>
                  <a:cubicBezTo>
                    <a:pt x="5394" y="9198"/>
                    <a:pt x="5365" y="9206"/>
                    <a:pt x="5340" y="9221"/>
                  </a:cubicBezTo>
                  <a:lnTo>
                    <a:pt x="3383" y="10443"/>
                  </a:lnTo>
                  <a:lnTo>
                    <a:pt x="3383" y="5543"/>
                  </a:lnTo>
                  <a:lnTo>
                    <a:pt x="3454" y="5545"/>
                  </a:lnTo>
                  <a:cubicBezTo>
                    <a:pt x="3499" y="5545"/>
                    <a:pt x="3543" y="5557"/>
                    <a:pt x="3582" y="5580"/>
                  </a:cubicBezTo>
                  <a:lnTo>
                    <a:pt x="3916" y="5774"/>
                  </a:lnTo>
                  <a:lnTo>
                    <a:pt x="3916" y="6853"/>
                  </a:lnTo>
                  <a:cubicBezTo>
                    <a:pt x="3916" y="6940"/>
                    <a:pt x="3987" y="7011"/>
                    <a:pt x="4075" y="7011"/>
                  </a:cubicBezTo>
                  <a:cubicBezTo>
                    <a:pt x="4162" y="7011"/>
                    <a:pt x="4234" y="6940"/>
                    <a:pt x="4234" y="6853"/>
                  </a:cubicBezTo>
                  <a:lnTo>
                    <a:pt x="4234" y="5960"/>
                  </a:lnTo>
                  <a:lnTo>
                    <a:pt x="4450" y="6082"/>
                  </a:lnTo>
                  <a:cubicBezTo>
                    <a:pt x="4487" y="6106"/>
                    <a:pt x="4521" y="6138"/>
                    <a:pt x="4545" y="6176"/>
                  </a:cubicBezTo>
                  <a:lnTo>
                    <a:pt x="4741" y="6499"/>
                  </a:lnTo>
                  <a:cubicBezTo>
                    <a:pt x="4846" y="6674"/>
                    <a:pt x="5038" y="6782"/>
                    <a:pt x="5243" y="6782"/>
                  </a:cubicBezTo>
                  <a:lnTo>
                    <a:pt x="5610" y="6782"/>
                  </a:lnTo>
                  <a:cubicBezTo>
                    <a:pt x="5814" y="6782"/>
                    <a:pt x="6006" y="6674"/>
                    <a:pt x="6110" y="6499"/>
                  </a:cubicBezTo>
                  <a:lnTo>
                    <a:pt x="6306" y="6176"/>
                  </a:lnTo>
                  <a:cubicBezTo>
                    <a:pt x="6330" y="6138"/>
                    <a:pt x="6362" y="6106"/>
                    <a:pt x="6401" y="6082"/>
                  </a:cubicBezTo>
                  <a:lnTo>
                    <a:pt x="6617" y="5960"/>
                  </a:lnTo>
                  <a:lnTo>
                    <a:pt x="6617" y="8912"/>
                  </a:lnTo>
                  <a:lnTo>
                    <a:pt x="5511" y="8223"/>
                  </a:lnTo>
                  <a:cubicBezTo>
                    <a:pt x="5486" y="8206"/>
                    <a:pt x="5456" y="8198"/>
                    <a:pt x="5427" y="8198"/>
                  </a:cubicBezTo>
                  <a:cubicBezTo>
                    <a:pt x="5398" y="8198"/>
                    <a:pt x="5368" y="8206"/>
                    <a:pt x="5343" y="8223"/>
                  </a:cubicBezTo>
                  <a:lnTo>
                    <a:pt x="4237" y="8912"/>
                  </a:lnTo>
                  <a:lnTo>
                    <a:pt x="4237" y="7491"/>
                  </a:lnTo>
                  <a:cubicBezTo>
                    <a:pt x="4237" y="7404"/>
                    <a:pt x="4164" y="7331"/>
                    <a:pt x="4077" y="7331"/>
                  </a:cubicBezTo>
                  <a:cubicBezTo>
                    <a:pt x="3990" y="7331"/>
                    <a:pt x="3917" y="7404"/>
                    <a:pt x="3917" y="7491"/>
                  </a:cubicBezTo>
                  <a:lnTo>
                    <a:pt x="3917" y="9197"/>
                  </a:lnTo>
                  <a:cubicBezTo>
                    <a:pt x="3917" y="9255"/>
                    <a:pt x="3950" y="9308"/>
                    <a:pt x="4001" y="9339"/>
                  </a:cubicBezTo>
                  <a:cubicBezTo>
                    <a:pt x="4024" y="9352"/>
                    <a:pt x="4050" y="9359"/>
                    <a:pt x="4076" y="9359"/>
                  </a:cubicBezTo>
                  <a:cubicBezTo>
                    <a:pt x="4106" y="9359"/>
                    <a:pt x="4136" y="9350"/>
                    <a:pt x="4162" y="9334"/>
                  </a:cubicBezTo>
                  <a:lnTo>
                    <a:pt x="5428" y="8546"/>
                  </a:lnTo>
                  <a:lnTo>
                    <a:pt x="6694" y="9334"/>
                  </a:lnTo>
                  <a:cubicBezTo>
                    <a:pt x="6719" y="9351"/>
                    <a:pt x="6748" y="9357"/>
                    <a:pt x="6779" y="9357"/>
                  </a:cubicBezTo>
                  <a:cubicBezTo>
                    <a:pt x="6806" y="9357"/>
                    <a:pt x="6832" y="9351"/>
                    <a:pt x="6855" y="9339"/>
                  </a:cubicBezTo>
                  <a:cubicBezTo>
                    <a:pt x="6906" y="9311"/>
                    <a:pt x="6937" y="9257"/>
                    <a:pt x="6937" y="9197"/>
                  </a:cubicBezTo>
                  <a:lnTo>
                    <a:pt x="6937" y="5774"/>
                  </a:lnTo>
                  <a:lnTo>
                    <a:pt x="7272" y="5580"/>
                  </a:lnTo>
                  <a:cubicBezTo>
                    <a:pt x="7310" y="5557"/>
                    <a:pt x="7354" y="5546"/>
                    <a:pt x="7400" y="5545"/>
                  </a:cubicBezTo>
                  <a:lnTo>
                    <a:pt x="7470" y="5543"/>
                  </a:lnTo>
                  <a:lnTo>
                    <a:pt x="7470" y="10443"/>
                  </a:lnTo>
                  <a:lnTo>
                    <a:pt x="7095" y="10208"/>
                  </a:lnTo>
                  <a:cubicBezTo>
                    <a:pt x="7069" y="10192"/>
                    <a:pt x="7040" y="10184"/>
                    <a:pt x="7011" y="10184"/>
                  </a:cubicBezTo>
                  <a:cubicBezTo>
                    <a:pt x="6958" y="10184"/>
                    <a:pt x="6906" y="10210"/>
                    <a:pt x="6876" y="10259"/>
                  </a:cubicBezTo>
                  <a:cubicBezTo>
                    <a:pt x="6830" y="10334"/>
                    <a:pt x="6852" y="10431"/>
                    <a:pt x="6927" y="10479"/>
                  </a:cubicBezTo>
                  <a:lnTo>
                    <a:pt x="7546" y="10865"/>
                  </a:lnTo>
                  <a:cubicBezTo>
                    <a:pt x="7572" y="10881"/>
                    <a:pt x="7602" y="10889"/>
                    <a:pt x="7631" y="10889"/>
                  </a:cubicBezTo>
                  <a:cubicBezTo>
                    <a:pt x="7657" y="10889"/>
                    <a:pt x="7684" y="10883"/>
                    <a:pt x="7708" y="10870"/>
                  </a:cubicBezTo>
                  <a:cubicBezTo>
                    <a:pt x="7759" y="10843"/>
                    <a:pt x="7789" y="10790"/>
                    <a:pt x="7789" y="10730"/>
                  </a:cubicBezTo>
                  <a:lnTo>
                    <a:pt x="7789" y="5585"/>
                  </a:lnTo>
                  <a:cubicBezTo>
                    <a:pt x="8033" y="5660"/>
                    <a:pt x="8446" y="5827"/>
                    <a:pt x="8637" y="6157"/>
                  </a:cubicBezTo>
                  <a:cubicBezTo>
                    <a:pt x="8764" y="6375"/>
                    <a:pt x="8778" y="6639"/>
                    <a:pt x="8672" y="6940"/>
                  </a:cubicBezTo>
                  <a:lnTo>
                    <a:pt x="8655" y="6991"/>
                  </a:lnTo>
                  <a:cubicBezTo>
                    <a:pt x="8176" y="8396"/>
                    <a:pt x="7909" y="9170"/>
                    <a:pt x="8645" y="10196"/>
                  </a:cubicBezTo>
                  <a:cubicBezTo>
                    <a:pt x="8678" y="10239"/>
                    <a:pt x="8727" y="10262"/>
                    <a:pt x="8775" y="10262"/>
                  </a:cubicBezTo>
                  <a:cubicBezTo>
                    <a:pt x="8807" y="10262"/>
                    <a:pt x="8839" y="10251"/>
                    <a:pt x="8868" y="10232"/>
                  </a:cubicBezTo>
                  <a:cubicBezTo>
                    <a:pt x="8941" y="10181"/>
                    <a:pt x="8957" y="10080"/>
                    <a:pt x="8904" y="10009"/>
                  </a:cubicBezTo>
                  <a:cubicBezTo>
                    <a:pt x="8264" y="9116"/>
                    <a:pt x="8482" y="8481"/>
                    <a:pt x="8958" y="7093"/>
                  </a:cubicBezTo>
                  <a:lnTo>
                    <a:pt x="8975" y="7042"/>
                  </a:lnTo>
                  <a:cubicBezTo>
                    <a:pt x="9111" y="6647"/>
                    <a:pt x="9088" y="6293"/>
                    <a:pt x="8911" y="5994"/>
                  </a:cubicBezTo>
                  <a:cubicBezTo>
                    <a:pt x="8754" y="5725"/>
                    <a:pt x="8499" y="5546"/>
                    <a:pt x="8257" y="5427"/>
                  </a:cubicBezTo>
                  <a:cubicBezTo>
                    <a:pt x="8368" y="5326"/>
                    <a:pt x="8565" y="5203"/>
                    <a:pt x="8877" y="5203"/>
                  </a:cubicBezTo>
                  <a:cubicBezTo>
                    <a:pt x="8984" y="5203"/>
                    <a:pt x="9104" y="5217"/>
                    <a:pt x="9239" y="5252"/>
                  </a:cubicBezTo>
                  <a:cubicBezTo>
                    <a:pt x="9545" y="5330"/>
                    <a:pt x="9743" y="5594"/>
                    <a:pt x="9935" y="5849"/>
                  </a:cubicBezTo>
                  <a:cubicBezTo>
                    <a:pt x="10144" y="6130"/>
                    <a:pt x="10364" y="6421"/>
                    <a:pt x="10723" y="6421"/>
                  </a:cubicBezTo>
                  <a:lnTo>
                    <a:pt x="10751" y="6421"/>
                  </a:lnTo>
                  <a:cubicBezTo>
                    <a:pt x="10825" y="6417"/>
                    <a:pt x="10893" y="6343"/>
                    <a:pt x="10889" y="6256"/>
                  </a:cubicBezTo>
                  <a:cubicBezTo>
                    <a:pt x="10884" y="6170"/>
                    <a:pt x="10818" y="6102"/>
                    <a:pt x="10732" y="6102"/>
                  </a:cubicBezTo>
                  <a:cubicBezTo>
                    <a:pt x="10729" y="6102"/>
                    <a:pt x="10726" y="6103"/>
                    <a:pt x="10723" y="6103"/>
                  </a:cubicBezTo>
                  <a:lnTo>
                    <a:pt x="10711" y="6103"/>
                  </a:lnTo>
                  <a:cubicBezTo>
                    <a:pt x="10518" y="6103"/>
                    <a:pt x="10382" y="5933"/>
                    <a:pt x="10176" y="5657"/>
                  </a:cubicBezTo>
                  <a:cubicBezTo>
                    <a:pt x="9962" y="5373"/>
                    <a:pt x="9722" y="5050"/>
                    <a:pt x="9307" y="4942"/>
                  </a:cubicBezTo>
                  <a:cubicBezTo>
                    <a:pt x="9151" y="4901"/>
                    <a:pt x="9006" y="4884"/>
                    <a:pt x="8874" y="4884"/>
                  </a:cubicBezTo>
                  <a:cubicBezTo>
                    <a:pt x="8704" y="4884"/>
                    <a:pt x="8555" y="4913"/>
                    <a:pt x="8426" y="4958"/>
                  </a:cubicBezTo>
                  <a:lnTo>
                    <a:pt x="8446" y="4925"/>
                  </a:lnTo>
                  <a:cubicBezTo>
                    <a:pt x="8548" y="4750"/>
                    <a:pt x="8550" y="4531"/>
                    <a:pt x="8451" y="4352"/>
                  </a:cubicBezTo>
                  <a:lnTo>
                    <a:pt x="8271" y="4022"/>
                  </a:lnTo>
                  <a:cubicBezTo>
                    <a:pt x="8251" y="3985"/>
                    <a:pt x="8237" y="3939"/>
                    <a:pt x="8237" y="3894"/>
                  </a:cubicBezTo>
                  <a:lnTo>
                    <a:pt x="8237" y="2891"/>
                  </a:lnTo>
                  <a:cubicBezTo>
                    <a:pt x="8237" y="2846"/>
                    <a:pt x="8247" y="2802"/>
                    <a:pt x="8271" y="2763"/>
                  </a:cubicBezTo>
                  <a:lnTo>
                    <a:pt x="8451" y="2433"/>
                  </a:lnTo>
                  <a:cubicBezTo>
                    <a:pt x="8550" y="2254"/>
                    <a:pt x="8548" y="2037"/>
                    <a:pt x="8446" y="1860"/>
                  </a:cubicBezTo>
                  <a:lnTo>
                    <a:pt x="8262" y="1540"/>
                  </a:lnTo>
                  <a:cubicBezTo>
                    <a:pt x="8160" y="1364"/>
                    <a:pt x="7972" y="1251"/>
                    <a:pt x="7767" y="1247"/>
                  </a:cubicBezTo>
                  <a:lnTo>
                    <a:pt x="7390" y="1239"/>
                  </a:lnTo>
                  <a:cubicBezTo>
                    <a:pt x="7351" y="1239"/>
                    <a:pt x="7311" y="1228"/>
                    <a:pt x="7276" y="1208"/>
                  </a:cubicBezTo>
                  <a:cubicBezTo>
                    <a:pt x="7253" y="1196"/>
                    <a:pt x="7228" y="1190"/>
                    <a:pt x="7204" y="1190"/>
                  </a:cubicBezTo>
                  <a:cubicBezTo>
                    <a:pt x="7146" y="1190"/>
                    <a:pt x="7090" y="1223"/>
                    <a:pt x="7061" y="1279"/>
                  </a:cubicBezTo>
                  <a:cubicBezTo>
                    <a:pt x="7020" y="1358"/>
                    <a:pt x="7053" y="1453"/>
                    <a:pt x="7131" y="1494"/>
                  </a:cubicBezTo>
                  <a:cubicBezTo>
                    <a:pt x="7209" y="1535"/>
                    <a:pt x="7298" y="1555"/>
                    <a:pt x="7385" y="1557"/>
                  </a:cubicBezTo>
                  <a:lnTo>
                    <a:pt x="7761" y="1565"/>
                  </a:lnTo>
                  <a:cubicBezTo>
                    <a:pt x="7854" y="1567"/>
                    <a:pt x="7939" y="1620"/>
                    <a:pt x="7985" y="1700"/>
                  </a:cubicBezTo>
                  <a:lnTo>
                    <a:pt x="8169" y="2018"/>
                  </a:lnTo>
                  <a:cubicBezTo>
                    <a:pt x="8215" y="2099"/>
                    <a:pt x="8215" y="2200"/>
                    <a:pt x="8171" y="2280"/>
                  </a:cubicBezTo>
                  <a:lnTo>
                    <a:pt x="7990" y="2610"/>
                  </a:lnTo>
                  <a:cubicBezTo>
                    <a:pt x="7944" y="2697"/>
                    <a:pt x="7919" y="2792"/>
                    <a:pt x="7919" y="2892"/>
                  </a:cubicBezTo>
                  <a:lnTo>
                    <a:pt x="7919" y="3896"/>
                  </a:lnTo>
                  <a:cubicBezTo>
                    <a:pt x="7919" y="3995"/>
                    <a:pt x="7944" y="4092"/>
                    <a:pt x="7990" y="4178"/>
                  </a:cubicBezTo>
                  <a:lnTo>
                    <a:pt x="8171" y="4509"/>
                  </a:lnTo>
                  <a:cubicBezTo>
                    <a:pt x="8216" y="4590"/>
                    <a:pt x="8213" y="4689"/>
                    <a:pt x="8169" y="4771"/>
                  </a:cubicBezTo>
                  <a:lnTo>
                    <a:pt x="7985" y="5089"/>
                  </a:lnTo>
                  <a:cubicBezTo>
                    <a:pt x="7939" y="5170"/>
                    <a:pt x="7854" y="5221"/>
                    <a:pt x="7761" y="5223"/>
                  </a:cubicBezTo>
                  <a:lnTo>
                    <a:pt x="7618" y="5225"/>
                  </a:lnTo>
                  <a:lnTo>
                    <a:pt x="7611" y="5225"/>
                  </a:lnTo>
                  <a:lnTo>
                    <a:pt x="7381" y="5230"/>
                  </a:lnTo>
                  <a:cubicBezTo>
                    <a:pt x="7284" y="5232"/>
                    <a:pt x="7185" y="5259"/>
                    <a:pt x="7100" y="5308"/>
                  </a:cubicBezTo>
                  <a:lnTo>
                    <a:pt x="6233" y="5810"/>
                  </a:lnTo>
                  <a:cubicBezTo>
                    <a:pt x="6148" y="5859"/>
                    <a:pt x="6076" y="5929"/>
                    <a:pt x="6025" y="6014"/>
                  </a:cubicBezTo>
                  <a:lnTo>
                    <a:pt x="5830" y="6337"/>
                  </a:lnTo>
                  <a:cubicBezTo>
                    <a:pt x="5780" y="6416"/>
                    <a:pt x="5693" y="6465"/>
                    <a:pt x="5602" y="6465"/>
                  </a:cubicBezTo>
                  <a:lnTo>
                    <a:pt x="5234" y="6465"/>
                  </a:lnTo>
                  <a:cubicBezTo>
                    <a:pt x="5140" y="6465"/>
                    <a:pt x="5054" y="6416"/>
                    <a:pt x="5006" y="6337"/>
                  </a:cubicBezTo>
                  <a:lnTo>
                    <a:pt x="4810" y="6014"/>
                  </a:lnTo>
                  <a:cubicBezTo>
                    <a:pt x="4759" y="5929"/>
                    <a:pt x="4688" y="5859"/>
                    <a:pt x="4603" y="5810"/>
                  </a:cubicBezTo>
                  <a:lnTo>
                    <a:pt x="3735" y="5308"/>
                  </a:lnTo>
                  <a:cubicBezTo>
                    <a:pt x="3650" y="5259"/>
                    <a:pt x="3551" y="5232"/>
                    <a:pt x="3454" y="5230"/>
                  </a:cubicBezTo>
                  <a:lnTo>
                    <a:pt x="3077" y="5221"/>
                  </a:lnTo>
                  <a:cubicBezTo>
                    <a:pt x="2983" y="5220"/>
                    <a:pt x="2898" y="5169"/>
                    <a:pt x="2852" y="5087"/>
                  </a:cubicBezTo>
                  <a:lnTo>
                    <a:pt x="2668" y="4769"/>
                  </a:lnTo>
                  <a:cubicBezTo>
                    <a:pt x="2622" y="4687"/>
                    <a:pt x="2622" y="4587"/>
                    <a:pt x="2667" y="4507"/>
                  </a:cubicBezTo>
                  <a:lnTo>
                    <a:pt x="2847" y="4177"/>
                  </a:lnTo>
                  <a:cubicBezTo>
                    <a:pt x="2895" y="4090"/>
                    <a:pt x="2920" y="3995"/>
                    <a:pt x="2920" y="3894"/>
                  </a:cubicBezTo>
                  <a:lnTo>
                    <a:pt x="2920" y="2891"/>
                  </a:lnTo>
                  <a:cubicBezTo>
                    <a:pt x="2920" y="2792"/>
                    <a:pt x="2895" y="2695"/>
                    <a:pt x="2847" y="2608"/>
                  </a:cubicBezTo>
                  <a:lnTo>
                    <a:pt x="2667" y="2278"/>
                  </a:lnTo>
                  <a:cubicBezTo>
                    <a:pt x="2622" y="2196"/>
                    <a:pt x="2624" y="2098"/>
                    <a:pt x="2668" y="2016"/>
                  </a:cubicBezTo>
                  <a:lnTo>
                    <a:pt x="2852" y="1698"/>
                  </a:lnTo>
                  <a:cubicBezTo>
                    <a:pt x="2898" y="1616"/>
                    <a:pt x="2983" y="1565"/>
                    <a:pt x="3077" y="1564"/>
                  </a:cubicBezTo>
                  <a:lnTo>
                    <a:pt x="3454" y="1555"/>
                  </a:lnTo>
                  <a:cubicBezTo>
                    <a:pt x="3551" y="1553"/>
                    <a:pt x="3650" y="1524"/>
                    <a:pt x="3735" y="1477"/>
                  </a:cubicBezTo>
                  <a:lnTo>
                    <a:pt x="4603" y="975"/>
                  </a:lnTo>
                  <a:cubicBezTo>
                    <a:pt x="4688" y="926"/>
                    <a:pt x="4759" y="856"/>
                    <a:pt x="4810" y="771"/>
                  </a:cubicBezTo>
                  <a:lnTo>
                    <a:pt x="5006" y="447"/>
                  </a:lnTo>
                  <a:cubicBezTo>
                    <a:pt x="5055" y="368"/>
                    <a:pt x="5142" y="320"/>
                    <a:pt x="5234" y="320"/>
                  </a:cubicBezTo>
                  <a:lnTo>
                    <a:pt x="5602" y="320"/>
                  </a:lnTo>
                  <a:cubicBezTo>
                    <a:pt x="5695" y="320"/>
                    <a:pt x="5782" y="368"/>
                    <a:pt x="5830" y="447"/>
                  </a:cubicBezTo>
                  <a:lnTo>
                    <a:pt x="6025" y="771"/>
                  </a:lnTo>
                  <a:cubicBezTo>
                    <a:pt x="6076" y="856"/>
                    <a:pt x="6148" y="926"/>
                    <a:pt x="6233" y="975"/>
                  </a:cubicBezTo>
                  <a:lnTo>
                    <a:pt x="6571" y="1171"/>
                  </a:lnTo>
                  <a:cubicBezTo>
                    <a:pt x="6596" y="1185"/>
                    <a:pt x="6624" y="1192"/>
                    <a:pt x="6651" y="1192"/>
                  </a:cubicBezTo>
                  <a:cubicBezTo>
                    <a:pt x="6706" y="1192"/>
                    <a:pt x="6760" y="1163"/>
                    <a:pt x="6789" y="1113"/>
                  </a:cubicBezTo>
                  <a:cubicBezTo>
                    <a:pt x="6833" y="1036"/>
                    <a:pt x="6806" y="937"/>
                    <a:pt x="6731" y="895"/>
                  </a:cubicBezTo>
                  <a:lnTo>
                    <a:pt x="6393" y="699"/>
                  </a:lnTo>
                  <a:cubicBezTo>
                    <a:pt x="6355" y="677"/>
                    <a:pt x="6321" y="645"/>
                    <a:pt x="6297" y="606"/>
                  </a:cubicBezTo>
                  <a:lnTo>
                    <a:pt x="6102" y="282"/>
                  </a:lnTo>
                  <a:cubicBezTo>
                    <a:pt x="5995" y="109"/>
                    <a:pt x="5804" y="0"/>
                    <a:pt x="5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453;p44">
              <a:extLst>
                <a:ext uri="{FF2B5EF4-FFF2-40B4-BE49-F238E27FC236}">
                  <a16:creationId xmlns:a16="http://schemas.microsoft.com/office/drawing/2014/main" id="{D6683014-07CD-47D3-9600-36284D23C177}"/>
                </a:ext>
              </a:extLst>
            </p:cNvPr>
            <p:cNvSpPr/>
            <p:nvPr/>
          </p:nvSpPr>
          <p:spPr>
            <a:xfrm>
              <a:off x="1059968" y="2423315"/>
              <a:ext cx="24117" cy="11431"/>
            </a:xfrm>
            <a:custGeom>
              <a:avLst/>
              <a:gdLst/>
              <a:ahLst/>
              <a:cxnLst/>
              <a:rect l="l" t="t" r="r" b="b"/>
              <a:pathLst>
                <a:path w="673" h="319" extrusionOk="0">
                  <a:moveTo>
                    <a:pt x="161" y="1"/>
                  </a:moveTo>
                  <a:cubicBezTo>
                    <a:pt x="72" y="1"/>
                    <a:pt x="1" y="72"/>
                    <a:pt x="1" y="159"/>
                  </a:cubicBezTo>
                  <a:cubicBezTo>
                    <a:pt x="1" y="248"/>
                    <a:pt x="72" y="319"/>
                    <a:pt x="161" y="319"/>
                  </a:cubicBezTo>
                  <a:lnTo>
                    <a:pt x="513" y="319"/>
                  </a:lnTo>
                  <a:cubicBezTo>
                    <a:pt x="602" y="319"/>
                    <a:pt x="673" y="248"/>
                    <a:pt x="673" y="159"/>
                  </a:cubicBezTo>
                  <a:cubicBezTo>
                    <a:pt x="673" y="72"/>
                    <a:pt x="602" y="1"/>
                    <a:pt x="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a:extLst>
              <a:ext uri="{FF2B5EF4-FFF2-40B4-BE49-F238E27FC236}">
                <a16:creationId xmlns:a16="http://schemas.microsoft.com/office/drawing/2014/main" id="{B3DE93DF-D2C7-E54A-E7E9-A797E0063CA3}"/>
              </a:ext>
            </a:extLst>
          </p:cNvPr>
          <p:cNvSpPr txBox="1"/>
          <p:nvPr/>
        </p:nvSpPr>
        <p:spPr>
          <a:xfrm>
            <a:off x="837899" y="1631864"/>
            <a:ext cx="5609395" cy="3297056"/>
          </a:xfrm>
          <a:prstGeom prst="rect">
            <a:avLst/>
          </a:prstGeom>
          <a:noFill/>
        </p:spPr>
        <p:txBody>
          <a:bodyPr wrap="square">
            <a:spAutoFit/>
          </a:bodyPr>
          <a:lstStyle/>
          <a:p>
            <a:pPr algn="just">
              <a:lnSpc>
                <a:spcPct val="150000"/>
              </a:lnSpc>
            </a:pPr>
            <a:r>
              <a:rPr lang="fr-FR" dirty="0">
                <a:solidFill>
                  <a:srgbClr val="2B2B2B"/>
                </a:solidFill>
                <a:latin typeface="Titillium Web" panose="020F0502020204030204" pitchFamily="2" charset="0"/>
              </a:rPr>
              <a:t>Les pipelines transportant du pétrole, du gaz, des produits chimiques et de l’eau situés à différentes distances de la centrale doivent faire l’objet d’une surveillance et d’un contrôle continue .    </a:t>
            </a:r>
          </a:p>
          <a:p>
            <a:pPr algn="just">
              <a:lnSpc>
                <a:spcPct val="150000"/>
              </a:lnSpc>
            </a:pPr>
            <a:r>
              <a:rPr lang="fr-FR" dirty="0">
                <a:solidFill>
                  <a:srgbClr val="2B2B2B"/>
                </a:solidFill>
                <a:latin typeface="Titillium Web" panose="020F0502020204030204" pitchFamily="2" charset="0"/>
              </a:rPr>
              <a:t>Le contrôle comprend l’ouverture et la fermeture des vannes, le démarrage et l’arrêt des pompes. Le contrôle du débit et d’autres paramètres permettant d’éviter les fuites dans les conduites en acquérant les données et en effectuant les contrôles appropriés est effectué par le biais de systèmes SCADA.</a:t>
            </a:r>
          </a:p>
          <a:p>
            <a:pPr algn="just">
              <a:lnSpc>
                <a:spcPct val="150000"/>
              </a:lnSpc>
            </a:pPr>
            <a:br>
              <a:rPr lang="fr-FR" dirty="0">
                <a:solidFill>
                  <a:srgbClr val="2B2B2B"/>
                </a:solidFill>
                <a:latin typeface="Titillium Web" panose="020F0502020204030204" pitchFamily="2" charset="0"/>
              </a:rPr>
            </a:br>
            <a:endParaRPr lang="fr-CA" dirty="0">
              <a:solidFill>
                <a:srgbClr val="2B2B2B"/>
              </a:solidFill>
              <a:latin typeface="Titillium Web" panose="020F0502020204030204" pitchFamily="2" charset="0"/>
            </a:endParaRPr>
          </a:p>
        </p:txBody>
      </p:sp>
      <p:sp>
        <p:nvSpPr>
          <p:cNvPr id="5" name="ZoneTexte 4">
            <a:extLst>
              <a:ext uri="{FF2B5EF4-FFF2-40B4-BE49-F238E27FC236}">
                <a16:creationId xmlns:a16="http://schemas.microsoft.com/office/drawing/2014/main" id="{F6671C48-DB72-9299-2A6C-7764EC62425A}"/>
              </a:ext>
            </a:extLst>
          </p:cNvPr>
          <p:cNvSpPr txBox="1"/>
          <p:nvPr/>
        </p:nvSpPr>
        <p:spPr>
          <a:xfrm>
            <a:off x="351412" y="1071199"/>
            <a:ext cx="7601918" cy="338554"/>
          </a:xfrm>
          <a:prstGeom prst="rect">
            <a:avLst/>
          </a:prstGeom>
          <a:noFill/>
        </p:spPr>
        <p:txBody>
          <a:bodyPr wrap="square">
            <a:spAutoFit/>
          </a:bodyPr>
          <a:lstStyle/>
          <a:p>
            <a:pPr algn="l"/>
            <a:r>
              <a:rPr lang="fr-CA" sz="1600" b="1" i="0" dirty="0">
                <a:solidFill>
                  <a:srgbClr val="0C75B9"/>
                </a:solidFill>
                <a:effectLst/>
                <a:latin typeface="Titillium Web" panose="00000500000000000000" pitchFamily="2" charset="0"/>
              </a:rPr>
              <a:t> Automatisation de l’Usine</a:t>
            </a:r>
          </a:p>
        </p:txBody>
      </p:sp>
      <p:sp>
        <p:nvSpPr>
          <p:cNvPr id="6" name="ZoneTexte 5">
            <a:extLst>
              <a:ext uri="{FF2B5EF4-FFF2-40B4-BE49-F238E27FC236}">
                <a16:creationId xmlns:a16="http://schemas.microsoft.com/office/drawing/2014/main" id="{AEA6089D-141B-C74F-3599-FEA7E5F93778}"/>
              </a:ext>
            </a:extLst>
          </p:cNvPr>
          <p:cNvSpPr txBox="1"/>
          <p:nvPr/>
        </p:nvSpPr>
        <p:spPr>
          <a:xfrm>
            <a:off x="1563158" y="448979"/>
            <a:ext cx="6017684" cy="400110"/>
          </a:xfrm>
          <a:prstGeom prst="rect">
            <a:avLst/>
          </a:prstGeom>
          <a:noFill/>
        </p:spPr>
        <p:txBody>
          <a:bodyPr wrap="square" rtlCol="0">
            <a:spAutoFit/>
          </a:bodyPr>
          <a:lstStyle/>
          <a:p>
            <a:pPr algn="ctr"/>
            <a:r>
              <a:rPr lang="fr-FR" sz="2000" dirty="0">
                <a:latin typeface="Arial Black" panose="020B0A04020102020204" pitchFamily="34" charset="0"/>
              </a:rPr>
              <a:t>SCADA Applications</a:t>
            </a:r>
            <a:endParaRPr lang="fr-CA" sz="2000" dirty="0">
              <a:latin typeface="Arial Black" panose="020B0A04020102020204" pitchFamily="34" charset="0"/>
            </a:endParaRPr>
          </a:p>
        </p:txBody>
      </p:sp>
      <p:pic>
        <p:nvPicPr>
          <p:cNvPr id="8" name="Image 7">
            <a:extLst>
              <a:ext uri="{FF2B5EF4-FFF2-40B4-BE49-F238E27FC236}">
                <a16:creationId xmlns:a16="http://schemas.microsoft.com/office/drawing/2014/main" id="{A396C7E3-3DEC-382F-F8C9-EBF89C2E3990}"/>
              </a:ext>
            </a:extLst>
          </p:cNvPr>
          <p:cNvPicPr>
            <a:picLocks noChangeAspect="1"/>
          </p:cNvPicPr>
          <p:nvPr/>
        </p:nvPicPr>
        <p:blipFill>
          <a:blip r:embed="rId3"/>
          <a:srcRect/>
          <a:stretch/>
        </p:blipFill>
        <p:spPr>
          <a:xfrm>
            <a:off x="6667822" y="1960808"/>
            <a:ext cx="1638279" cy="1638279"/>
          </a:xfrm>
          <a:prstGeom prst="rect">
            <a:avLst/>
          </a:prstGeom>
        </p:spPr>
      </p:pic>
      <p:sp>
        <p:nvSpPr>
          <p:cNvPr id="13" name="Google Shape;860;p19">
            <a:extLst>
              <a:ext uri="{FF2B5EF4-FFF2-40B4-BE49-F238E27FC236}">
                <a16:creationId xmlns:a16="http://schemas.microsoft.com/office/drawing/2014/main" id="{B811FAE6-9765-4C7C-AC11-1D747FC28C79}"/>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chemeClr val="bg2"/>
                </a:solidFill>
                <a:latin typeface="Anton" pitchFamily="2" charset="0"/>
              </a:rPr>
              <a:pPr algn="ctr"/>
              <a:t>10</a:t>
            </a:fld>
            <a:endParaRPr lang="en" dirty="0">
              <a:solidFill>
                <a:schemeClr val="bg2"/>
              </a:solidFill>
              <a:latin typeface="Anton" pitchFamily="2" charset="0"/>
            </a:endParaRPr>
          </a:p>
        </p:txBody>
      </p:sp>
    </p:spTree>
    <p:extLst>
      <p:ext uri="{BB962C8B-B14F-4D97-AF65-F5344CB8AC3E}">
        <p14:creationId xmlns:p14="http://schemas.microsoft.com/office/powerpoint/2010/main" val="618128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72"/>
          <p:cNvSpPr txBox="1">
            <a:spLocks noGrp="1"/>
          </p:cNvSpPr>
          <p:nvPr>
            <p:ph type="title"/>
          </p:nvPr>
        </p:nvSpPr>
        <p:spPr>
          <a:xfrm>
            <a:off x="1100563" y="1908750"/>
            <a:ext cx="1416600" cy="132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684" name="Google Shape;1684;p72"/>
          <p:cNvSpPr txBox="1">
            <a:spLocks noGrp="1"/>
          </p:cNvSpPr>
          <p:nvPr>
            <p:ph type="title" idx="2"/>
          </p:nvPr>
        </p:nvSpPr>
        <p:spPr>
          <a:xfrm>
            <a:off x="2899638" y="1399075"/>
            <a:ext cx="5143800" cy="194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Identification des </a:t>
            </a:r>
            <a:r>
              <a:rPr lang="en" sz="4800" b="1" dirty="0"/>
              <a:t>Vulnérailités</a:t>
            </a:r>
            <a:endParaRPr sz="4800" b="1" dirty="0"/>
          </a:p>
        </p:txBody>
      </p:sp>
      <p:sp>
        <p:nvSpPr>
          <p:cNvPr id="1685" name="Google Shape;1685;p72">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2"/>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2">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2">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60;p19">
            <a:extLst>
              <a:ext uri="{FF2B5EF4-FFF2-40B4-BE49-F238E27FC236}">
                <a16:creationId xmlns:a16="http://schemas.microsoft.com/office/drawing/2014/main" id="{941B7D68-6D02-439A-A206-9A08EFE79872}"/>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rgbClr val="7D5FFE"/>
                </a:solidFill>
                <a:latin typeface="Anton" pitchFamily="2" charset="0"/>
              </a:rPr>
              <a:pPr algn="ctr"/>
              <a:t>11</a:t>
            </a:fld>
            <a:endParaRPr lang="en" dirty="0">
              <a:solidFill>
                <a:srgbClr val="7D5FFE"/>
              </a:solidFill>
              <a:latin typeface="Anton" pitchFamily="2" charset="0"/>
            </a:endParaRPr>
          </a:p>
        </p:txBody>
      </p:sp>
    </p:spTree>
    <p:extLst>
      <p:ext uri="{BB962C8B-B14F-4D97-AF65-F5344CB8AC3E}">
        <p14:creationId xmlns:p14="http://schemas.microsoft.com/office/powerpoint/2010/main" val="12200936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51"/>
          <p:cNvSpPr txBox="1">
            <a:spLocks noGrp="1"/>
          </p:cNvSpPr>
          <p:nvPr>
            <p:ph type="title"/>
          </p:nvPr>
        </p:nvSpPr>
        <p:spPr>
          <a:xfrm>
            <a:off x="720000" y="1970075"/>
            <a:ext cx="2305500" cy="436800"/>
          </a:xfrm>
          <a:prstGeom prst="rect">
            <a:avLst/>
          </a:prstGeom>
        </p:spPr>
        <p:txBody>
          <a:bodyPr spcFirstLastPara="1" wrap="square" lIns="91425" tIns="91425" rIns="91425" bIns="91425" anchor="b" anchorCtr="0">
            <a:noAutofit/>
          </a:bodyPr>
          <a:lstStyle/>
          <a:p>
            <a:pPr lvl="0">
              <a:buSzPts val="1100"/>
            </a:pPr>
            <a:r>
              <a:rPr lang="fr-FR" dirty="0"/>
              <a:t>Firewalls</a:t>
            </a:r>
            <a:endParaRPr dirty="0"/>
          </a:p>
        </p:txBody>
      </p:sp>
      <p:sp>
        <p:nvSpPr>
          <p:cNvPr id="877" name="Google Shape;877;p51"/>
          <p:cNvSpPr txBox="1">
            <a:spLocks noGrp="1"/>
          </p:cNvSpPr>
          <p:nvPr>
            <p:ph type="subTitle" idx="1"/>
          </p:nvPr>
        </p:nvSpPr>
        <p:spPr>
          <a:xfrm>
            <a:off x="720000" y="2254475"/>
            <a:ext cx="2305500" cy="634500"/>
          </a:xfrm>
          <a:prstGeom prst="rect">
            <a:avLst/>
          </a:prstGeom>
        </p:spPr>
        <p:txBody>
          <a:bodyPr spcFirstLastPara="1" wrap="square" lIns="91425" tIns="91425" rIns="91425" bIns="91425" anchor="t" anchorCtr="0">
            <a:noAutofit/>
          </a:bodyPr>
          <a:lstStyle/>
          <a:p>
            <a:pPr marL="0" lvl="0" indent="0">
              <a:buSzPts val="1100"/>
            </a:pPr>
            <a:r>
              <a:rPr lang="fr-FR" dirty="0"/>
              <a:t>mal configurés</a:t>
            </a:r>
            <a:endParaRPr dirty="0"/>
          </a:p>
        </p:txBody>
      </p:sp>
      <p:sp>
        <p:nvSpPr>
          <p:cNvPr id="878" name="Google Shape;878;p51"/>
          <p:cNvSpPr txBox="1">
            <a:spLocks noGrp="1"/>
          </p:cNvSpPr>
          <p:nvPr>
            <p:ph type="title" idx="2"/>
          </p:nvPr>
        </p:nvSpPr>
        <p:spPr>
          <a:xfrm>
            <a:off x="3419271" y="1970075"/>
            <a:ext cx="2305500" cy="436800"/>
          </a:xfrm>
          <a:prstGeom prst="rect">
            <a:avLst/>
          </a:prstGeom>
        </p:spPr>
        <p:txBody>
          <a:bodyPr spcFirstLastPara="1" wrap="square" lIns="91425" tIns="91425" rIns="91425" bIns="91425" anchor="b" anchorCtr="0">
            <a:noAutofit/>
          </a:bodyPr>
          <a:lstStyle/>
          <a:p>
            <a:pPr>
              <a:buSzPts val="1100"/>
            </a:pPr>
            <a:r>
              <a:rPr lang="fr-FR" dirty="0"/>
              <a:t>Ports et services</a:t>
            </a:r>
            <a:endParaRPr dirty="0"/>
          </a:p>
        </p:txBody>
      </p:sp>
      <p:sp>
        <p:nvSpPr>
          <p:cNvPr id="879" name="Google Shape;879;p51"/>
          <p:cNvSpPr txBox="1">
            <a:spLocks noGrp="1"/>
          </p:cNvSpPr>
          <p:nvPr>
            <p:ph type="subTitle" idx="3"/>
          </p:nvPr>
        </p:nvSpPr>
        <p:spPr>
          <a:xfrm>
            <a:off x="3419271" y="2254475"/>
            <a:ext cx="2305500" cy="634500"/>
          </a:xfrm>
          <a:prstGeom prst="rect">
            <a:avLst/>
          </a:prstGeom>
        </p:spPr>
        <p:txBody>
          <a:bodyPr spcFirstLastPara="1" wrap="square" lIns="91425" tIns="91425" rIns="91425" bIns="91425" anchor="t" anchorCtr="0">
            <a:noAutofit/>
          </a:bodyPr>
          <a:lstStyle/>
          <a:p>
            <a:pPr>
              <a:buSzPts val="1100"/>
            </a:pPr>
            <a:r>
              <a:rPr lang="fr-FR" dirty="0"/>
              <a:t>inutiles.</a:t>
            </a:r>
          </a:p>
        </p:txBody>
      </p:sp>
      <p:sp>
        <p:nvSpPr>
          <p:cNvPr id="880" name="Google Shape;880;p51"/>
          <p:cNvSpPr txBox="1">
            <a:spLocks noGrp="1"/>
          </p:cNvSpPr>
          <p:nvPr>
            <p:ph type="title" idx="4"/>
          </p:nvPr>
        </p:nvSpPr>
        <p:spPr>
          <a:xfrm>
            <a:off x="-18232" y="3684450"/>
            <a:ext cx="2305500" cy="436800"/>
          </a:xfrm>
          <a:prstGeom prst="rect">
            <a:avLst/>
          </a:prstGeom>
        </p:spPr>
        <p:txBody>
          <a:bodyPr spcFirstLastPara="1" wrap="square" lIns="91425" tIns="91425" rIns="91425" bIns="91425" anchor="b" anchorCtr="0">
            <a:noAutofit/>
          </a:bodyPr>
          <a:lstStyle/>
          <a:p>
            <a:pPr lvl="0">
              <a:buSzPts val="1100"/>
            </a:pPr>
            <a:r>
              <a:rPr lang="fr-FR" dirty="0">
                <a:solidFill>
                  <a:srgbClr val="7D5FFE"/>
                </a:solidFill>
              </a:rPr>
              <a:t>Contrôles</a:t>
            </a:r>
            <a:endParaRPr dirty="0">
              <a:solidFill>
                <a:srgbClr val="7D5FFE"/>
              </a:solidFill>
            </a:endParaRPr>
          </a:p>
        </p:txBody>
      </p:sp>
      <p:sp>
        <p:nvSpPr>
          <p:cNvPr id="881" name="Google Shape;881;p51"/>
          <p:cNvSpPr txBox="1">
            <a:spLocks noGrp="1"/>
          </p:cNvSpPr>
          <p:nvPr>
            <p:ph type="subTitle" idx="5"/>
          </p:nvPr>
        </p:nvSpPr>
        <p:spPr>
          <a:xfrm>
            <a:off x="-18232" y="3961626"/>
            <a:ext cx="2305500" cy="634500"/>
          </a:xfrm>
          <a:prstGeom prst="rect">
            <a:avLst/>
          </a:prstGeom>
        </p:spPr>
        <p:txBody>
          <a:bodyPr spcFirstLastPara="1" wrap="square" lIns="91425" tIns="91425" rIns="91425" bIns="91425" anchor="t" anchorCtr="0">
            <a:noAutofit/>
          </a:bodyPr>
          <a:lstStyle/>
          <a:p>
            <a:pPr lvl="0">
              <a:buSzPts val="1100"/>
            </a:pPr>
            <a:r>
              <a:rPr lang="fr-FR" dirty="0"/>
              <a:t>des actifs</a:t>
            </a:r>
          </a:p>
        </p:txBody>
      </p:sp>
      <p:sp>
        <p:nvSpPr>
          <p:cNvPr id="882" name="Google Shape;882;p51"/>
          <p:cNvSpPr txBox="1">
            <a:spLocks noGrp="1"/>
          </p:cNvSpPr>
          <p:nvPr>
            <p:ph type="title" idx="6"/>
          </p:nvPr>
        </p:nvSpPr>
        <p:spPr>
          <a:xfrm>
            <a:off x="1984180" y="3684450"/>
            <a:ext cx="2305500" cy="436800"/>
          </a:xfrm>
          <a:prstGeom prst="rect">
            <a:avLst/>
          </a:prstGeom>
        </p:spPr>
        <p:txBody>
          <a:bodyPr spcFirstLastPara="1" wrap="square" lIns="91425" tIns="91425" rIns="91425" bIns="91425" anchor="b" anchorCtr="0">
            <a:noAutofit/>
          </a:bodyPr>
          <a:lstStyle/>
          <a:p>
            <a:pPr>
              <a:buSzPts val="1100"/>
            </a:pPr>
            <a:r>
              <a:rPr lang="fr-FR" dirty="0"/>
              <a:t>Accès Wi-Fi</a:t>
            </a:r>
            <a:endParaRPr dirty="0"/>
          </a:p>
        </p:txBody>
      </p:sp>
      <p:sp>
        <p:nvSpPr>
          <p:cNvPr id="884" name="Google Shape;884;p51"/>
          <p:cNvSpPr txBox="1">
            <a:spLocks noGrp="1"/>
          </p:cNvSpPr>
          <p:nvPr>
            <p:ph type="title" idx="8"/>
          </p:nvPr>
        </p:nvSpPr>
        <p:spPr>
          <a:xfrm>
            <a:off x="6118550" y="1970075"/>
            <a:ext cx="2305500" cy="436800"/>
          </a:xfrm>
          <a:prstGeom prst="rect">
            <a:avLst/>
          </a:prstGeom>
        </p:spPr>
        <p:txBody>
          <a:bodyPr spcFirstLastPara="1" wrap="square" lIns="91425" tIns="91425" rIns="91425" bIns="91425" anchor="b" anchorCtr="0">
            <a:noAutofit/>
          </a:bodyPr>
          <a:lstStyle/>
          <a:p>
            <a:pPr lvl="0"/>
            <a:r>
              <a:rPr lang="fr-FR" dirty="0"/>
              <a:t>Back </a:t>
            </a:r>
            <a:r>
              <a:rPr lang="fr-FR" dirty="0" err="1"/>
              <a:t>Door</a:t>
            </a:r>
            <a:endParaRPr lang="fr-FR" dirty="0"/>
          </a:p>
        </p:txBody>
      </p:sp>
      <p:sp>
        <p:nvSpPr>
          <p:cNvPr id="885" name="Google Shape;885;p51"/>
          <p:cNvSpPr txBox="1">
            <a:spLocks noGrp="1"/>
          </p:cNvSpPr>
          <p:nvPr>
            <p:ph type="subTitle" idx="9"/>
          </p:nvPr>
        </p:nvSpPr>
        <p:spPr>
          <a:xfrm>
            <a:off x="6118550" y="2254475"/>
            <a:ext cx="2305500" cy="634500"/>
          </a:xfrm>
          <a:prstGeom prst="rect">
            <a:avLst/>
          </a:prstGeom>
        </p:spPr>
        <p:txBody>
          <a:bodyPr spcFirstLastPara="1" wrap="square" lIns="91425" tIns="91425" rIns="91425" bIns="91425" anchor="t" anchorCtr="0">
            <a:noAutofit/>
          </a:bodyPr>
          <a:lstStyle/>
          <a:p>
            <a:pPr marL="0" lvl="0" indent="0">
              <a:buSzPts val="1100"/>
            </a:pPr>
            <a:r>
              <a:rPr lang="fr-FR" dirty="0"/>
              <a:t>Application</a:t>
            </a:r>
            <a:endParaRPr dirty="0"/>
          </a:p>
        </p:txBody>
      </p:sp>
      <p:sp>
        <p:nvSpPr>
          <p:cNvPr id="886" name="Google Shape;886;p51"/>
          <p:cNvSpPr txBox="1">
            <a:spLocks noGrp="1"/>
          </p:cNvSpPr>
          <p:nvPr>
            <p:ph type="title" idx="13"/>
          </p:nvPr>
        </p:nvSpPr>
        <p:spPr>
          <a:xfrm>
            <a:off x="720000" y="540000"/>
            <a:ext cx="7704000" cy="62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b="1" dirty="0"/>
              <a:t>Les vulnérabilités les plus courantes</a:t>
            </a:r>
            <a:endParaRPr b="1" dirty="0"/>
          </a:p>
        </p:txBody>
      </p:sp>
      <p:sp>
        <p:nvSpPr>
          <p:cNvPr id="887" name="Google Shape;887;p51"/>
          <p:cNvSpPr/>
          <p:nvPr/>
        </p:nvSpPr>
        <p:spPr>
          <a:xfrm>
            <a:off x="1559250" y="1298469"/>
            <a:ext cx="627000" cy="627000"/>
          </a:xfrm>
          <a:prstGeom prst="roundRect">
            <a:avLst>
              <a:gd name="adj" fmla="val 16667"/>
            </a:avLst>
          </a:prstGeom>
          <a:solidFill>
            <a:schemeClr val="lt1"/>
          </a:solidFill>
          <a:ln>
            <a:noFill/>
          </a:ln>
          <a:effectLst>
            <a:outerShdw blurRad="114300" dist="76200" dir="7260000" algn="bl" rotWithShape="0">
              <a:schemeClr val="accent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p:cNvSpPr/>
          <p:nvPr/>
        </p:nvSpPr>
        <p:spPr>
          <a:xfrm>
            <a:off x="4237825" y="1298469"/>
            <a:ext cx="627000" cy="627000"/>
          </a:xfrm>
          <a:prstGeom prst="roundRect">
            <a:avLst>
              <a:gd name="adj" fmla="val 16667"/>
            </a:avLst>
          </a:prstGeom>
          <a:solidFill>
            <a:schemeClr val="lt1"/>
          </a:solidFill>
          <a:ln>
            <a:noFill/>
          </a:ln>
          <a:effectLst>
            <a:outerShdw blurRad="114300" dist="76200" dir="7260000" algn="bl" rotWithShape="0">
              <a:schemeClr val="accent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p:cNvSpPr/>
          <p:nvPr/>
        </p:nvSpPr>
        <p:spPr>
          <a:xfrm>
            <a:off x="6957800" y="1298469"/>
            <a:ext cx="627000" cy="627000"/>
          </a:xfrm>
          <a:prstGeom prst="roundRect">
            <a:avLst>
              <a:gd name="adj" fmla="val 16667"/>
            </a:avLst>
          </a:prstGeom>
          <a:solidFill>
            <a:schemeClr val="lt1"/>
          </a:solidFill>
          <a:ln>
            <a:noFill/>
          </a:ln>
          <a:effectLst>
            <a:outerShdw blurRad="114300" dist="76200" dir="7260000" algn="bl" rotWithShape="0">
              <a:schemeClr val="accent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p:cNvSpPr/>
          <p:nvPr/>
        </p:nvSpPr>
        <p:spPr>
          <a:xfrm>
            <a:off x="2834461" y="2998221"/>
            <a:ext cx="627000" cy="627000"/>
          </a:xfrm>
          <a:prstGeom prst="roundRect">
            <a:avLst>
              <a:gd name="adj" fmla="val 16667"/>
            </a:avLst>
          </a:prstGeom>
          <a:solidFill>
            <a:schemeClr val="lt1"/>
          </a:solidFill>
          <a:ln>
            <a:noFill/>
          </a:ln>
          <a:effectLst>
            <a:outerShdw blurRad="114300" dist="76200" dir="7260000" algn="bl" rotWithShape="0">
              <a:schemeClr val="accent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1"/>
          <p:cNvSpPr/>
          <p:nvPr/>
        </p:nvSpPr>
        <p:spPr>
          <a:xfrm>
            <a:off x="821030" y="2998221"/>
            <a:ext cx="598788" cy="627000"/>
          </a:xfrm>
          <a:prstGeom prst="roundRect">
            <a:avLst>
              <a:gd name="adj" fmla="val 26218"/>
            </a:avLst>
          </a:prstGeom>
          <a:solidFill>
            <a:schemeClr val="lt1"/>
          </a:solidFill>
          <a:ln>
            <a:noFill/>
          </a:ln>
          <a:effectLst>
            <a:outerShdw blurRad="114300" dist="76200" dir="7260000" algn="bl" rotWithShape="0">
              <a:schemeClr val="accent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1">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e 1"/>
          <p:cNvGrpSpPr/>
          <p:nvPr/>
        </p:nvGrpSpPr>
        <p:grpSpPr>
          <a:xfrm>
            <a:off x="1777262" y="1445891"/>
            <a:ext cx="190975" cy="332179"/>
            <a:chOff x="1777262" y="1445891"/>
            <a:chExt cx="190975" cy="332179"/>
          </a:xfrm>
        </p:grpSpPr>
        <p:sp>
          <p:nvSpPr>
            <p:cNvPr id="897" name="Google Shape;897;p51"/>
            <p:cNvSpPr/>
            <p:nvPr/>
          </p:nvSpPr>
          <p:spPr>
            <a:xfrm>
              <a:off x="1777262" y="1445891"/>
              <a:ext cx="190975" cy="332179"/>
            </a:xfrm>
            <a:custGeom>
              <a:avLst/>
              <a:gdLst/>
              <a:ahLst/>
              <a:cxnLst/>
              <a:rect l="l" t="t" r="r" b="b"/>
              <a:pathLst>
                <a:path w="6262" h="10892" extrusionOk="0">
                  <a:moveTo>
                    <a:pt x="2946" y="1"/>
                  </a:moveTo>
                  <a:cubicBezTo>
                    <a:pt x="2741" y="1"/>
                    <a:pt x="2551" y="108"/>
                    <a:pt x="2445" y="283"/>
                  </a:cubicBezTo>
                  <a:lnTo>
                    <a:pt x="2250" y="607"/>
                  </a:lnTo>
                  <a:cubicBezTo>
                    <a:pt x="2226" y="644"/>
                    <a:pt x="2195" y="676"/>
                    <a:pt x="2154" y="700"/>
                  </a:cubicBezTo>
                  <a:lnTo>
                    <a:pt x="1287" y="1202"/>
                  </a:lnTo>
                  <a:cubicBezTo>
                    <a:pt x="1249" y="1226"/>
                    <a:pt x="1203" y="1236"/>
                    <a:pt x="1159" y="1238"/>
                  </a:cubicBezTo>
                  <a:lnTo>
                    <a:pt x="783" y="1246"/>
                  </a:lnTo>
                  <a:cubicBezTo>
                    <a:pt x="579" y="1251"/>
                    <a:pt x="388" y="1364"/>
                    <a:pt x="288" y="1541"/>
                  </a:cubicBezTo>
                  <a:lnTo>
                    <a:pt x="104" y="1859"/>
                  </a:lnTo>
                  <a:cubicBezTo>
                    <a:pt x="2" y="2036"/>
                    <a:pt x="0" y="2255"/>
                    <a:pt x="97" y="2434"/>
                  </a:cubicBezTo>
                  <a:lnTo>
                    <a:pt x="280" y="2762"/>
                  </a:lnTo>
                  <a:cubicBezTo>
                    <a:pt x="300" y="2801"/>
                    <a:pt x="310" y="2846"/>
                    <a:pt x="310" y="2890"/>
                  </a:cubicBezTo>
                  <a:lnTo>
                    <a:pt x="310" y="3894"/>
                  </a:lnTo>
                  <a:cubicBezTo>
                    <a:pt x="310" y="3939"/>
                    <a:pt x="300" y="3984"/>
                    <a:pt x="280" y="4021"/>
                  </a:cubicBezTo>
                  <a:lnTo>
                    <a:pt x="97" y="4351"/>
                  </a:lnTo>
                  <a:cubicBezTo>
                    <a:pt x="0" y="4530"/>
                    <a:pt x="2" y="4749"/>
                    <a:pt x="104" y="4926"/>
                  </a:cubicBezTo>
                  <a:lnTo>
                    <a:pt x="288" y="5244"/>
                  </a:lnTo>
                  <a:cubicBezTo>
                    <a:pt x="388" y="5421"/>
                    <a:pt x="579" y="5534"/>
                    <a:pt x="783" y="5539"/>
                  </a:cubicBezTo>
                  <a:lnTo>
                    <a:pt x="1159" y="5547"/>
                  </a:lnTo>
                  <a:cubicBezTo>
                    <a:pt x="1195" y="5547"/>
                    <a:pt x="1229" y="5556"/>
                    <a:pt x="1261" y="5569"/>
                  </a:cubicBezTo>
                  <a:cubicBezTo>
                    <a:pt x="1110" y="5833"/>
                    <a:pt x="1049" y="6139"/>
                    <a:pt x="1086" y="6446"/>
                  </a:cubicBezTo>
                  <a:cubicBezTo>
                    <a:pt x="1098" y="6527"/>
                    <a:pt x="1166" y="6587"/>
                    <a:pt x="1244" y="6587"/>
                  </a:cubicBezTo>
                  <a:cubicBezTo>
                    <a:pt x="1339" y="6587"/>
                    <a:pt x="1414" y="6502"/>
                    <a:pt x="1404" y="6408"/>
                  </a:cubicBezTo>
                  <a:cubicBezTo>
                    <a:pt x="1373" y="6172"/>
                    <a:pt x="1423" y="5933"/>
                    <a:pt x="1537" y="5729"/>
                  </a:cubicBezTo>
                  <a:lnTo>
                    <a:pt x="2154" y="6085"/>
                  </a:lnTo>
                  <a:cubicBezTo>
                    <a:pt x="2192" y="6109"/>
                    <a:pt x="2226" y="6139"/>
                    <a:pt x="2250" y="6178"/>
                  </a:cubicBezTo>
                  <a:lnTo>
                    <a:pt x="2404" y="6434"/>
                  </a:lnTo>
                  <a:lnTo>
                    <a:pt x="2333" y="6510"/>
                  </a:lnTo>
                  <a:cubicBezTo>
                    <a:pt x="2272" y="6573"/>
                    <a:pt x="2273" y="6674"/>
                    <a:pt x="2336" y="6735"/>
                  </a:cubicBezTo>
                  <a:cubicBezTo>
                    <a:pt x="2368" y="6765"/>
                    <a:pt x="2408" y="6780"/>
                    <a:pt x="2448" y="6780"/>
                  </a:cubicBezTo>
                  <a:cubicBezTo>
                    <a:pt x="2489" y="6780"/>
                    <a:pt x="2531" y="6764"/>
                    <a:pt x="2563" y="6731"/>
                  </a:cubicBezTo>
                  <a:lnTo>
                    <a:pt x="4254" y="4977"/>
                  </a:lnTo>
                  <a:cubicBezTo>
                    <a:pt x="4298" y="4930"/>
                    <a:pt x="4358" y="4904"/>
                    <a:pt x="4421" y="4904"/>
                  </a:cubicBezTo>
                  <a:cubicBezTo>
                    <a:pt x="4485" y="4904"/>
                    <a:pt x="4546" y="4928"/>
                    <a:pt x="4591" y="4972"/>
                  </a:cubicBezTo>
                  <a:cubicBezTo>
                    <a:pt x="4667" y="5047"/>
                    <a:pt x="4684" y="5159"/>
                    <a:pt x="4637" y="5253"/>
                  </a:cubicBezTo>
                  <a:lnTo>
                    <a:pt x="3854" y="6767"/>
                  </a:lnTo>
                  <a:cubicBezTo>
                    <a:pt x="3784" y="6896"/>
                    <a:pt x="3798" y="7051"/>
                    <a:pt x="3891" y="7165"/>
                  </a:cubicBezTo>
                  <a:cubicBezTo>
                    <a:pt x="4101" y="7417"/>
                    <a:pt x="4164" y="7769"/>
                    <a:pt x="4055" y="8079"/>
                  </a:cubicBezTo>
                  <a:cubicBezTo>
                    <a:pt x="4004" y="8225"/>
                    <a:pt x="3977" y="8377"/>
                    <a:pt x="3973" y="8531"/>
                  </a:cubicBezTo>
                  <a:lnTo>
                    <a:pt x="3956" y="9343"/>
                  </a:lnTo>
                  <a:lnTo>
                    <a:pt x="2556" y="9343"/>
                  </a:lnTo>
                  <a:lnTo>
                    <a:pt x="2556" y="8618"/>
                  </a:lnTo>
                  <a:cubicBezTo>
                    <a:pt x="2556" y="8416"/>
                    <a:pt x="2496" y="8220"/>
                    <a:pt x="2382" y="8053"/>
                  </a:cubicBezTo>
                  <a:lnTo>
                    <a:pt x="1641" y="6968"/>
                  </a:lnTo>
                  <a:cubicBezTo>
                    <a:pt x="1610" y="6922"/>
                    <a:pt x="1559" y="6898"/>
                    <a:pt x="1508" y="6898"/>
                  </a:cubicBezTo>
                  <a:cubicBezTo>
                    <a:pt x="1477" y="6898"/>
                    <a:pt x="1446" y="6907"/>
                    <a:pt x="1419" y="6925"/>
                  </a:cubicBezTo>
                  <a:cubicBezTo>
                    <a:pt x="1346" y="6973"/>
                    <a:pt x="1328" y="7073"/>
                    <a:pt x="1377" y="7147"/>
                  </a:cubicBezTo>
                  <a:lnTo>
                    <a:pt x="2119" y="8232"/>
                  </a:lnTo>
                  <a:cubicBezTo>
                    <a:pt x="2195" y="8346"/>
                    <a:pt x="2238" y="8479"/>
                    <a:pt x="2238" y="8615"/>
                  </a:cubicBezTo>
                  <a:lnTo>
                    <a:pt x="2238" y="9341"/>
                  </a:lnTo>
                  <a:lnTo>
                    <a:pt x="2035" y="9341"/>
                  </a:lnTo>
                  <a:cubicBezTo>
                    <a:pt x="1824" y="9341"/>
                    <a:pt x="1652" y="9513"/>
                    <a:pt x="1652" y="9724"/>
                  </a:cubicBezTo>
                  <a:lnTo>
                    <a:pt x="1652" y="10508"/>
                  </a:lnTo>
                  <a:cubicBezTo>
                    <a:pt x="1652" y="10719"/>
                    <a:pt x="1824" y="10891"/>
                    <a:pt x="2035" y="10891"/>
                  </a:cubicBezTo>
                  <a:lnTo>
                    <a:pt x="2445" y="10891"/>
                  </a:lnTo>
                  <a:cubicBezTo>
                    <a:pt x="2534" y="10891"/>
                    <a:pt x="2605" y="10818"/>
                    <a:pt x="2605" y="10731"/>
                  </a:cubicBezTo>
                  <a:cubicBezTo>
                    <a:pt x="2605" y="10644"/>
                    <a:pt x="2534" y="10571"/>
                    <a:pt x="2445" y="10571"/>
                  </a:cubicBezTo>
                  <a:lnTo>
                    <a:pt x="2035" y="10571"/>
                  </a:lnTo>
                  <a:cubicBezTo>
                    <a:pt x="2001" y="10571"/>
                    <a:pt x="1972" y="10544"/>
                    <a:pt x="1972" y="10508"/>
                  </a:cubicBezTo>
                  <a:lnTo>
                    <a:pt x="1972" y="9724"/>
                  </a:lnTo>
                  <a:cubicBezTo>
                    <a:pt x="1972" y="9690"/>
                    <a:pt x="2000" y="9659"/>
                    <a:pt x="2035" y="9659"/>
                  </a:cubicBezTo>
                  <a:lnTo>
                    <a:pt x="4499" y="9659"/>
                  </a:lnTo>
                  <a:cubicBezTo>
                    <a:pt x="4533" y="9659"/>
                    <a:pt x="4562" y="9687"/>
                    <a:pt x="4562" y="9724"/>
                  </a:cubicBezTo>
                  <a:lnTo>
                    <a:pt x="4562" y="10508"/>
                  </a:lnTo>
                  <a:cubicBezTo>
                    <a:pt x="4562" y="10542"/>
                    <a:pt x="4535" y="10571"/>
                    <a:pt x="4499" y="10571"/>
                  </a:cubicBezTo>
                  <a:lnTo>
                    <a:pt x="3083" y="10571"/>
                  </a:lnTo>
                  <a:cubicBezTo>
                    <a:pt x="2997" y="10571"/>
                    <a:pt x="2925" y="10644"/>
                    <a:pt x="2925" y="10731"/>
                  </a:cubicBezTo>
                  <a:cubicBezTo>
                    <a:pt x="2925" y="10818"/>
                    <a:pt x="2997" y="10891"/>
                    <a:pt x="3083" y="10891"/>
                  </a:cubicBezTo>
                  <a:lnTo>
                    <a:pt x="4499" y="10891"/>
                  </a:lnTo>
                  <a:cubicBezTo>
                    <a:pt x="4708" y="10891"/>
                    <a:pt x="4882" y="10719"/>
                    <a:pt x="4882" y="10508"/>
                  </a:cubicBezTo>
                  <a:lnTo>
                    <a:pt x="4882" y="9724"/>
                  </a:lnTo>
                  <a:cubicBezTo>
                    <a:pt x="4882" y="9513"/>
                    <a:pt x="4708" y="9341"/>
                    <a:pt x="4499" y="9341"/>
                  </a:cubicBezTo>
                  <a:lnTo>
                    <a:pt x="4274" y="9341"/>
                  </a:lnTo>
                  <a:lnTo>
                    <a:pt x="4291" y="8536"/>
                  </a:lnTo>
                  <a:cubicBezTo>
                    <a:pt x="4295" y="8416"/>
                    <a:pt x="4317" y="8297"/>
                    <a:pt x="4356" y="8181"/>
                  </a:cubicBezTo>
                  <a:cubicBezTo>
                    <a:pt x="4501" y="7767"/>
                    <a:pt x="4417" y="7296"/>
                    <a:pt x="4136" y="6959"/>
                  </a:cubicBezTo>
                  <a:cubicBezTo>
                    <a:pt x="4126" y="6946"/>
                    <a:pt x="4125" y="6929"/>
                    <a:pt x="4131" y="6913"/>
                  </a:cubicBezTo>
                  <a:cubicBezTo>
                    <a:pt x="4131" y="6912"/>
                    <a:pt x="4135" y="6912"/>
                    <a:pt x="4135" y="6910"/>
                  </a:cubicBezTo>
                  <a:lnTo>
                    <a:pt x="4759" y="5702"/>
                  </a:lnTo>
                  <a:lnTo>
                    <a:pt x="4972" y="5578"/>
                  </a:lnTo>
                  <a:cubicBezTo>
                    <a:pt x="5011" y="5556"/>
                    <a:pt x="5055" y="5544"/>
                    <a:pt x="5099" y="5542"/>
                  </a:cubicBezTo>
                  <a:lnTo>
                    <a:pt x="5477" y="5534"/>
                  </a:lnTo>
                  <a:cubicBezTo>
                    <a:pt x="5681" y="5530"/>
                    <a:pt x="5870" y="5416"/>
                    <a:pt x="5972" y="5241"/>
                  </a:cubicBezTo>
                  <a:lnTo>
                    <a:pt x="6154" y="4921"/>
                  </a:lnTo>
                  <a:cubicBezTo>
                    <a:pt x="6256" y="4751"/>
                    <a:pt x="6261" y="4532"/>
                    <a:pt x="6161" y="4353"/>
                  </a:cubicBezTo>
                  <a:lnTo>
                    <a:pt x="5981" y="4025"/>
                  </a:lnTo>
                  <a:cubicBezTo>
                    <a:pt x="5959" y="3985"/>
                    <a:pt x="5948" y="3941"/>
                    <a:pt x="5948" y="3897"/>
                  </a:cubicBezTo>
                  <a:lnTo>
                    <a:pt x="5948" y="2893"/>
                  </a:lnTo>
                  <a:cubicBezTo>
                    <a:pt x="5948" y="2847"/>
                    <a:pt x="5959" y="2803"/>
                    <a:pt x="5981" y="2766"/>
                  </a:cubicBezTo>
                  <a:lnTo>
                    <a:pt x="6161" y="2436"/>
                  </a:lnTo>
                  <a:cubicBezTo>
                    <a:pt x="6260" y="2257"/>
                    <a:pt x="6256" y="2037"/>
                    <a:pt x="6154" y="1860"/>
                  </a:cubicBezTo>
                  <a:lnTo>
                    <a:pt x="5972" y="1542"/>
                  </a:lnTo>
                  <a:cubicBezTo>
                    <a:pt x="5870" y="1365"/>
                    <a:pt x="5681" y="1253"/>
                    <a:pt x="5477" y="1248"/>
                  </a:cubicBezTo>
                  <a:lnTo>
                    <a:pt x="5099" y="1239"/>
                  </a:lnTo>
                  <a:cubicBezTo>
                    <a:pt x="5060" y="1239"/>
                    <a:pt x="5021" y="1229"/>
                    <a:pt x="4985" y="1211"/>
                  </a:cubicBezTo>
                  <a:cubicBezTo>
                    <a:pt x="4962" y="1199"/>
                    <a:pt x="4938" y="1193"/>
                    <a:pt x="4913" y="1193"/>
                  </a:cubicBezTo>
                  <a:cubicBezTo>
                    <a:pt x="4855" y="1193"/>
                    <a:pt x="4799" y="1225"/>
                    <a:pt x="4771" y="1280"/>
                  </a:cubicBezTo>
                  <a:cubicBezTo>
                    <a:pt x="4730" y="1359"/>
                    <a:pt x="4763" y="1456"/>
                    <a:pt x="4841" y="1495"/>
                  </a:cubicBezTo>
                  <a:cubicBezTo>
                    <a:pt x="4919" y="1536"/>
                    <a:pt x="5006" y="1558"/>
                    <a:pt x="5094" y="1559"/>
                  </a:cubicBezTo>
                  <a:lnTo>
                    <a:pt x="5470" y="1568"/>
                  </a:lnTo>
                  <a:cubicBezTo>
                    <a:pt x="5564" y="1570"/>
                    <a:pt x="5649" y="1621"/>
                    <a:pt x="5695" y="1702"/>
                  </a:cubicBezTo>
                  <a:lnTo>
                    <a:pt x="5879" y="2020"/>
                  </a:lnTo>
                  <a:cubicBezTo>
                    <a:pt x="5925" y="2102"/>
                    <a:pt x="5925" y="2201"/>
                    <a:pt x="5880" y="2282"/>
                  </a:cubicBezTo>
                  <a:lnTo>
                    <a:pt x="5700" y="2612"/>
                  </a:lnTo>
                  <a:cubicBezTo>
                    <a:pt x="5652" y="2699"/>
                    <a:pt x="5627" y="2795"/>
                    <a:pt x="5627" y="2895"/>
                  </a:cubicBezTo>
                  <a:lnTo>
                    <a:pt x="5627" y="3899"/>
                  </a:lnTo>
                  <a:cubicBezTo>
                    <a:pt x="5627" y="3996"/>
                    <a:pt x="5652" y="4094"/>
                    <a:pt x="5700" y="4181"/>
                  </a:cubicBezTo>
                  <a:lnTo>
                    <a:pt x="5880" y="4511"/>
                  </a:lnTo>
                  <a:cubicBezTo>
                    <a:pt x="5925" y="4591"/>
                    <a:pt x="5923" y="4691"/>
                    <a:pt x="5879" y="4773"/>
                  </a:cubicBezTo>
                  <a:lnTo>
                    <a:pt x="5695" y="5091"/>
                  </a:lnTo>
                  <a:cubicBezTo>
                    <a:pt x="5649" y="5173"/>
                    <a:pt x="5564" y="5224"/>
                    <a:pt x="5470" y="5226"/>
                  </a:cubicBezTo>
                  <a:lnTo>
                    <a:pt x="5094" y="5234"/>
                  </a:lnTo>
                  <a:cubicBezTo>
                    <a:pt x="5053" y="5234"/>
                    <a:pt x="5013" y="5241"/>
                    <a:pt x="4972" y="5250"/>
                  </a:cubicBezTo>
                  <a:cubicBezTo>
                    <a:pt x="5006" y="5067"/>
                    <a:pt x="4951" y="4880"/>
                    <a:pt x="4812" y="4748"/>
                  </a:cubicBezTo>
                  <a:cubicBezTo>
                    <a:pt x="4708" y="4644"/>
                    <a:pt x="4568" y="4588"/>
                    <a:pt x="4422" y="4588"/>
                  </a:cubicBezTo>
                  <a:cubicBezTo>
                    <a:pt x="4420" y="4588"/>
                    <a:pt x="4418" y="4588"/>
                    <a:pt x="4415" y="4588"/>
                  </a:cubicBezTo>
                  <a:cubicBezTo>
                    <a:pt x="4266" y="4589"/>
                    <a:pt x="4126" y="4651"/>
                    <a:pt x="4021" y="4758"/>
                  </a:cubicBezTo>
                  <a:lnTo>
                    <a:pt x="2632" y="6197"/>
                  </a:lnTo>
                  <a:lnTo>
                    <a:pt x="2522" y="6015"/>
                  </a:lnTo>
                  <a:cubicBezTo>
                    <a:pt x="2471" y="5930"/>
                    <a:pt x="2399" y="5859"/>
                    <a:pt x="2314" y="5811"/>
                  </a:cubicBezTo>
                  <a:lnTo>
                    <a:pt x="1447" y="5309"/>
                  </a:lnTo>
                  <a:cubicBezTo>
                    <a:pt x="1362" y="5260"/>
                    <a:pt x="1263" y="5233"/>
                    <a:pt x="1166" y="5229"/>
                  </a:cubicBezTo>
                  <a:lnTo>
                    <a:pt x="788" y="5221"/>
                  </a:lnTo>
                  <a:cubicBezTo>
                    <a:pt x="695" y="5219"/>
                    <a:pt x="610" y="5168"/>
                    <a:pt x="564" y="5088"/>
                  </a:cubicBezTo>
                  <a:lnTo>
                    <a:pt x="378" y="4768"/>
                  </a:lnTo>
                  <a:cubicBezTo>
                    <a:pt x="332" y="4688"/>
                    <a:pt x="332" y="4588"/>
                    <a:pt x="376" y="4506"/>
                  </a:cubicBezTo>
                  <a:lnTo>
                    <a:pt x="557" y="4178"/>
                  </a:lnTo>
                  <a:cubicBezTo>
                    <a:pt x="604" y="4089"/>
                    <a:pt x="630" y="3994"/>
                    <a:pt x="630" y="3894"/>
                  </a:cubicBezTo>
                  <a:lnTo>
                    <a:pt x="630" y="2890"/>
                  </a:lnTo>
                  <a:cubicBezTo>
                    <a:pt x="630" y="2793"/>
                    <a:pt x="604" y="2694"/>
                    <a:pt x="557" y="2607"/>
                  </a:cubicBezTo>
                  <a:lnTo>
                    <a:pt x="376" y="2277"/>
                  </a:lnTo>
                  <a:cubicBezTo>
                    <a:pt x="332" y="2197"/>
                    <a:pt x="334" y="2097"/>
                    <a:pt x="378" y="2017"/>
                  </a:cubicBezTo>
                  <a:lnTo>
                    <a:pt x="564" y="1697"/>
                  </a:lnTo>
                  <a:cubicBezTo>
                    <a:pt x="610" y="1617"/>
                    <a:pt x="695" y="1566"/>
                    <a:pt x="788" y="1563"/>
                  </a:cubicBezTo>
                  <a:lnTo>
                    <a:pt x="1166" y="1554"/>
                  </a:lnTo>
                  <a:cubicBezTo>
                    <a:pt x="1263" y="1553"/>
                    <a:pt x="1362" y="1525"/>
                    <a:pt x="1447" y="1476"/>
                  </a:cubicBezTo>
                  <a:lnTo>
                    <a:pt x="2314" y="974"/>
                  </a:lnTo>
                  <a:cubicBezTo>
                    <a:pt x="2399" y="925"/>
                    <a:pt x="2471" y="855"/>
                    <a:pt x="2522" y="770"/>
                  </a:cubicBezTo>
                  <a:lnTo>
                    <a:pt x="2718" y="447"/>
                  </a:lnTo>
                  <a:cubicBezTo>
                    <a:pt x="2767" y="368"/>
                    <a:pt x="2854" y="319"/>
                    <a:pt x="2946" y="319"/>
                  </a:cubicBezTo>
                  <a:lnTo>
                    <a:pt x="3313" y="319"/>
                  </a:lnTo>
                  <a:cubicBezTo>
                    <a:pt x="3407" y="319"/>
                    <a:pt x="3493" y="368"/>
                    <a:pt x="3541" y="447"/>
                  </a:cubicBezTo>
                  <a:lnTo>
                    <a:pt x="3737" y="770"/>
                  </a:lnTo>
                  <a:cubicBezTo>
                    <a:pt x="3788" y="855"/>
                    <a:pt x="3861" y="925"/>
                    <a:pt x="3946" y="974"/>
                  </a:cubicBezTo>
                  <a:lnTo>
                    <a:pt x="4283" y="1170"/>
                  </a:lnTo>
                  <a:cubicBezTo>
                    <a:pt x="4308" y="1184"/>
                    <a:pt x="4335" y="1191"/>
                    <a:pt x="4362" y="1191"/>
                  </a:cubicBezTo>
                  <a:cubicBezTo>
                    <a:pt x="4418" y="1191"/>
                    <a:pt x="4472" y="1162"/>
                    <a:pt x="4501" y="1112"/>
                  </a:cubicBezTo>
                  <a:cubicBezTo>
                    <a:pt x="4545" y="1035"/>
                    <a:pt x="4518" y="938"/>
                    <a:pt x="4443" y="896"/>
                  </a:cubicBezTo>
                  <a:lnTo>
                    <a:pt x="4104" y="700"/>
                  </a:lnTo>
                  <a:cubicBezTo>
                    <a:pt x="4067" y="676"/>
                    <a:pt x="4033" y="644"/>
                    <a:pt x="4009" y="607"/>
                  </a:cubicBezTo>
                  <a:lnTo>
                    <a:pt x="3813" y="283"/>
                  </a:lnTo>
                  <a:cubicBezTo>
                    <a:pt x="3706" y="108"/>
                    <a:pt x="3515" y="1"/>
                    <a:pt x="3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1"/>
            <p:cNvSpPr/>
            <p:nvPr/>
          </p:nvSpPr>
          <p:spPr>
            <a:xfrm>
              <a:off x="1828465" y="1505846"/>
              <a:ext cx="88443" cy="87070"/>
            </a:xfrm>
            <a:custGeom>
              <a:avLst/>
              <a:gdLst/>
              <a:ahLst/>
              <a:cxnLst/>
              <a:rect l="l" t="t" r="r" b="b"/>
              <a:pathLst>
                <a:path w="2900" h="2855" extrusionOk="0">
                  <a:moveTo>
                    <a:pt x="1451" y="321"/>
                  </a:moveTo>
                  <a:cubicBezTo>
                    <a:pt x="1741" y="321"/>
                    <a:pt x="2024" y="434"/>
                    <a:pt x="2235" y="643"/>
                  </a:cubicBezTo>
                  <a:cubicBezTo>
                    <a:pt x="2457" y="869"/>
                    <a:pt x="2575" y="1182"/>
                    <a:pt x="2556" y="1499"/>
                  </a:cubicBezTo>
                  <a:cubicBezTo>
                    <a:pt x="2522" y="2052"/>
                    <a:pt x="2076" y="2496"/>
                    <a:pt x="1522" y="2532"/>
                  </a:cubicBezTo>
                  <a:cubicBezTo>
                    <a:pt x="1498" y="2533"/>
                    <a:pt x="1474" y="2534"/>
                    <a:pt x="1451" y="2534"/>
                  </a:cubicBezTo>
                  <a:cubicBezTo>
                    <a:pt x="1157" y="2534"/>
                    <a:pt x="875" y="2418"/>
                    <a:pt x="666" y="2212"/>
                  </a:cubicBezTo>
                  <a:cubicBezTo>
                    <a:pt x="441" y="1985"/>
                    <a:pt x="324" y="1676"/>
                    <a:pt x="346" y="1356"/>
                  </a:cubicBezTo>
                  <a:cubicBezTo>
                    <a:pt x="380" y="803"/>
                    <a:pt x="824" y="359"/>
                    <a:pt x="1379" y="323"/>
                  </a:cubicBezTo>
                  <a:cubicBezTo>
                    <a:pt x="1403" y="322"/>
                    <a:pt x="1427" y="321"/>
                    <a:pt x="1451" y="321"/>
                  </a:cubicBezTo>
                  <a:close/>
                  <a:moveTo>
                    <a:pt x="1448" y="1"/>
                  </a:moveTo>
                  <a:cubicBezTo>
                    <a:pt x="1418" y="1"/>
                    <a:pt x="1388" y="2"/>
                    <a:pt x="1358" y="3"/>
                  </a:cubicBezTo>
                  <a:cubicBezTo>
                    <a:pt x="644" y="48"/>
                    <a:pt x="72" y="621"/>
                    <a:pt x="26" y="1335"/>
                  </a:cubicBezTo>
                  <a:cubicBezTo>
                    <a:pt x="1" y="1746"/>
                    <a:pt x="152" y="2145"/>
                    <a:pt x="441" y="2436"/>
                  </a:cubicBezTo>
                  <a:cubicBezTo>
                    <a:pt x="710" y="2704"/>
                    <a:pt x="1074" y="2854"/>
                    <a:pt x="1454" y="2854"/>
                  </a:cubicBezTo>
                  <a:cubicBezTo>
                    <a:pt x="1484" y="2854"/>
                    <a:pt x="1514" y="2853"/>
                    <a:pt x="1544" y="2851"/>
                  </a:cubicBezTo>
                  <a:cubicBezTo>
                    <a:pt x="2258" y="2807"/>
                    <a:pt x="2830" y="2234"/>
                    <a:pt x="2874" y="1519"/>
                  </a:cubicBezTo>
                  <a:cubicBezTo>
                    <a:pt x="2900" y="1109"/>
                    <a:pt x="2748" y="709"/>
                    <a:pt x="2459" y="418"/>
                  </a:cubicBezTo>
                  <a:cubicBezTo>
                    <a:pt x="2189" y="150"/>
                    <a:pt x="1826" y="1"/>
                    <a:pt x="1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51"/>
          <p:cNvGrpSpPr/>
          <p:nvPr/>
        </p:nvGrpSpPr>
        <p:grpSpPr>
          <a:xfrm>
            <a:off x="7105226" y="1446276"/>
            <a:ext cx="332147" cy="331408"/>
            <a:chOff x="8041979" y="2106596"/>
            <a:chExt cx="332147" cy="331408"/>
          </a:xfrm>
        </p:grpSpPr>
        <p:sp>
          <p:nvSpPr>
            <p:cNvPr id="900" name="Google Shape;900;p51"/>
            <p:cNvSpPr/>
            <p:nvPr/>
          </p:nvSpPr>
          <p:spPr>
            <a:xfrm>
              <a:off x="8202420" y="2184331"/>
              <a:ext cx="37390" cy="50504"/>
            </a:xfrm>
            <a:custGeom>
              <a:avLst/>
              <a:gdLst/>
              <a:ahLst/>
              <a:cxnLst/>
              <a:rect l="l" t="t" r="r" b="b"/>
              <a:pathLst>
                <a:path w="1226" h="1656" extrusionOk="0">
                  <a:moveTo>
                    <a:pt x="652" y="0"/>
                  </a:moveTo>
                  <a:cubicBezTo>
                    <a:pt x="549" y="0"/>
                    <a:pt x="445" y="24"/>
                    <a:pt x="357" y="73"/>
                  </a:cubicBezTo>
                  <a:cubicBezTo>
                    <a:pt x="215" y="155"/>
                    <a:pt x="135" y="293"/>
                    <a:pt x="135" y="454"/>
                  </a:cubicBezTo>
                  <a:cubicBezTo>
                    <a:pt x="135" y="538"/>
                    <a:pt x="157" y="621"/>
                    <a:pt x="184" y="691"/>
                  </a:cubicBezTo>
                  <a:lnTo>
                    <a:pt x="160" y="691"/>
                  </a:lnTo>
                  <a:cubicBezTo>
                    <a:pt x="73" y="691"/>
                    <a:pt x="0" y="762"/>
                    <a:pt x="0" y="851"/>
                  </a:cubicBezTo>
                  <a:cubicBezTo>
                    <a:pt x="0" y="937"/>
                    <a:pt x="73" y="1009"/>
                    <a:pt x="160" y="1009"/>
                  </a:cubicBezTo>
                  <a:lnTo>
                    <a:pt x="300" y="1009"/>
                  </a:lnTo>
                  <a:cubicBezTo>
                    <a:pt x="306" y="1101"/>
                    <a:pt x="295" y="1142"/>
                    <a:pt x="209" y="1256"/>
                  </a:cubicBezTo>
                  <a:lnTo>
                    <a:pt x="102" y="1390"/>
                  </a:lnTo>
                  <a:cubicBezTo>
                    <a:pt x="65" y="1438"/>
                    <a:pt x="58" y="1502"/>
                    <a:pt x="84" y="1558"/>
                  </a:cubicBezTo>
                  <a:cubicBezTo>
                    <a:pt x="109" y="1613"/>
                    <a:pt x="164" y="1647"/>
                    <a:pt x="226" y="1650"/>
                  </a:cubicBezTo>
                  <a:lnTo>
                    <a:pt x="1064" y="1655"/>
                  </a:lnTo>
                  <a:lnTo>
                    <a:pt x="1067" y="1655"/>
                  </a:lnTo>
                  <a:cubicBezTo>
                    <a:pt x="1154" y="1655"/>
                    <a:pt x="1225" y="1586"/>
                    <a:pt x="1225" y="1499"/>
                  </a:cubicBezTo>
                  <a:cubicBezTo>
                    <a:pt x="1223" y="1414"/>
                    <a:pt x="1152" y="1341"/>
                    <a:pt x="1064" y="1339"/>
                  </a:cubicBezTo>
                  <a:lnTo>
                    <a:pt x="540" y="1335"/>
                  </a:lnTo>
                  <a:cubicBezTo>
                    <a:pt x="601" y="1228"/>
                    <a:pt x="625" y="1135"/>
                    <a:pt x="618" y="1012"/>
                  </a:cubicBezTo>
                  <a:lnTo>
                    <a:pt x="747" y="1012"/>
                  </a:lnTo>
                  <a:cubicBezTo>
                    <a:pt x="834" y="1012"/>
                    <a:pt x="907" y="939"/>
                    <a:pt x="907" y="852"/>
                  </a:cubicBezTo>
                  <a:cubicBezTo>
                    <a:pt x="907" y="766"/>
                    <a:pt x="834" y="692"/>
                    <a:pt x="747" y="692"/>
                  </a:cubicBezTo>
                  <a:lnTo>
                    <a:pt x="536" y="692"/>
                  </a:lnTo>
                  <a:cubicBezTo>
                    <a:pt x="500" y="633"/>
                    <a:pt x="451" y="532"/>
                    <a:pt x="451" y="454"/>
                  </a:cubicBezTo>
                  <a:cubicBezTo>
                    <a:pt x="451" y="422"/>
                    <a:pt x="458" y="383"/>
                    <a:pt x="514" y="350"/>
                  </a:cubicBezTo>
                  <a:cubicBezTo>
                    <a:pt x="553" y="328"/>
                    <a:pt x="602" y="318"/>
                    <a:pt x="649" y="318"/>
                  </a:cubicBezTo>
                  <a:cubicBezTo>
                    <a:pt x="700" y="318"/>
                    <a:pt x="748" y="329"/>
                    <a:pt x="779" y="349"/>
                  </a:cubicBezTo>
                  <a:cubicBezTo>
                    <a:pt x="832" y="379"/>
                    <a:pt x="875" y="427"/>
                    <a:pt x="885" y="463"/>
                  </a:cubicBezTo>
                  <a:cubicBezTo>
                    <a:pt x="905" y="533"/>
                    <a:pt x="970" y="579"/>
                    <a:pt x="1040" y="579"/>
                  </a:cubicBezTo>
                  <a:cubicBezTo>
                    <a:pt x="1055" y="579"/>
                    <a:pt x="1069" y="577"/>
                    <a:pt x="1084" y="573"/>
                  </a:cubicBezTo>
                  <a:cubicBezTo>
                    <a:pt x="1169" y="549"/>
                    <a:pt x="1217" y="461"/>
                    <a:pt x="1195" y="376"/>
                  </a:cubicBezTo>
                  <a:cubicBezTo>
                    <a:pt x="1162" y="260"/>
                    <a:pt x="1070" y="150"/>
                    <a:pt x="948" y="76"/>
                  </a:cubicBezTo>
                  <a:cubicBezTo>
                    <a:pt x="863" y="26"/>
                    <a:pt x="758"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1"/>
            <p:cNvSpPr/>
            <p:nvPr/>
          </p:nvSpPr>
          <p:spPr>
            <a:xfrm>
              <a:off x="8068175" y="2106596"/>
              <a:ext cx="305951" cy="206224"/>
            </a:xfrm>
            <a:custGeom>
              <a:avLst/>
              <a:gdLst/>
              <a:ahLst/>
              <a:cxnLst/>
              <a:rect l="l" t="t" r="r" b="b"/>
              <a:pathLst>
                <a:path w="10032" h="6762" extrusionOk="0">
                  <a:moveTo>
                    <a:pt x="1590" y="2561"/>
                  </a:moveTo>
                  <a:cubicBezTo>
                    <a:pt x="2291" y="2561"/>
                    <a:pt x="2862" y="3132"/>
                    <a:pt x="2862" y="3835"/>
                  </a:cubicBezTo>
                  <a:cubicBezTo>
                    <a:pt x="2862" y="4536"/>
                    <a:pt x="2291" y="5109"/>
                    <a:pt x="1590" y="5109"/>
                  </a:cubicBezTo>
                  <a:cubicBezTo>
                    <a:pt x="887" y="5109"/>
                    <a:pt x="316" y="4536"/>
                    <a:pt x="316" y="3835"/>
                  </a:cubicBezTo>
                  <a:cubicBezTo>
                    <a:pt x="316" y="3132"/>
                    <a:pt x="887" y="2561"/>
                    <a:pt x="1590" y="2561"/>
                  </a:cubicBezTo>
                  <a:close/>
                  <a:moveTo>
                    <a:pt x="8434" y="2561"/>
                  </a:moveTo>
                  <a:cubicBezTo>
                    <a:pt x="9137" y="2561"/>
                    <a:pt x="9709" y="3132"/>
                    <a:pt x="9709" y="3835"/>
                  </a:cubicBezTo>
                  <a:cubicBezTo>
                    <a:pt x="9709" y="4536"/>
                    <a:pt x="9139" y="5109"/>
                    <a:pt x="8434" y="5109"/>
                  </a:cubicBezTo>
                  <a:cubicBezTo>
                    <a:pt x="7733" y="5109"/>
                    <a:pt x="7162" y="4536"/>
                    <a:pt x="7162" y="3835"/>
                  </a:cubicBezTo>
                  <a:cubicBezTo>
                    <a:pt x="7162" y="3132"/>
                    <a:pt x="7733" y="2561"/>
                    <a:pt x="8434" y="2561"/>
                  </a:cubicBezTo>
                  <a:close/>
                  <a:moveTo>
                    <a:pt x="4833" y="0"/>
                  </a:moveTo>
                  <a:cubicBezTo>
                    <a:pt x="4628" y="0"/>
                    <a:pt x="4436" y="109"/>
                    <a:pt x="4332" y="281"/>
                  </a:cubicBezTo>
                  <a:lnTo>
                    <a:pt x="4137" y="603"/>
                  </a:lnTo>
                  <a:cubicBezTo>
                    <a:pt x="4113" y="640"/>
                    <a:pt x="4081" y="672"/>
                    <a:pt x="4043" y="694"/>
                  </a:cubicBezTo>
                  <a:lnTo>
                    <a:pt x="3176" y="1193"/>
                  </a:lnTo>
                  <a:cubicBezTo>
                    <a:pt x="3138" y="1215"/>
                    <a:pt x="3092" y="1227"/>
                    <a:pt x="3048" y="1230"/>
                  </a:cubicBezTo>
                  <a:lnTo>
                    <a:pt x="2672" y="1239"/>
                  </a:lnTo>
                  <a:cubicBezTo>
                    <a:pt x="2468" y="1242"/>
                    <a:pt x="2277" y="1355"/>
                    <a:pt x="2179" y="1530"/>
                  </a:cubicBezTo>
                  <a:lnTo>
                    <a:pt x="1995" y="1848"/>
                  </a:lnTo>
                  <a:cubicBezTo>
                    <a:pt x="1918" y="1981"/>
                    <a:pt x="1900" y="2136"/>
                    <a:pt x="1934" y="2280"/>
                  </a:cubicBezTo>
                  <a:cubicBezTo>
                    <a:pt x="1823" y="2256"/>
                    <a:pt x="1711" y="2244"/>
                    <a:pt x="1593" y="2244"/>
                  </a:cubicBezTo>
                  <a:cubicBezTo>
                    <a:pt x="715" y="2244"/>
                    <a:pt x="1" y="2959"/>
                    <a:pt x="1" y="3837"/>
                  </a:cubicBezTo>
                  <a:cubicBezTo>
                    <a:pt x="1" y="4715"/>
                    <a:pt x="715" y="5429"/>
                    <a:pt x="1593" y="5429"/>
                  </a:cubicBezTo>
                  <a:cubicBezTo>
                    <a:pt x="1818" y="5429"/>
                    <a:pt x="2031" y="5383"/>
                    <a:pt x="2224" y="5300"/>
                  </a:cubicBezTo>
                  <a:cubicBezTo>
                    <a:pt x="2332" y="5436"/>
                    <a:pt x="2497" y="5519"/>
                    <a:pt x="2672" y="5523"/>
                  </a:cubicBezTo>
                  <a:lnTo>
                    <a:pt x="3048" y="5531"/>
                  </a:lnTo>
                  <a:cubicBezTo>
                    <a:pt x="3092" y="5531"/>
                    <a:pt x="3138" y="5545"/>
                    <a:pt x="3176" y="5569"/>
                  </a:cubicBezTo>
                  <a:lnTo>
                    <a:pt x="4043" y="6067"/>
                  </a:lnTo>
                  <a:cubicBezTo>
                    <a:pt x="4081" y="6089"/>
                    <a:pt x="4115" y="6123"/>
                    <a:pt x="4137" y="6159"/>
                  </a:cubicBezTo>
                  <a:lnTo>
                    <a:pt x="4332" y="6481"/>
                  </a:lnTo>
                  <a:cubicBezTo>
                    <a:pt x="4436" y="6654"/>
                    <a:pt x="4630" y="6761"/>
                    <a:pt x="4833" y="6761"/>
                  </a:cubicBezTo>
                  <a:lnTo>
                    <a:pt x="5200" y="6761"/>
                  </a:lnTo>
                  <a:cubicBezTo>
                    <a:pt x="5404" y="6761"/>
                    <a:pt x="5595" y="6653"/>
                    <a:pt x="5700" y="6481"/>
                  </a:cubicBezTo>
                  <a:lnTo>
                    <a:pt x="5896" y="6159"/>
                  </a:lnTo>
                  <a:cubicBezTo>
                    <a:pt x="5920" y="6122"/>
                    <a:pt x="5950" y="6089"/>
                    <a:pt x="5990" y="6067"/>
                  </a:cubicBezTo>
                  <a:lnTo>
                    <a:pt x="6857" y="5569"/>
                  </a:lnTo>
                  <a:cubicBezTo>
                    <a:pt x="6895" y="5547"/>
                    <a:pt x="6939" y="5535"/>
                    <a:pt x="6985" y="5531"/>
                  </a:cubicBezTo>
                  <a:lnTo>
                    <a:pt x="7361" y="5523"/>
                  </a:lnTo>
                  <a:cubicBezTo>
                    <a:pt x="7536" y="5519"/>
                    <a:pt x="7701" y="5436"/>
                    <a:pt x="7807" y="5300"/>
                  </a:cubicBezTo>
                  <a:cubicBezTo>
                    <a:pt x="8001" y="5385"/>
                    <a:pt x="8217" y="5429"/>
                    <a:pt x="8439" y="5429"/>
                  </a:cubicBezTo>
                  <a:cubicBezTo>
                    <a:pt x="9317" y="5429"/>
                    <a:pt x="10032" y="4715"/>
                    <a:pt x="10032" y="3837"/>
                  </a:cubicBezTo>
                  <a:cubicBezTo>
                    <a:pt x="10032" y="2959"/>
                    <a:pt x="9314" y="2243"/>
                    <a:pt x="8434" y="2243"/>
                  </a:cubicBezTo>
                  <a:cubicBezTo>
                    <a:pt x="8319" y="2243"/>
                    <a:pt x="8203" y="2255"/>
                    <a:pt x="8094" y="2278"/>
                  </a:cubicBezTo>
                  <a:cubicBezTo>
                    <a:pt x="8132" y="2134"/>
                    <a:pt x="8109" y="1976"/>
                    <a:pt x="8033" y="1846"/>
                  </a:cubicBezTo>
                  <a:lnTo>
                    <a:pt x="7851" y="1526"/>
                  </a:lnTo>
                  <a:cubicBezTo>
                    <a:pt x="7749" y="1351"/>
                    <a:pt x="7558" y="1241"/>
                    <a:pt x="7357" y="1236"/>
                  </a:cubicBezTo>
                  <a:lnTo>
                    <a:pt x="6980" y="1227"/>
                  </a:lnTo>
                  <a:cubicBezTo>
                    <a:pt x="6941" y="1227"/>
                    <a:pt x="6901" y="1217"/>
                    <a:pt x="6866" y="1198"/>
                  </a:cubicBezTo>
                  <a:cubicBezTo>
                    <a:pt x="6842" y="1186"/>
                    <a:pt x="6817" y="1180"/>
                    <a:pt x="6793" y="1180"/>
                  </a:cubicBezTo>
                  <a:cubicBezTo>
                    <a:pt x="6734" y="1180"/>
                    <a:pt x="6678" y="1213"/>
                    <a:pt x="6650" y="1268"/>
                  </a:cubicBezTo>
                  <a:cubicBezTo>
                    <a:pt x="6611" y="1346"/>
                    <a:pt x="6643" y="1441"/>
                    <a:pt x="6721" y="1482"/>
                  </a:cubicBezTo>
                  <a:cubicBezTo>
                    <a:pt x="6799" y="1523"/>
                    <a:pt x="6886" y="1545"/>
                    <a:pt x="6973" y="1547"/>
                  </a:cubicBezTo>
                  <a:lnTo>
                    <a:pt x="7351" y="1555"/>
                  </a:lnTo>
                  <a:cubicBezTo>
                    <a:pt x="7441" y="1557"/>
                    <a:pt x="7529" y="1608"/>
                    <a:pt x="7575" y="1686"/>
                  </a:cubicBezTo>
                  <a:lnTo>
                    <a:pt x="7759" y="2006"/>
                  </a:lnTo>
                  <a:cubicBezTo>
                    <a:pt x="7805" y="2086"/>
                    <a:pt x="7805" y="2187"/>
                    <a:pt x="7761" y="2268"/>
                  </a:cubicBezTo>
                  <a:lnTo>
                    <a:pt x="7665" y="2442"/>
                  </a:lnTo>
                  <a:cubicBezTo>
                    <a:pt x="7175" y="2714"/>
                    <a:pt x="6844" y="3238"/>
                    <a:pt x="6844" y="3835"/>
                  </a:cubicBezTo>
                  <a:cubicBezTo>
                    <a:pt x="6844" y="4373"/>
                    <a:pt x="7112" y="4847"/>
                    <a:pt x="7521" y="5137"/>
                  </a:cubicBezTo>
                  <a:cubicBezTo>
                    <a:pt x="7473" y="5176"/>
                    <a:pt x="7414" y="5200"/>
                    <a:pt x="7352" y="5201"/>
                  </a:cubicBezTo>
                  <a:lnTo>
                    <a:pt x="6976" y="5210"/>
                  </a:lnTo>
                  <a:cubicBezTo>
                    <a:pt x="6878" y="5213"/>
                    <a:pt x="6781" y="5240"/>
                    <a:pt x="6696" y="5290"/>
                  </a:cubicBezTo>
                  <a:lnTo>
                    <a:pt x="5828" y="5788"/>
                  </a:lnTo>
                  <a:cubicBezTo>
                    <a:pt x="5743" y="5838"/>
                    <a:pt x="5670" y="5907"/>
                    <a:pt x="5619" y="5992"/>
                  </a:cubicBezTo>
                  <a:lnTo>
                    <a:pt x="5423" y="6314"/>
                  </a:lnTo>
                  <a:cubicBezTo>
                    <a:pt x="5377" y="6392"/>
                    <a:pt x="5289" y="6442"/>
                    <a:pt x="5195" y="6442"/>
                  </a:cubicBezTo>
                  <a:lnTo>
                    <a:pt x="4828" y="6442"/>
                  </a:lnTo>
                  <a:cubicBezTo>
                    <a:pt x="4736" y="6442"/>
                    <a:pt x="4649" y="6392"/>
                    <a:pt x="4600" y="6314"/>
                  </a:cubicBezTo>
                  <a:lnTo>
                    <a:pt x="4404" y="5992"/>
                  </a:lnTo>
                  <a:cubicBezTo>
                    <a:pt x="4353" y="5911"/>
                    <a:pt x="4281" y="5838"/>
                    <a:pt x="4196" y="5788"/>
                  </a:cubicBezTo>
                  <a:lnTo>
                    <a:pt x="3329" y="5290"/>
                  </a:lnTo>
                  <a:cubicBezTo>
                    <a:pt x="3244" y="5240"/>
                    <a:pt x="3145" y="5213"/>
                    <a:pt x="3048" y="5210"/>
                  </a:cubicBezTo>
                  <a:lnTo>
                    <a:pt x="2672" y="5201"/>
                  </a:lnTo>
                  <a:cubicBezTo>
                    <a:pt x="2609" y="5200"/>
                    <a:pt x="2549" y="5176"/>
                    <a:pt x="2504" y="5137"/>
                  </a:cubicBezTo>
                  <a:cubicBezTo>
                    <a:pt x="2912" y="4847"/>
                    <a:pt x="3179" y="4371"/>
                    <a:pt x="3179" y="3835"/>
                  </a:cubicBezTo>
                  <a:cubicBezTo>
                    <a:pt x="3179" y="3235"/>
                    <a:pt x="2847" y="2714"/>
                    <a:pt x="2359" y="2442"/>
                  </a:cubicBezTo>
                  <a:lnTo>
                    <a:pt x="2264" y="2268"/>
                  </a:lnTo>
                  <a:cubicBezTo>
                    <a:pt x="2218" y="2187"/>
                    <a:pt x="2221" y="2086"/>
                    <a:pt x="2265" y="2006"/>
                  </a:cubicBezTo>
                  <a:lnTo>
                    <a:pt x="2447" y="1686"/>
                  </a:lnTo>
                  <a:cubicBezTo>
                    <a:pt x="2495" y="1606"/>
                    <a:pt x="2580" y="1555"/>
                    <a:pt x="2674" y="1555"/>
                  </a:cubicBezTo>
                  <a:lnTo>
                    <a:pt x="3050" y="1547"/>
                  </a:lnTo>
                  <a:cubicBezTo>
                    <a:pt x="3148" y="1545"/>
                    <a:pt x="3245" y="1516"/>
                    <a:pt x="3330" y="1469"/>
                  </a:cubicBezTo>
                  <a:lnTo>
                    <a:pt x="4198" y="968"/>
                  </a:lnTo>
                  <a:cubicBezTo>
                    <a:pt x="4283" y="919"/>
                    <a:pt x="4356" y="849"/>
                    <a:pt x="4407" y="764"/>
                  </a:cubicBezTo>
                  <a:lnTo>
                    <a:pt x="4603" y="443"/>
                  </a:lnTo>
                  <a:cubicBezTo>
                    <a:pt x="4649" y="364"/>
                    <a:pt x="4736" y="315"/>
                    <a:pt x="4829" y="315"/>
                  </a:cubicBezTo>
                  <a:lnTo>
                    <a:pt x="5198" y="315"/>
                  </a:lnTo>
                  <a:cubicBezTo>
                    <a:pt x="5289" y="315"/>
                    <a:pt x="5377" y="364"/>
                    <a:pt x="5425" y="443"/>
                  </a:cubicBezTo>
                  <a:lnTo>
                    <a:pt x="5622" y="764"/>
                  </a:lnTo>
                  <a:cubicBezTo>
                    <a:pt x="5671" y="848"/>
                    <a:pt x="5745" y="919"/>
                    <a:pt x="5830" y="968"/>
                  </a:cubicBezTo>
                  <a:lnTo>
                    <a:pt x="6165" y="1162"/>
                  </a:lnTo>
                  <a:cubicBezTo>
                    <a:pt x="6190" y="1177"/>
                    <a:pt x="6217" y="1184"/>
                    <a:pt x="6244" y="1184"/>
                  </a:cubicBezTo>
                  <a:cubicBezTo>
                    <a:pt x="6300" y="1184"/>
                    <a:pt x="6354" y="1155"/>
                    <a:pt x="6383" y="1104"/>
                  </a:cubicBezTo>
                  <a:cubicBezTo>
                    <a:pt x="6427" y="1028"/>
                    <a:pt x="6400" y="929"/>
                    <a:pt x="6325" y="887"/>
                  </a:cubicBezTo>
                  <a:lnTo>
                    <a:pt x="5990" y="694"/>
                  </a:lnTo>
                  <a:cubicBezTo>
                    <a:pt x="5950" y="671"/>
                    <a:pt x="5916" y="638"/>
                    <a:pt x="5896" y="603"/>
                  </a:cubicBezTo>
                  <a:lnTo>
                    <a:pt x="5700" y="281"/>
                  </a:lnTo>
                  <a:cubicBezTo>
                    <a:pt x="5593" y="108"/>
                    <a:pt x="5403" y="0"/>
                    <a:pt x="5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1"/>
            <p:cNvSpPr/>
            <p:nvPr/>
          </p:nvSpPr>
          <p:spPr>
            <a:xfrm>
              <a:off x="8310286" y="2203666"/>
              <a:ext cx="30284" cy="40074"/>
            </a:xfrm>
            <a:custGeom>
              <a:avLst/>
              <a:gdLst/>
              <a:ahLst/>
              <a:cxnLst/>
              <a:rect l="l" t="t" r="r" b="b"/>
              <a:pathLst>
                <a:path w="993" h="1314" extrusionOk="0">
                  <a:moveTo>
                    <a:pt x="527" y="1"/>
                  </a:moveTo>
                  <a:cubicBezTo>
                    <a:pt x="443" y="1"/>
                    <a:pt x="358" y="21"/>
                    <a:pt x="288" y="60"/>
                  </a:cubicBezTo>
                  <a:cubicBezTo>
                    <a:pt x="169" y="128"/>
                    <a:pt x="101" y="244"/>
                    <a:pt x="101" y="380"/>
                  </a:cubicBezTo>
                  <a:cubicBezTo>
                    <a:pt x="101" y="426"/>
                    <a:pt x="109" y="475"/>
                    <a:pt x="121" y="518"/>
                  </a:cubicBezTo>
                  <a:cubicBezTo>
                    <a:pt x="51" y="535"/>
                    <a:pt x="0" y="598"/>
                    <a:pt x="0" y="673"/>
                  </a:cubicBezTo>
                  <a:cubicBezTo>
                    <a:pt x="0" y="759"/>
                    <a:pt x="72" y="832"/>
                    <a:pt x="160" y="832"/>
                  </a:cubicBezTo>
                  <a:lnTo>
                    <a:pt x="223" y="832"/>
                  </a:lnTo>
                  <a:cubicBezTo>
                    <a:pt x="221" y="865"/>
                    <a:pt x="206" y="892"/>
                    <a:pt x="164" y="950"/>
                  </a:cubicBezTo>
                  <a:lnTo>
                    <a:pt x="85" y="1047"/>
                  </a:lnTo>
                  <a:cubicBezTo>
                    <a:pt x="46" y="1094"/>
                    <a:pt x="41" y="1161"/>
                    <a:pt x="67" y="1215"/>
                  </a:cubicBezTo>
                  <a:cubicBezTo>
                    <a:pt x="92" y="1270"/>
                    <a:pt x="147" y="1304"/>
                    <a:pt x="208" y="1307"/>
                  </a:cubicBezTo>
                  <a:lnTo>
                    <a:pt x="831" y="1314"/>
                  </a:lnTo>
                  <a:lnTo>
                    <a:pt x="832" y="1314"/>
                  </a:lnTo>
                  <a:cubicBezTo>
                    <a:pt x="919" y="1314"/>
                    <a:pt x="992" y="1242"/>
                    <a:pt x="992" y="1156"/>
                  </a:cubicBezTo>
                  <a:cubicBezTo>
                    <a:pt x="992" y="1062"/>
                    <a:pt x="921" y="991"/>
                    <a:pt x="832" y="991"/>
                  </a:cubicBezTo>
                  <a:lnTo>
                    <a:pt x="509" y="987"/>
                  </a:lnTo>
                  <a:cubicBezTo>
                    <a:pt x="529" y="936"/>
                    <a:pt x="540" y="889"/>
                    <a:pt x="543" y="831"/>
                  </a:cubicBezTo>
                  <a:lnTo>
                    <a:pt x="597" y="831"/>
                  </a:lnTo>
                  <a:cubicBezTo>
                    <a:pt x="686" y="831"/>
                    <a:pt x="757" y="758"/>
                    <a:pt x="757" y="671"/>
                  </a:cubicBezTo>
                  <a:cubicBezTo>
                    <a:pt x="757" y="584"/>
                    <a:pt x="686" y="511"/>
                    <a:pt x="597" y="511"/>
                  </a:cubicBezTo>
                  <a:lnTo>
                    <a:pt x="466" y="511"/>
                  </a:lnTo>
                  <a:cubicBezTo>
                    <a:pt x="443" y="468"/>
                    <a:pt x="419" y="416"/>
                    <a:pt x="419" y="377"/>
                  </a:cubicBezTo>
                  <a:cubicBezTo>
                    <a:pt x="419" y="363"/>
                    <a:pt x="421" y="349"/>
                    <a:pt x="444" y="337"/>
                  </a:cubicBezTo>
                  <a:cubicBezTo>
                    <a:pt x="469" y="324"/>
                    <a:pt x="500" y="318"/>
                    <a:pt x="529" y="318"/>
                  </a:cubicBezTo>
                  <a:cubicBezTo>
                    <a:pt x="557" y="318"/>
                    <a:pt x="583" y="324"/>
                    <a:pt x="599" y="334"/>
                  </a:cubicBezTo>
                  <a:cubicBezTo>
                    <a:pt x="638" y="358"/>
                    <a:pt x="657" y="383"/>
                    <a:pt x="659" y="397"/>
                  </a:cubicBezTo>
                  <a:cubicBezTo>
                    <a:pt x="678" y="468"/>
                    <a:pt x="744" y="514"/>
                    <a:pt x="814" y="514"/>
                  </a:cubicBezTo>
                  <a:cubicBezTo>
                    <a:pt x="829" y="514"/>
                    <a:pt x="843" y="512"/>
                    <a:pt x="858" y="508"/>
                  </a:cubicBezTo>
                  <a:cubicBezTo>
                    <a:pt x="943" y="484"/>
                    <a:pt x="990" y="394"/>
                    <a:pt x="968" y="308"/>
                  </a:cubicBezTo>
                  <a:cubicBezTo>
                    <a:pt x="939" y="213"/>
                    <a:pt x="868" y="125"/>
                    <a:pt x="766" y="62"/>
                  </a:cubicBezTo>
                  <a:cubicBezTo>
                    <a:pt x="698" y="21"/>
                    <a:pt x="613" y="1"/>
                    <a:pt x="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1"/>
            <p:cNvSpPr/>
            <p:nvPr/>
          </p:nvSpPr>
          <p:spPr>
            <a:xfrm>
              <a:off x="8168783" y="2158165"/>
              <a:ext cx="104484" cy="102899"/>
            </a:xfrm>
            <a:custGeom>
              <a:avLst/>
              <a:gdLst/>
              <a:ahLst/>
              <a:cxnLst/>
              <a:rect l="l" t="t" r="r" b="b"/>
              <a:pathLst>
                <a:path w="3426" h="3374" extrusionOk="0">
                  <a:moveTo>
                    <a:pt x="1714" y="321"/>
                  </a:moveTo>
                  <a:cubicBezTo>
                    <a:pt x="2072" y="321"/>
                    <a:pt x="2421" y="463"/>
                    <a:pt x="2680" y="722"/>
                  </a:cubicBezTo>
                  <a:cubicBezTo>
                    <a:pt x="2958" y="997"/>
                    <a:pt x="3102" y="1382"/>
                    <a:pt x="3077" y="1777"/>
                  </a:cubicBezTo>
                  <a:cubicBezTo>
                    <a:pt x="3034" y="2459"/>
                    <a:pt x="2486" y="3007"/>
                    <a:pt x="1804" y="3049"/>
                  </a:cubicBezTo>
                  <a:cubicBezTo>
                    <a:pt x="1774" y="3051"/>
                    <a:pt x="1745" y="3052"/>
                    <a:pt x="1715" y="3052"/>
                  </a:cubicBezTo>
                  <a:cubicBezTo>
                    <a:pt x="1352" y="3052"/>
                    <a:pt x="1004" y="2909"/>
                    <a:pt x="749" y="2653"/>
                  </a:cubicBezTo>
                  <a:cubicBezTo>
                    <a:pt x="472" y="2376"/>
                    <a:pt x="326" y="1991"/>
                    <a:pt x="351" y="1598"/>
                  </a:cubicBezTo>
                  <a:cubicBezTo>
                    <a:pt x="394" y="914"/>
                    <a:pt x="942" y="366"/>
                    <a:pt x="1626" y="324"/>
                  </a:cubicBezTo>
                  <a:cubicBezTo>
                    <a:pt x="1655" y="322"/>
                    <a:pt x="1685" y="321"/>
                    <a:pt x="1714" y="321"/>
                  </a:cubicBezTo>
                  <a:close/>
                  <a:moveTo>
                    <a:pt x="1705" y="1"/>
                  </a:moveTo>
                  <a:cubicBezTo>
                    <a:pt x="1671" y="1"/>
                    <a:pt x="1637" y="2"/>
                    <a:pt x="1603" y="4"/>
                  </a:cubicBezTo>
                  <a:cubicBezTo>
                    <a:pt x="760" y="58"/>
                    <a:pt x="82" y="734"/>
                    <a:pt x="30" y="1578"/>
                  </a:cubicBezTo>
                  <a:cubicBezTo>
                    <a:pt x="1" y="2062"/>
                    <a:pt x="179" y="2537"/>
                    <a:pt x="521" y="2879"/>
                  </a:cubicBezTo>
                  <a:cubicBezTo>
                    <a:pt x="832" y="3190"/>
                    <a:pt x="1261" y="3374"/>
                    <a:pt x="1722" y="3374"/>
                  </a:cubicBezTo>
                  <a:cubicBezTo>
                    <a:pt x="1756" y="3374"/>
                    <a:pt x="1789" y="3373"/>
                    <a:pt x="1823" y="3371"/>
                  </a:cubicBezTo>
                  <a:cubicBezTo>
                    <a:pt x="2667" y="3318"/>
                    <a:pt x="3344" y="2641"/>
                    <a:pt x="3397" y="1797"/>
                  </a:cubicBezTo>
                  <a:cubicBezTo>
                    <a:pt x="3426" y="1312"/>
                    <a:pt x="3247" y="838"/>
                    <a:pt x="2905" y="496"/>
                  </a:cubicBezTo>
                  <a:cubicBezTo>
                    <a:pt x="2587" y="178"/>
                    <a:pt x="2154" y="1"/>
                    <a:pt x="17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1"/>
            <p:cNvSpPr/>
            <p:nvPr/>
          </p:nvSpPr>
          <p:spPr>
            <a:xfrm>
              <a:off x="8101538" y="2203666"/>
              <a:ext cx="30284" cy="40074"/>
            </a:xfrm>
            <a:custGeom>
              <a:avLst/>
              <a:gdLst/>
              <a:ahLst/>
              <a:cxnLst/>
              <a:rect l="l" t="t" r="r" b="b"/>
              <a:pathLst>
                <a:path w="993" h="1314" extrusionOk="0">
                  <a:moveTo>
                    <a:pt x="528" y="1"/>
                  </a:moveTo>
                  <a:cubicBezTo>
                    <a:pt x="444" y="1"/>
                    <a:pt x="359" y="21"/>
                    <a:pt x="288" y="60"/>
                  </a:cubicBezTo>
                  <a:cubicBezTo>
                    <a:pt x="169" y="128"/>
                    <a:pt x="101" y="244"/>
                    <a:pt x="101" y="380"/>
                  </a:cubicBezTo>
                  <a:cubicBezTo>
                    <a:pt x="101" y="426"/>
                    <a:pt x="110" y="475"/>
                    <a:pt x="123" y="518"/>
                  </a:cubicBezTo>
                  <a:cubicBezTo>
                    <a:pt x="54" y="535"/>
                    <a:pt x="1" y="598"/>
                    <a:pt x="1" y="673"/>
                  </a:cubicBezTo>
                  <a:cubicBezTo>
                    <a:pt x="1" y="759"/>
                    <a:pt x="74" y="832"/>
                    <a:pt x="161" y="832"/>
                  </a:cubicBezTo>
                  <a:lnTo>
                    <a:pt x="225" y="832"/>
                  </a:lnTo>
                  <a:cubicBezTo>
                    <a:pt x="222" y="865"/>
                    <a:pt x="208" y="892"/>
                    <a:pt x="166" y="950"/>
                  </a:cubicBezTo>
                  <a:lnTo>
                    <a:pt x="86" y="1047"/>
                  </a:lnTo>
                  <a:cubicBezTo>
                    <a:pt x="48" y="1094"/>
                    <a:pt x="42" y="1161"/>
                    <a:pt x="67" y="1215"/>
                  </a:cubicBezTo>
                  <a:cubicBezTo>
                    <a:pt x="93" y="1270"/>
                    <a:pt x="149" y="1304"/>
                    <a:pt x="210" y="1307"/>
                  </a:cubicBezTo>
                  <a:lnTo>
                    <a:pt x="831" y="1314"/>
                  </a:lnTo>
                  <a:lnTo>
                    <a:pt x="833" y="1314"/>
                  </a:lnTo>
                  <a:cubicBezTo>
                    <a:pt x="921" y="1314"/>
                    <a:pt x="993" y="1242"/>
                    <a:pt x="993" y="1156"/>
                  </a:cubicBezTo>
                  <a:cubicBezTo>
                    <a:pt x="991" y="1062"/>
                    <a:pt x="921" y="991"/>
                    <a:pt x="833" y="991"/>
                  </a:cubicBezTo>
                  <a:lnTo>
                    <a:pt x="510" y="987"/>
                  </a:lnTo>
                  <a:cubicBezTo>
                    <a:pt x="532" y="936"/>
                    <a:pt x="542" y="889"/>
                    <a:pt x="544" y="831"/>
                  </a:cubicBezTo>
                  <a:lnTo>
                    <a:pt x="600" y="831"/>
                  </a:lnTo>
                  <a:cubicBezTo>
                    <a:pt x="686" y="831"/>
                    <a:pt x="760" y="758"/>
                    <a:pt x="760" y="671"/>
                  </a:cubicBezTo>
                  <a:cubicBezTo>
                    <a:pt x="760" y="584"/>
                    <a:pt x="686" y="511"/>
                    <a:pt x="600" y="511"/>
                  </a:cubicBezTo>
                  <a:lnTo>
                    <a:pt x="467" y="511"/>
                  </a:lnTo>
                  <a:cubicBezTo>
                    <a:pt x="445" y="468"/>
                    <a:pt x="421" y="416"/>
                    <a:pt x="421" y="377"/>
                  </a:cubicBezTo>
                  <a:cubicBezTo>
                    <a:pt x="421" y="363"/>
                    <a:pt x="423" y="349"/>
                    <a:pt x="447" y="337"/>
                  </a:cubicBezTo>
                  <a:cubicBezTo>
                    <a:pt x="470" y="324"/>
                    <a:pt x="501" y="318"/>
                    <a:pt x="530" y="318"/>
                  </a:cubicBezTo>
                  <a:cubicBezTo>
                    <a:pt x="558" y="318"/>
                    <a:pt x="585" y="324"/>
                    <a:pt x="601" y="334"/>
                  </a:cubicBezTo>
                  <a:cubicBezTo>
                    <a:pt x="639" y="358"/>
                    <a:pt x="659" y="383"/>
                    <a:pt x="661" y="397"/>
                  </a:cubicBezTo>
                  <a:cubicBezTo>
                    <a:pt x="681" y="468"/>
                    <a:pt x="745" y="514"/>
                    <a:pt x="815" y="514"/>
                  </a:cubicBezTo>
                  <a:cubicBezTo>
                    <a:pt x="829" y="514"/>
                    <a:pt x="844" y="512"/>
                    <a:pt x="858" y="508"/>
                  </a:cubicBezTo>
                  <a:cubicBezTo>
                    <a:pt x="943" y="484"/>
                    <a:pt x="993" y="394"/>
                    <a:pt x="969" y="308"/>
                  </a:cubicBezTo>
                  <a:cubicBezTo>
                    <a:pt x="942" y="213"/>
                    <a:pt x="868" y="125"/>
                    <a:pt x="766" y="62"/>
                  </a:cubicBezTo>
                  <a:cubicBezTo>
                    <a:pt x="699" y="21"/>
                    <a:pt x="614" y="1"/>
                    <a:pt x="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1"/>
            <p:cNvSpPr/>
            <p:nvPr/>
          </p:nvSpPr>
          <p:spPr>
            <a:xfrm>
              <a:off x="8041979" y="2319979"/>
              <a:ext cx="250354" cy="118025"/>
            </a:xfrm>
            <a:custGeom>
              <a:avLst/>
              <a:gdLst/>
              <a:ahLst/>
              <a:cxnLst/>
              <a:rect l="l" t="t" r="r" b="b"/>
              <a:pathLst>
                <a:path w="8209" h="3870" extrusionOk="0">
                  <a:moveTo>
                    <a:pt x="4244" y="0"/>
                  </a:moveTo>
                  <a:cubicBezTo>
                    <a:pt x="4206" y="0"/>
                    <a:pt x="4168" y="4"/>
                    <a:pt x="4130" y="13"/>
                  </a:cubicBezTo>
                  <a:lnTo>
                    <a:pt x="1984" y="482"/>
                  </a:lnTo>
                  <a:cubicBezTo>
                    <a:pt x="1983" y="280"/>
                    <a:pt x="1816" y="117"/>
                    <a:pt x="1612" y="117"/>
                  </a:cubicBezTo>
                  <a:lnTo>
                    <a:pt x="298" y="117"/>
                  </a:lnTo>
                  <a:cubicBezTo>
                    <a:pt x="135" y="117"/>
                    <a:pt x="1" y="251"/>
                    <a:pt x="1" y="414"/>
                  </a:cubicBezTo>
                  <a:lnTo>
                    <a:pt x="1" y="2019"/>
                  </a:lnTo>
                  <a:cubicBezTo>
                    <a:pt x="1" y="2105"/>
                    <a:pt x="72" y="2177"/>
                    <a:pt x="161" y="2177"/>
                  </a:cubicBezTo>
                  <a:cubicBezTo>
                    <a:pt x="247" y="2177"/>
                    <a:pt x="319" y="2105"/>
                    <a:pt x="319" y="2019"/>
                  </a:cubicBezTo>
                  <a:lnTo>
                    <a:pt x="319" y="433"/>
                  </a:lnTo>
                  <a:lnTo>
                    <a:pt x="1615" y="433"/>
                  </a:lnTo>
                  <a:cubicBezTo>
                    <a:pt x="1644" y="433"/>
                    <a:pt x="1668" y="457"/>
                    <a:pt x="1668" y="487"/>
                  </a:cubicBezTo>
                  <a:lnTo>
                    <a:pt x="1668" y="3499"/>
                  </a:lnTo>
                  <a:cubicBezTo>
                    <a:pt x="1668" y="3528"/>
                    <a:pt x="1644" y="3552"/>
                    <a:pt x="1615" y="3552"/>
                  </a:cubicBezTo>
                  <a:lnTo>
                    <a:pt x="319" y="3552"/>
                  </a:lnTo>
                  <a:lnTo>
                    <a:pt x="319" y="2725"/>
                  </a:lnTo>
                  <a:cubicBezTo>
                    <a:pt x="319" y="2636"/>
                    <a:pt x="247" y="2565"/>
                    <a:pt x="161" y="2565"/>
                  </a:cubicBezTo>
                  <a:cubicBezTo>
                    <a:pt x="72" y="2565"/>
                    <a:pt x="1" y="2636"/>
                    <a:pt x="1" y="2725"/>
                  </a:cubicBezTo>
                  <a:lnTo>
                    <a:pt x="1" y="3572"/>
                  </a:lnTo>
                  <a:cubicBezTo>
                    <a:pt x="1" y="3737"/>
                    <a:pt x="135" y="3870"/>
                    <a:pt x="298" y="3870"/>
                  </a:cubicBezTo>
                  <a:lnTo>
                    <a:pt x="1612" y="3870"/>
                  </a:lnTo>
                  <a:cubicBezTo>
                    <a:pt x="1816" y="3870"/>
                    <a:pt x="1984" y="3705"/>
                    <a:pt x="1984" y="3499"/>
                  </a:cubicBezTo>
                  <a:lnTo>
                    <a:pt x="1984" y="3467"/>
                  </a:lnTo>
                  <a:lnTo>
                    <a:pt x="2029" y="3478"/>
                  </a:lnTo>
                  <a:cubicBezTo>
                    <a:pt x="2628" y="3652"/>
                    <a:pt x="3237" y="3737"/>
                    <a:pt x="3844" y="3737"/>
                  </a:cubicBezTo>
                  <a:cubicBezTo>
                    <a:pt x="5343" y="3737"/>
                    <a:pt x="6816" y="3222"/>
                    <a:pt x="8004" y="2243"/>
                  </a:cubicBezTo>
                  <a:cubicBezTo>
                    <a:pt x="8125" y="2143"/>
                    <a:pt x="8194" y="1998"/>
                    <a:pt x="8199" y="1843"/>
                  </a:cubicBezTo>
                  <a:cubicBezTo>
                    <a:pt x="8208" y="1487"/>
                    <a:pt x="7887" y="1238"/>
                    <a:pt x="7548" y="1238"/>
                  </a:cubicBezTo>
                  <a:cubicBezTo>
                    <a:pt x="7430" y="1238"/>
                    <a:pt x="7310" y="1268"/>
                    <a:pt x="7201" y="1335"/>
                  </a:cubicBezTo>
                  <a:lnTo>
                    <a:pt x="6387" y="1832"/>
                  </a:lnTo>
                  <a:cubicBezTo>
                    <a:pt x="6120" y="1993"/>
                    <a:pt x="5831" y="2114"/>
                    <a:pt x="5530" y="2189"/>
                  </a:cubicBezTo>
                  <a:cubicBezTo>
                    <a:pt x="5445" y="2209"/>
                    <a:pt x="5392" y="2298"/>
                    <a:pt x="5413" y="2383"/>
                  </a:cubicBezTo>
                  <a:cubicBezTo>
                    <a:pt x="5431" y="2455"/>
                    <a:pt x="5496" y="2504"/>
                    <a:pt x="5567" y="2504"/>
                  </a:cubicBezTo>
                  <a:cubicBezTo>
                    <a:pt x="5580" y="2504"/>
                    <a:pt x="5593" y="2502"/>
                    <a:pt x="5607" y="2498"/>
                  </a:cubicBezTo>
                  <a:cubicBezTo>
                    <a:pt x="5940" y="2417"/>
                    <a:pt x="6256" y="2282"/>
                    <a:pt x="6551" y="2104"/>
                  </a:cubicBezTo>
                  <a:lnTo>
                    <a:pt x="7366" y="1609"/>
                  </a:lnTo>
                  <a:cubicBezTo>
                    <a:pt x="7424" y="1573"/>
                    <a:pt x="7488" y="1557"/>
                    <a:pt x="7551" y="1557"/>
                  </a:cubicBezTo>
                  <a:cubicBezTo>
                    <a:pt x="7722" y="1557"/>
                    <a:pt x="7883" y="1676"/>
                    <a:pt x="7878" y="1830"/>
                  </a:cubicBezTo>
                  <a:cubicBezTo>
                    <a:pt x="7876" y="1893"/>
                    <a:pt x="7847" y="1952"/>
                    <a:pt x="7796" y="1993"/>
                  </a:cubicBezTo>
                  <a:cubicBezTo>
                    <a:pt x="6668" y="2922"/>
                    <a:pt x="5266" y="3412"/>
                    <a:pt x="3839" y="3412"/>
                  </a:cubicBezTo>
                  <a:cubicBezTo>
                    <a:pt x="3263" y="3412"/>
                    <a:pt x="2682" y="3332"/>
                    <a:pt x="2114" y="3169"/>
                  </a:cubicBezTo>
                  <a:lnTo>
                    <a:pt x="1983" y="3131"/>
                  </a:lnTo>
                  <a:lnTo>
                    <a:pt x="1983" y="804"/>
                  </a:lnTo>
                  <a:lnTo>
                    <a:pt x="4196" y="319"/>
                  </a:lnTo>
                  <a:cubicBezTo>
                    <a:pt x="4211" y="316"/>
                    <a:pt x="4225" y="315"/>
                    <a:pt x="4239" y="315"/>
                  </a:cubicBezTo>
                  <a:cubicBezTo>
                    <a:pt x="4306" y="315"/>
                    <a:pt x="4368" y="347"/>
                    <a:pt x="4407" y="404"/>
                  </a:cubicBezTo>
                  <a:cubicBezTo>
                    <a:pt x="4468" y="496"/>
                    <a:pt x="4445" y="617"/>
                    <a:pt x="4356" y="680"/>
                  </a:cubicBezTo>
                  <a:lnTo>
                    <a:pt x="3507" y="1275"/>
                  </a:lnTo>
                  <a:cubicBezTo>
                    <a:pt x="3308" y="1416"/>
                    <a:pt x="3203" y="1655"/>
                    <a:pt x="3240" y="1896"/>
                  </a:cubicBezTo>
                  <a:cubicBezTo>
                    <a:pt x="3274" y="2139"/>
                    <a:pt x="3439" y="2339"/>
                    <a:pt x="3670" y="2418"/>
                  </a:cubicBezTo>
                  <a:cubicBezTo>
                    <a:pt x="4028" y="2541"/>
                    <a:pt x="4400" y="2603"/>
                    <a:pt x="4776" y="2603"/>
                  </a:cubicBezTo>
                  <a:cubicBezTo>
                    <a:pt x="4830" y="2603"/>
                    <a:pt x="4884" y="2601"/>
                    <a:pt x="4938" y="2599"/>
                  </a:cubicBezTo>
                  <a:cubicBezTo>
                    <a:pt x="5026" y="2594"/>
                    <a:pt x="5094" y="2521"/>
                    <a:pt x="5089" y="2432"/>
                  </a:cubicBezTo>
                  <a:cubicBezTo>
                    <a:pt x="5086" y="2348"/>
                    <a:pt x="5016" y="2282"/>
                    <a:pt x="4933" y="2282"/>
                  </a:cubicBezTo>
                  <a:cubicBezTo>
                    <a:pt x="4930" y="2282"/>
                    <a:pt x="4927" y="2282"/>
                    <a:pt x="4924" y="2282"/>
                  </a:cubicBezTo>
                  <a:cubicBezTo>
                    <a:pt x="4875" y="2285"/>
                    <a:pt x="4826" y="2286"/>
                    <a:pt x="4777" y="2286"/>
                  </a:cubicBezTo>
                  <a:cubicBezTo>
                    <a:pt x="4436" y="2286"/>
                    <a:pt x="4099" y="2229"/>
                    <a:pt x="3776" y="2117"/>
                  </a:cubicBezTo>
                  <a:cubicBezTo>
                    <a:pt x="3657" y="2078"/>
                    <a:pt x="3573" y="1978"/>
                    <a:pt x="3556" y="1854"/>
                  </a:cubicBezTo>
                  <a:cubicBezTo>
                    <a:pt x="3539" y="1729"/>
                    <a:pt x="3590" y="1612"/>
                    <a:pt x="3693" y="1539"/>
                  </a:cubicBezTo>
                  <a:lnTo>
                    <a:pt x="4542" y="943"/>
                  </a:lnTo>
                  <a:cubicBezTo>
                    <a:pt x="4773" y="780"/>
                    <a:pt x="4832" y="467"/>
                    <a:pt x="4674" y="232"/>
                  </a:cubicBezTo>
                  <a:cubicBezTo>
                    <a:pt x="4577" y="86"/>
                    <a:pt x="4415" y="0"/>
                    <a:pt x="42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51"/>
          <p:cNvGrpSpPr/>
          <p:nvPr/>
        </p:nvGrpSpPr>
        <p:grpSpPr>
          <a:xfrm>
            <a:off x="2991091" y="3145784"/>
            <a:ext cx="332045" cy="331893"/>
            <a:chOff x="7228429" y="2652571"/>
            <a:chExt cx="332045" cy="331893"/>
          </a:xfrm>
        </p:grpSpPr>
        <p:sp>
          <p:nvSpPr>
            <p:cNvPr id="907" name="Google Shape;907;p51"/>
            <p:cNvSpPr/>
            <p:nvPr/>
          </p:nvSpPr>
          <p:spPr>
            <a:xfrm>
              <a:off x="7328061" y="2735155"/>
              <a:ext cx="133122" cy="166638"/>
            </a:xfrm>
            <a:custGeom>
              <a:avLst/>
              <a:gdLst/>
              <a:ahLst/>
              <a:cxnLst/>
              <a:rect l="l" t="t" r="r" b="b"/>
              <a:pathLst>
                <a:path w="4365" h="5464" extrusionOk="0">
                  <a:moveTo>
                    <a:pt x="1776" y="320"/>
                  </a:moveTo>
                  <a:cubicBezTo>
                    <a:pt x="1782" y="320"/>
                    <a:pt x="1789" y="320"/>
                    <a:pt x="1795" y="321"/>
                  </a:cubicBezTo>
                  <a:cubicBezTo>
                    <a:pt x="1882" y="326"/>
                    <a:pt x="1967" y="382"/>
                    <a:pt x="2054" y="488"/>
                  </a:cubicBezTo>
                  <a:cubicBezTo>
                    <a:pt x="2084" y="525"/>
                    <a:pt x="2127" y="545"/>
                    <a:pt x="2171" y="545"/>
                  </a:cubicBezTo>
                  <a:cubicBezTo>
                    <a:pt x="2173" y="545"/>
                    <a:pt x="2175" y="545"/>
                    <a:pt x="2177" y="545"/>
                  </a:cubicBezTo>
                  <a:cubicBezTo>
                    <a:pt x="2222" y="545"/>
                    <a:pt x="2263" y="527"/>
                    <a:pt x="2292" y="496"/>
                  </a:cubicBezTo>
                  <a:cubicBezTo>
                    <a:pt x="2403" y="380"/>
                    <a:pt x="2508" y="321"/>
                    <a:pt x="2605" y="321"/>
                  </a:cubicBezTo>
                  <a:cubicBezTo>
                    <a:pt x="2608" y="321"/>
                    <a:pt x="2610" y="321"/>
                    <a:pt x="2613" y="321"/>
                  </a:cubicBezTo>
                  <a:cubicBezTo>
                    <a:pt x="2709" y="321"/>
                    <a:pt x="2817" y="383"/>
                    <a:pt x="2930" y="499"/>
                  </a:cubicBezTo>
                  <a:cubicBezTo>
                    <a:pt x="2961" y="530"/>
                    <a:pt x="3002" y="546"/>
                    <a:pt x="3044" y="546"/>
                  </a:cubicBezTo>
                  <a:cubicBezTo>
                    <a:pt x="3075" y="546"/>
                    <a:pt x="3107" y="537"/>
                    <a:pt x="3134" y="518"/>
                  </a:cubicBezTo>
                  <a:cubicBezTo>
                    <a:pt x="3295" y="408"/>
                    <a:pt x="3453" y="354"/>
                    <a:pt x="3607" y="354"/>
                  </a:cubicBezTo>
                  <a:cubicBezTo>
                    <a:pt x="3680" y="354"/>
                    <a:pt x="3752" y="366"/>
                    <a:pt x="3823" y="391"/>
                  </a:cubicBezTo>
                  <a:cubicBezTo>
                    <a:pt x="3354" y="615"/>
                    <a:pt x="3126" y="995"/>
                    <a:pt x="3037" y="1183"/>
                  </a:cubicBezTo>
                  <a:lnTo>
                    <a:pt x="2852" y="1183"/>
                  </a:lnTo>
                  <a:cubicBezTo>
                    <a:pt x="2862" y="1151"/>
                    <a:pt x="2877" y="1143"/>
                    <a:pt x="2886" y="1141"/>
                  </a:cubicBezTo>
                  <a:cubicBezTo>
                    <a:pt x="2964" y="1100"/>
                    <a:pt x="2995" y="1003"/>
                    <a:pt x="2952" y="926"/>
                  </a:cubicBezTo>
                  <a:cubicBezTo>
                    <a:pt x="2924" y="872"/>
                    <a:pt x="2869" y="841"/>
                    <a:pt x="2812" y="841"/>
                  </a:cubicBezTo>
                  <a:cubicBezTo>
                    <a:pt x="2787" y="841"/>
                    <a:pt x="2761" y="847"/>
                    <a:pt x="2738" y="860"/>
                  </a:cubicBezTo>
                  <a:cubicBezTo>
                    <a:pt x="2619" y="921"/>
                    <a:pt x="2547" y="1032"/>
                    <a:pt x="2527" y="1185"/>
                  </a:cubicBezTo>
                  <a:lnTo>
                    <a:pt x="2338" y="1185"/>
                  </a:lnTo>
                  <a:lnTo>
                    <a:pt x="2338" y="1044"/>
                  </a:lnTo>
                  <a:cubicBezTo>
                    <a:pt x="2338" y="955"/>
                    <a:pt x="2265" y="884"/>
                    <a:pt x="2178" y="884"/>
                  </a:cubicBezTo>
                  <a:cubicBezTo>
                    <a:pt x="2091" y="884"/>
                    <a:pt x="2018" y="955"/>
                    <a:pt x="2018" y="1044"/>
                  </a:cubicBezTo>
                  <a:lnTo>
                    <a:pt x="2018" y="1185"/>
                  </a:lnTo>
                  <a:lnTo>
                    <a:pt x="1829" y="1185"/>
                  </a:lnTo>
                  <a:cubicBezTo>
                    <a:pt x="1807" y="1032"/>
                    <a:pt x="1736" y="921"/>
                    <a:pt x="1618" y="860"/>
                  </a:cubicBezTo>
                  <a:cubicBezTo>
                    <a:pt x="1595" y="848"/>
                    <a:pt x="1569" y="842"/>
                    <a:pt x="1545" y="842"/>
                  </a:cubicBezTo>
                  <a:cubicBezTo>
                    <a:pt x="1487" y="842"/>
                    <a:pt x="1432" y="873"/>
                    <a:pt x="1404" y="926"/>
                  </a:cubicBezTo>
                  <a:cubicBezTo>
                    <a:pt x="1363" y="1005"/>
                    <a:pt x="1394" y="1100"/>
                    <a:pt x="1470" y="1141"/>
                  </a:cubicBezTo>
                  <a:cubicBezTo>
                    <a:pt x="1475" y="1146"/>
                    <a:pt x="1491" y="1151"/>
                    <a:pt x="1504" y="1183"/>
                  </a:cubicBezTo>
                  <a:lnTo>
                    <a:pt x="1319" y="1183"/>
                  </a:lnTo>
                  <a:cubicBezTo>
                    <a:pt x="1229" y="995"/>
                    <a:pt x="999" y="613"/>
                    <a:pt x="529" y="391"/>
                  </a:cubicBezTo>
                  <a:cubicBezTo>
                    <a:pt x="600" y="366"/>
                    <a:pt x="673" y="354"/>
                    <a:pt x="746" y="354"/>
                  </a:cubicBezTo>
                  <a:cubicBezTo>
                    <a:pt x="900" y="354"/>
                    <a:pt x="1058" y="408"/>
                    <a:pt x="1218" y="518"/>
                  </a:cubicBezTo>
                  <a:cubicBezTo>
                    <a:pt x="1246" y="537"/>
                    <a:pt x="1277" y="546"/>
                    <a:pt x="1308" y="546"/>
                  </a:cubicBezTo>
                  <a:cubicBezTo>
                    <a:pt x="1347" y="546"/>
                    <a:pt x="1386" y="532"/>
                    <a:pt x="1416" y="505"/>
                  </a:cubicBezTo>
                  <a:cubicBezTo>
                    <a:pt x="1552" y="383"/>
                    <a:pt x="1673" y="320"/>
                    <a:pt x="1776" y="320"/>
                  </a:cubicBezTo>
                  <a:close/>
                  <a:moveTo>
                    <a:pt x="2600" y="1"/>
                  </a:moveTo>
                  <a:cubicBezTo>
                    <a:pt x="2457" y="3"/>
                    <a:pt x="2316" y="57"/>
                    <a:pt x="2181" y="164"/>
                  </a:cubicBezTo>
                  <a:cubicBezTo>
                    <a:pt x="2069" y="67"/>
                    <a:pt x="1948" y="15"/>
                    <a:pt x="1816" y="3"/>
                  </a:cubicBezTo>
                  <a:cubicBezTo>
                    <a:pt x="1802" y="2"/>
                    <a:pt x="1788" y="1"/>
                    <a:pt x="1774" y="1"/>
                  </a:cubicBezTo>
                  <a:cubicBezTo>
                    <a:pt x="1617" y="1"/>
                    <a:pt x="1459" y="63"/>
                    <a:pt x="1295" y="190"/>
                  </a:cubicBezTo>
                  <a:cubicBezTo>
                    <a:pt x="1095" y="75"/>
                    <a:pt x="909" y="34"/>
                    <a:pt x="747" y="34"/>
                  </a:cubicBezTo>
                  <a:cubicBezTo>
                    <a:pt x="596" y="34"/>
                    <a:pt x="465" y="70"/>
                    <a:pt x="361" y="113"/>
                  </a:cubicBezTo>
                  <a:cubicBezTo>
                    <a:pt x="250" y="161"/>
                    <a:pt x="181" y="266"/>
                    <a:pt x="179" y="385"/>
                  </a:cubicBezTo>
                  <a:cubicBezTo>
                    <a:pt x="175" y="505"/>
                    <a:pt x="247" y="613"/>
                    <a:pt x="354" y="663"/>
                  </a:cubicBezTo>
                  <a:cubicBezTo>
                    <a:pt x="660" y="799"/>
                    <a:pt x="848" y="1020"/>
                    <a:pt x="953" y="1185"/>
                  </a:cubicBezTo>
                  <a:lnTo>
                    <a:pt x="827" y="1185"/>
                  </a:lnTo>
                  <a:cubicBezTo>
                    <a:pt x="740" y="1185"/>
                    <a:pt x="667" y="1258"/>
                    <a:pt x="667" y="1345"/>
                  </a:cubicBezTo>
                  <a:cubicBezTo>
                    <a:pt x="667" y="1432"/>
                    <a:pt x="740" y="1505"/>
                    <a:pt x="827" y="1505"/>
                  </a:cubicBezTo>
                  <a:lnTo>
                    <a:pt x="902" y="1505"/>
                  </a:lnTo>
                  <a:cubicBezTo>
                    <a:pt x="582" y="1998"/>
                    <a:pt x="344" y="2492"/>
                    <a:pt x="192" y="2978"/>
                  </a:cubicBezTo>
                  <a:cubicBezTo>
                    <a:pt x="167" y="3063"/>
                    <a:pt x="215" y="3154"/>
                    <a:pt x="298" y="3179"/>
                  </a:cubicBezTo>
                  <a:cubicBezTo>
                    <a:pt x="314" y="3184"/>
                    <a:pt x="329" y="3186"/>
                    <a:pt x="345" y="3186"/>
                  </a:cubicBezTo>
                  <a:cubicBezTo>
                    <a:pt x="413" y="3186"/>
                    <a:pt x="476" y="3142"/>
                    <a:pt x="497" y="3074"/>
                  </a:cubicBezTo>
                  <a:cubicBezTo>
                    <a:pt x="657" y="2560"/>
                    <a:pt x="921" y="2032"/>
                    <a:pt x="1285" y="1507"/>
                  </a:cubicBezTo>
                  <a:lnTo>
                    <a:pt x="3063" y="1507"/>
                  </a:lnTo>
                  <a:cubicBezTo>
                    <a:pt x="3709" y="2444"/>
                    <a:pt x="4041" y="3385"/>
                    <a:pt x="4024" y="4229"/>
                  </a:cubicBezTo>
                  <a:cubicBezTo>
                    <a:pt x="4017" y="4506"/>
                    <a:pt x="3815" y="4736"/>
                    <a:pt x="3541" y="4778"/>
                  </a:cubicBezTo>
                  <a:cubicBezTo>
                    <a:pt x="3524" y="4780"/>
                    <a:pt x="3508" y="4782"/>
                    <a:pt x="3491" y="4783"/>
                  </a:cubicBezTo>
                  <a:cubicBezTo>
                    <a:pt x="3216" y="4824"/>
                    <a:pt x="2947" y="4909"/>
                    <a:pt x="2692" y="5037"/>
                  </a:cubicBezTo>
                  <a:cubicBezTo>
                    <a:pt x="2549" y="5107"/>
                    <a:pt x="2367" y="5147"/>
                    <a:pt x="2173" y="5147"/>
                  </a:cubicBezTo>
                  <a:cubicBezTo>
                    <a:pt x="1979" y="5147"/>
                    <a:pt x="1795" y="5110"/>
                    <a:pt x="1654" y="5037"/>
                  </a:cubicBezTo>
                  <a:cubicBezTo>
                    <a:pt x="1399" y="4909"/>
                    <a:pt x="1132" y="4824"/>
                    <a:pt x="854" y="4783"/>
                  </a:cubicBezTo>
                  <a:cubicBezTo>
                    <a:pt x="837" y="4782"/>
                    <a:pt x="822" y="4780"/>
                    <a:pt x="805" y="4778"/>
                  </a:cubicBezTo>
                  <a:cubicBezTo>
                    <a:pt x="531" y="4736"/>
                    <a:pt x="327" y="4506"/>
                    <a:pt x="323" y="4229"/>
                  </a:cubicBezTo>
                  <a:cubicBezTo>
                    <a:pt x="318" y="4050"/>
                    <a:pt x="332" y="3863"/>
                    <a:pt x="359" y="3676"/>
                  </a:cubicBezTo>
                  <a:cubicBezTo>
                    <a:pt x="373" y="3589"/>
                    <a:pt x="312" y="3507"/>
                    <a:pt x="225" y="3495"/>
                  </a:cubicBezTo>
                  <a:cubicBezTo>
                    <a:pt x="217" y="3494"/>
                    <a:pt x="208" y="3494"/>
                    <a:pt x="200" y="3494"/>
                  </a:cubicBezTo>
                  <a:cubicBezTo>
                    <a:pt x="123" y="3494"/>
                    <a:pt x="57" y="3550"/>
                    <a:pt x="44" y="3630"/>
                  </a:cubicBezTo>
                  <a:cubicBezTo>
                    <a:pt x="16" y="3836"/>
                    <a:pt x="0" y="4040"/>
                    <a:pt x="4" y="4236"/>
                  </a:cubicBezTo>
                  <a:cubicBezTo>
                    <a:pt x="12" y="4668"/>
                    <a:pt x="330" y="5027"/>
                    <a:pt x="759" y="5093"/>
                  </a:cubicBezTo>
                  <a:cubicBezTo>
                    <a:pt x="776" y="5095"/>
                    <a:pt x="793" y="5096"/>
                    <a:pt x="810" y="5102"/>
                  </a:cubicBezTo>
                  <a:cubicBezTo>
                    <a:pt x="1053" y="5137"/>
                    <a:pt x="1288" y="5212"/>
                    <a:pt x="1514" y="5323"/>
                  </a:cubicBezTo>
                  <a:cubicBezTo>
                    <a:pt x="1700" y="5413"/>
                    <a:pt x="1935" y="5464"/>
                    <a:pt x="2176" y="5464"/>
                  </a:cubicBezTo>
                  <a:cubicBezTo>
                    <a:pt x="2416" y="5464"/>
                    <a:pt x="2653" y="5413"/>
                    <a:pt x="2836" y="5323"/>
                  </a:cubicBezTo>
                  <a:cubicBezTo>
                    <a:pt x="3061" y="5209"/>
                    <a:pt x="3299" y="5136"/>
                    <a:pt x="3541" y="5102"/>
                  </a:cubicBezTo>
                  <a:cubicBezTo>
                    <a:pt x="3558" y="5098"/>
                    <a:pt x="3575" y="5096"/>
                    <a:pt x="3592" y="5093"/>
                  </a:cubicBezTo>
                  <a:cubicBezTo>
                    <a:pt x="4019" y="5027"/>
                    <a:pt x="4339" y="4668"/>
                    <a:pt x="4347" y="4236"/>
                  </a:cubicBezTo>
                  <a:cubicBezTo>
                    <a:pt x="4364" y="3378"/>
                    <a:pt x="4056" y="2441"/>
                    <a:pt x="3449" y="1507"/>
                  </a:cubicBezTo>
                  <a:lnTo>
                    <a:pt x="3524" y="1503"/>
                  </a:lnTo>
                  <a:cubicBezTo>
                    <a:pt x="3610" y="1503"/>
                    <a:pt x="3684" y="1430"/>
                    <a:pt x="3684" y="1343"/>
                  </a:cubicBezTo>
                  <a:cubicBezTo>
                    <a:pt x="3684" y="1257"/>
                    <a:pt x="3610" y="1183"/>
                    <a:pt x="3524" y="1183"/>
                  </a:cubicBezTo>
                  <a:lnTo>
                    <a:pt x="3396" y="1183"/>
                  </a:lnTo>
                  <a:cubicBezTo>
                    <a:pt x="3498" y="1020"/>
                    <a:pt x="3685" y="799"/>
                    <a:pt x="3993" y="661"/>
                  </a:cubicBezTo>
                  <a:cubicBezTo>
                    <a:pt x="4102" y="612"/>
                    <a:pt x="4172" y="503"/>
                    <a:pt x="4170" y="384"/>
                  </a:cubicBezTo>
                  <a:cubicBezTo>
                    <a:pt x="4169" y="265"/>
                    <a:pt x="4099" y="159"/>
                    <a:pt x="3988" y="112"/>
                  </a:cubicBezTo>
                  <a:cubicBezTo>
                    <a:pt x="3884" y="67"/>
                    <a:pt x="3754" y="32"/>
                    <a:pt x="3604" y="32"/>
                  </a:cubicBezTo>
                  <a:cubicBezTo>
                    <a:pt x="3443" y="32"/>
                    <a:pt x="3259" y="73"/>
                    <a:pt x="3059" y="186"/>
                  </a:cubicBezTo>
                  <a:cubicBezTo>
                    <a:pt x="2911" y="62"/>
                    <a:pt x="2758" y="1"/>
                    <a:pt x="26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1"/>
            <p:cNvSpPr/>
            <p:nvPr/>
          </p:nvSpPr>
          <p:spPr>
            <a:xfrm>
              <a:off x="7375787" y="2811152"/>
              <a:ext cx="37451" cy="50656"/>
            </a:xfrm>
            <a:custGeom>
              <a:avLst/>
              <a:gdLst/>
              <a:ahLst/>
              <a:cxnLst/>
              <a:rect l="l" t="t" r="r" b="b"/>
              <a:pathLst>
                <a:path w="1228" h="1661" extrusionOk="0">
                  <a:moveTo>
                    <a:pt x="658" y="0"/>
                  </a:moveTo>
                  <a:cubicBezTo>
                    <a:pt x="554" y="0"/>
                    <a:pt x="449" y="25"/>
                    <a:pt x="361" y="75"/>
                  </a:cubicBezTo>
                  <a:cubicBezTo>
                    <a:pt x="220" y="155"/>
                    <a:pt x="137" y="292"/>
                    <a:pt x="137" y="454"/>
                  </a:cubicBezTo>
                  <a:cubicBezTo>
                    <a:pt x="137" y="537"/>
                    <a:pt x="157" y="621"/>
                    <a:pt x="186" y="692"/>
                  </a:cubicBezTo>
                  <a:lnTo>
                    <a:pt x="162" y="692"/>
                  </a:lnTo>
                  <a:cubicBezTo>
                    <a:pt x="70" y="696"/>
                    <a:pt x="0" y="767"/>
                    <a:pt x="0" y="854"/>
                  </a:cubicBezTo>
                  <a:cubicBezTo>
                    <a:pt x="0" y="942"/>
                    <a:pt x="72" y="1014"/>
                    <a:pt x="160" y="1014"/>
                  </a:cubicBezTo>
                  <a:lnTo>
                    <a:pt x="300" y="1014"/>
                  </a:lnTo>
                  <a:cubicBezTo>
                    <a:pt x="307" y="1106"/>
                    <a:pt x="293" y="1148"/>
                    <a:pt x="208" y="1260"/>
                  </a:cubicBezTo>
                  <a:lnTo>
                    <a:pt x="103" y="1395"/>
                  </a:lnTo>
                  <a:cubicBezTo>
                    <a:pt x="63" y="1441"/>
                    <a:pt x="58" y="1507"/>
                    <a:pt x="84" y="1563"/>
                  </a:cubicBezTo>
                  <a:cubicBezTo>
                    <a:pt x="109" y="1618"/>
                    <a:pt x="164" y="1652"/>
                    <a:pt x="225" y="1653"/>
                  </a:cubicBezTo>
                  <a:lnTo>
                    <a:pt x="1066" y="1660"/>
                  </a:lnTo>
                  <a:lnTo>
                    <a:pt x="1067" y="1660"/>
                  </a:lnTo>
                  <a:cubicBezTo>
                    <a:pt x="1156" y="1660"/>
                    <a:pt x="1227" y="1590"/>
                    <a:pt x="1227" y="1504"/>
                  </a:cubicBezTo>
                  <a:cubicBezTo>
                    <a:pt x="1227" y="1415"/>
                    <a:pt x="1157" y="1344"/>
                    <a:pt x="1071" y="1342"/>
                  </a:cubicBezTo>
                  <a:lnTo>
                    <a:pt x="543" y="1337"/>
                  </a:lnTo>
                  <a:cubicBezTo>
                    <a:pt x="606" y="1228"/>
                    <a:pt x="628" y="1138"/>
                    <a:pt x="621" y="1012"/>
                  </a:cubicBezTo>
                  <a:lnTo>
                    <a:pt x="751" y="1012"/>
                  </a:lnTo>
                  <a:cubicBezTo>
                    <a:pt x="838" y="1012"/>
                    <a:pt x="911" y="939"/>
                    <a:pt x="911" y="852"/>
                  </a:cubicBezTo>
                  <a:cubicBezTo>
                    <a:pt x="911" y="765"/>
                    <a:pt x="838" y="692"/>
                    <a:pt x="751" y="692"/>
                  </a:cubicBezTo>
                  <a:lnTo>
                    <a:pt x="540" y="692"/>
                  </a:lnTo>
                  <a:cubicBezTo>
                    <a:pt x="504" y="633"/>
                    <a:pt x="453" y="534"/>
                    <a:pt x="455" y="454"/>
                  </a:cubicBezTo>
                  <a:cubicBezTo>
                    <a:pt x="455" y="423"/>
                    <a:pt x="462" y="382"/>
                    <a:pt x="518" y="350"/>
                  </a:cubicBezTo>
                  <a:cubicBezTo>
                    <a:pt x="557" y="328"/>
                    <a:pt x="606" y="319"/>
                    <a:pt x="653" y="319"/>
                  </a:cubicBezTo>
                  <a:cubicBezTo>
                    <a:pt x="704" y="319"/>
                    <a:pt x="752" y="330"/>
                    <a:pt x="783" y="348"/>
                  </a:cubicBezTo>
                  <a:cubicBezTo>
                    <a:pt x="836" y="381"/>
                    <a:pt x="878" y="427"/>
                    <a:pt x="889" y="462"/>
                  </a:cubicBezTo>
                  <a:cubicBezTo>
                    <a:pt x="908" y="533"/>
                    <a:pt x="974" y="579"/>
                    <a:pt x="1044" y="579"/>
                  </a:cubicBezTo>
                  <a:cubicBezTo>
                    <a:pt x="1059" y="579"/>
                    <a:pt x="1073" y="577"/>
                    <a:pt x="1088" y="573"/>
                  </a:cubicBezTo>
                  <a:cubicBezTo>
                    <a:pt x="1173" y="551"/>
                    <a:pt x="1220" y="461"/>
                    <a:pt x="1198" y="376"/>
                  </a:cubicBezTo>
                  <a:cubicBezTo>
                    <a:pt x="1166" y="262"/>
                    <a:pt x="1074" y="151"/>
                    <a:pt x="952" y="76"/>
                  </a:cubicBezTo>
                  <a:cubicBezTo>
                    <a:pt x="867" y="26"/>
                    <a:pt x="763" y="0"/>
                    <a:pt x="6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1"/>
            <p:cNvSpPr/>
            <p:nvPr/>
          </p:nvSpPr>
          <p:spPr>
            <a:xfrm>
              <a:off x="7383320" y="2697248"/>
              <a:ext cx="22172" cy="22843"/>
            </a:xfrm>
            <a:custGeom>
              <a:avLst/>
              <a:gdLst/>
              <a:ahLst/>
              <a:cxnLst/>
              <a:rect l="l" t="t" r="r" b="b"/>
              <a:pathLst>
                <a:path w="727" h="749" extrusionOk="0">
                  <a:moveTo>
                    <a:pt x="364" y="0"/>
                  </a:moveTo>
                  <a:cubicBezTo>
                    <a:pt x="326" y="0"/>
                    <a:pt x="288" y="14"/>
                    <a:pt x="257" y="41"/>
                  </a:cubicBezTo>
                  <a:lnTo>
                    <a:pt x="72" y="204"/>
                  </a:lnTo>
                  <a:cubicBezTo>
                    <a:pt x="7" y="264"/>
                    <a:pt x="0" y="364"/>
                    <a:pt x="60" y="429"/>
                  </a:cubicBezTo>
                  <a:cubicBezTo>
                    <a:pt x="91" y="464"/>
                    <a:pt x="133" y="482"/>
                    <a:pt x="177" y="482"/>
                  </a:cubicBezTo>
                  <a:cubicBezTo>
                    <a:pt x="186" y="482"/>
                    <a:pt x="195" y="481"/>
                    <a:pt x="204" y="480"/>
                  </a:cubicBezTo>
                  <a:lnTo>
                    <a:pt x="204" y="589"/>
                  </a:lnTo>
                  <a:cubicBezTo>
                    <a:pt x="204" y="676"/>
                    <a:pt x="276" y="749"/>
                    <a:pt x="364" y="749"/>
                  </a:cubicBezTo>
                  <a:cubicBezTo>
                    <a:pt x="451" y="749"/>
                    <a:pt x="522" y="676"/>
                    <a:pt x="522" y="589"/>
                  </a:cubicBezTo>
                  <a:lnTo>
                    <a:pt x="522" y="480"/>
                  </a:lnTo>
                  <a:cubicBezTo>
                    <a:pt x="531" y="483"/>
                    <a:pt x="539" y="483"/>
                    <a:pt x="548" y="483"/>
                  </a:cubicBezTo>
                  <a:cubicBezTo>
                    <a:pt x="594" y="483"/>
                    <a:pt x="636" y="466"/>
                    <a:pt x="667" y="429"/>
                  </a:cubicBezTo>
                  <a:cubicBezTo>
                    <a:pt x="727" y="364"/>
                    <a:pt x="722" y="264"/>
                    <a:pt x="655" y="204"/>
                  </a:cubicBezTo>
                  <a:lnTo>
                    <a:pt x="470" y="41"/>
                  </a:lnTo>
                  <a:cubicBezTo>
                    <a:pt x="440" y="14"/>
                    <a:pt x="402" y="0"/>
                    <a:pt x="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1"/>
            <p:cNvSpPr/>
            <p:nvPr/>
          </p:nvSpPr>
          <p:spPr>
            <a:xfrm>
              <a:off x="7462183" y="2730794"/>
              <a:ext cx="20037" cy="19518"/>
            </a:xfrm>
            <a:custGeom>
              <a:avLst/>
              <a:gdLst/>
              <a:ahLst/>
              <a:cxnLst/>
              <a:rect l="l" t="t" r="r" b="b"/>
              <a:pathLst>
                <a:path w="657" h="640" extrusionOk="0">
                  <a:moveTo>
                    <a:pt x="234" y="1"/>
                  </a:moveTo>
                  <a:cubicBezTo>
                    <a:pt x="150" y="1"/>
                    <a:pt x="77" y="66"/>
                    <a:pt x="72" y="152"/>
                  </a:cubicBezTo>
                  <a:cubicBezTo>
                    <a:pt x="68" y="209"/>
                    <a:pt x="95" y="260"/>
                    <a:pt x="138" y="290"/>
                  </a:cubicBezTo>
                  <a:lnTo>
                    <a:pt x="61" y="367"/>
                  </a:lnTo>
                  <a:cubicBezTo>
                    <a:pt x="0" y="430"/>
                    <a:pt x="0" y="532"/>
                    <a:pt x="61" y="593"/>
                  </a:cubicBezTo>
                  <a:cubicBezTo>
                    <a:pt x="92" y="625"/>
                    <a:pt x="131" y="639"/>
                    <a:pt x="174" y="639"/>
                  </a:cubicBezTo>
                  <a:cubicBezTo>
                    <a:pt x="215" y="639"/>
                    <a:pt x="255" y="625"/>
                    <a:pt x="288" y="593"/>
                  </a:cubicBezTo>
                  <a:lnTo>
                    <a:pt x="364" y="517"/>
                  </a:lnTo>
                  <a:cubicBezTo>
                    <a:pt x="393" y="557"/>
                    <a:pt x="441" y="583"/>
                    <a:pt x="494" y="583"/>
                  </a:cubicBezTo>
                  <a:cubicBezTo>
                    <a:pt x="585" y="583"/>
                    <a:pt x="657" y="506"/>
                    <a:pt x="654" y="414"/>
                  </a:cubicBezTo>
                  <a:lnTo>
                    <a:pt x="638" y="168"/>
                  </a:lnTo>
                  <a:cubicBezTo>
                    <a:pt x="633" y="86"/>
                    <a:pt x="568" y="23"/>
                    <a:pt x="487" y="16"/>
                  </a:cubicBezTo>
                  <a:lnTo>
                    <a:pt x="240" y="1"/>
                  </a:lnTo>
                  <a:cubicBezTo>
                    <a:pt x="238" y="1"/>
                    <a:pt x="236"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1"/>
            <p:cNvSpPr/>
            <p:nvPr/>
          </p:nvSpPr>
          <p:spPr>
            <a:xfrm>
              <a:off x="7476456" y="2694961"/>
              <a:ext cx="43459" cy="41538"/>
            </a:xfrm>
            <a:custGeom>
              <a:avLst/>
              <a:gdLst/>
              <a:ahLst/>
              <a:cxnLst/>
              <a:rect l="l" t="t" r="r" b="b"/>
              <a:pathLst>
                <a:path w="1425" h="1362" extrusionOk="0">
                  <a:moveTo>
                    <a:pt x="682" y="317"/>
                  </a:moveTo>
                  <a:cubicBezTo>
                    <a:pt x="778" y="317"/>
                    <a:pt x="869" y="356"/>
                    <a:pt x="938" y="424"/>
                  </a:cubicBezTo>
                  <a:cubicBezTo>
                    <a:pt x="1075" y="567"/>
                    <a:pt x="1075" y="793"/>
                    <a:pt x="936" y="934"/>
                  </a:cubicBezTo>
                  <a:cubicBezTo>
                    <a:pt x="865" y="1004"/>
                    <a:pt x="773" y="1039"/>
                    <a:pt x="681" y="1039"/>
                  </a:cubicBezTo>
                  <a:cubicBezTo>
                    <a:pt x="590" y="1039"/>
                    <a:pt x="498" y="1004"/>
                    <a:pt x="427" y="934"/>
                  </a:cubicBezTo>
                  <a:cubicBezTo>
                    <a:pt x="359" y="866"/>
                    <a:pt x="322" y="776"/>
                    <a:pt x="322" y="679"/>
                  </a:cubicBezTo>
                  <a:cubicBezTo>
                    <a:pt x="322" y="584"/>
                    <a:pt x="359" y="492"/>
                    <a:pt x="427" y="424"/>
                  </a:cubicBezTo>
                  <a:cubicBezTo>
                    <a:pt x="495" y="356"/>
                    <a:pt x="585" y="317"/>
                    <a:pt x="682" y="317"/>
                  </a:cubicBezTo>
                  <a:close/>
                  <a:moveTo>
                    <a:pt x="681" y="0"/>
                  </a:moveTo>
                  <a:cubicBezTo>
                    <a:pt x="500" y="0"/>
                    <a:pt x="330" y="70"/>
                    <a:pt x="199" y="201"/>
                  </a:cubicBezTo>
                  <a:cubicBezTo>
                    <a:pt x="72" y="329"/>
                    <a:pt x="0" y="499"/>
                    <a:pt x="0" y="681"/>
                  </a:cubicBezTo>
                  <a:cubicBezTo>
                    <a:pt x="0" y="861"/>
                    <a:pt x="70" y="1031"/>
                    <a:pt x="199" y="1162"/>
                  </a:cubicBezTo>
                  <a:cubicBezTo>
                    <a:pt x="327" y="1290"/>
                    <a:pt x="497" y="1361"/>
                    <a:pt x="681" y="1361"/>
                  </a:cubicBezTo>
                  <a:cubicBezTo>
                    <a:pt x="861" y="1361"/>
                    <a:pt x="1031" y="1292"/>
                    <a:pt x="1160" y="1162"/>
                  </a:cubicBezTo>
                  <a:cubicBezTo>
                    <a:pt x="1424" y="899"/>
                    <a:pt x="1424" y="467"/>
                    <a:pt x="1160" y="201"/>
                  </a:cubicBezTo>
                  <a:cubicBezTo>
                    <a:pt x="1031" y="70"/>
                    <a:pt x="861" y="0"/>
                    <a:pt x="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1"/>
            <p:cNvSpPr/>
            <p:nvPr/>
          </p:nvSpPr>
          <p:spPr>
            <a:xfrm>
              <a:off x="7492832" y="2807919"/>
              <a:ext cx="23270" cy="21074"/>
            </a:xfrm>
            <a:custGeom>
              <a:avLst/>
              <a:gdLst/>
              <a:ahLst/>
              <a:cxnLst/>
              <a:rect l="l" t="t" r="r" b="b"/>
              <a:pathLst>
                <a:path w="763" h="691" extrusionOk="0">
                  <a:moveTo>
                    <a:pt x="425" y="0"/>
                  </a:moveTo>
                  <a:cubicBezTo>
                    <a:pt x="388" y="0"/>
                    <a:pt x="350" y="14"/>
                    <a:pt x="321" y="41"/>
                  </a:cubicBezTo>
                  <a:cubicBezTo>
                    <a:pt x="278" y="80"/>
                    <a:pt x="261" y="133"/>
                    <a:pt x="270" y="186"/>
                  </a:cubicBezTo>
                  <a:lnTo>
                    <a:pt x="161" y="186"/>
                  </a:lnTo>
                  <a:cubicBezTo>
                    <a:pt x="74" y="186"/>
                    <a:pt x="1" y="259"/>
                    <a:pt x="1" y="346"/>
                  </a:cubicBezTo>
                  <a:cubicBezTo>
                    <a:pt x="1" y="432"/>
                    <a:pt x="74" y="505"/>
                    <a:pt x="161" y="505"/>
                  </a:cubicBezTo>
                  <a:lnTo>
                    <a:pt x="270" y="505"/>
                  </a:lnTo>
                  <a:cubicBezTo>
                    <a:pt x="261" y="557"/>
                    <a:pt x="278" y="611"/>
                    <a:pt x="321" y="650"/>
                  </a:cubicBezTo>
                  <a:cubicBezTo>
                    <a:pt x="349" y="677"/>
                    <a:pt x="389" y="691"/>
                    <a:pt x="426" y="691"/>
                  </a:cubicBezTo>
                  <a:cubicBezTo>
                    <a:pt x="470" y="691"/>
                    <a:pt x="513" y="674"/>
                    <a:pt x="545" y="637"/>
                  </a:cubicBezTo>
                  <a:lnTo>
                    <a:pt x="708" y="453"/>
                  </a:lnTo>
                  <a:cubicBezTo>
                    <a:pt x="763" y="393"/>
                    <a:pt x="763" y="301"/>
                    <a:pt x="708" y="240"/>
                  </a:cubicBezTo>
                  <a:lnTo>
                    <a:pt x="545" y="55"/>
                  </a:lnTo>
                  <a:cubicBezTo>
                    <a:pt x="513" y="19"/>
                    <a:pt x="469" y="0"/>
                    <a:pt x="4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1"/>
            <p:cNvSpPr/>
            <p:nvPr/>
          </p:nvSpPr>
          <p:spPr>
            <a:xfrm>
              <a:off x="7519029" y="2797733"/>
              <a:ext cx="41446" cy="41446"/>
            </a:xfrm>
            <a:custGeom>
              <a:avLst/>
              <a:gdLst/>
              <a:ahLst/>
              <a:cxnLst/>
              <a:rect l="l" t="t" r="r" b="b"/>
              <a:pathLst>
                <a:path w="1359" h="1359" extrusionOk="0">
                  <a:moveTo>
                    <a:pt x="680" y="321"/>
                  </a:moveTo>
                  <a:cubicBezTo>
                    <a:pt x="877" y="321"/>
                    <a:pt x="1039" y="482"/>
                    <a:pt x="1039" y="680"/>
                  </a:cubicBezTo>
                  <a:cubicBezTo>
                    <a:pt x="1039" y="877"/>
                    <a:pt x="879" y="1039"/>
                    <a:pt x="680" y="1039"/>
                  </a:cubicBezTo>
                  <a:cubicBezTo>
                    <a:pt x="482" y="1039"/>
                    <a:pt x="321" y="877"/>
                    <a:pt x="321" y="680"/>
                  </a:cubicBezTo>
                  <a:cubicBezTo>
                    <a:pt x="321" y="482"/>
                    <a:pt x="482" y="321"/>
                    <a:pt x="680" y="321"/>
                  </a:cubicBezTo>
                  <a:close/>
                  <a:moveTo>
                    <a:pt x="680" y="1"/>
                  </a:moveTo>
                  <a:cubicBezTo>
                    <a:pt x="305" y="1"/>
                    <a:pt x="1" y="305"/>
                    <a:pt x="1" y="680"/>
                  </a:cubicBezTo>
                  <a:cubicBezTo>
                    <a:pt x="1" y="1054"/>
                    <a:pt x="305" y="1358"/>
                    <a:pt x="680" y="1358"/>
                  </a:cubicBezTo>
                  <a:cubicBezTo>
                    <a:pt x="1054" y="1358"/>
                    <a:pt x="1359" y="1054"/>
                    <a:pt x="1359" y="680"/>
                  </a:cubicBezTo>
                  <a:cubicBezTo>
                    <a:pt x="1359" y="305"/>
                    <a:pt x="1054" y="1"/>
                    <a:pt x="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1"/>
            <p:cNvSpPr/>
            <p:nvPr/>
          </p:nvSpPr>
          <p:spPr>
            <a:xfrm>
              <a:off x="7462122" y="2886630"/>
              <a:ext cx="20067" cy="19488"/>
            </a:xfrm>
            <a:custGeom>
              <a:avLst/>
              <a:gdLst/>
              <a:ahLst/>
              <a:cxnLst/>
              <a:rect l="l" t="t" r="r" b="b"/>
              <a:pathLst>
                <a:path w="658" h="639" extrusionOk="0">
                  <a:moveTo>
                    <a:pt x="174" y="0"/>
                  </a:moveTo>
                  <a:cubicBezTo>
                    <a:pt x="133" y="0"/>
                    <a:pt x="92" y="15"/>
                    <a:pt x="62" y="46"/>
                  </a:cubicBezTo>
                  <a:cubicBezTo>
                    <a:pt x="0" y="109"/>
                    <a:pt x="0" y="211"/>
                    <a:pt x="62" y="272"/>
                  </a:cubicBezTo>
                  <a:lnTo>
                    <a:pt x="138" y="349"/>
                  </a:lnTo>
                  <a:cubicBezTo>
                    <a:pt x="96" y="378"/>
                    <a:pt x="70" y="432"/>
                    <a:pt x="72" y="487"/>
                  </a:cubicBezTo>
                  <a:cubicBezTo>
                    <a:pt x="77" y="572"/>
                    <a:pt x="147" y="638"/>
                    <a:pt x="232" y="638"/>
                  </a:cubicBezTo>
                  <a:cubicBezTo>
                    <a:pt x="240" y="638"/>
                    <a:pt x="266" y="636"/>
                    <a:pt x="487" y="623"/>
                  </a:cubicBezTo>
                  <a:cubicBezTo>
                    <a:pt x="570" y="619"/>
                    <a:pt x="633" y="553"/>
                    <a:pt x="639" y="471"/>
                  </a:cubicBezTo>
                  <a:lnTo>
                    <a:pt x="652" y="225"/>
                  </a:lnTo>
                  <a:cubicBezTo>
                    <a:pt x="657" y="138"/>
                    <a:pt x="591" y="61"/>
                    <a:pt x="502" y="58"/>
                  </a:cubicBezTo>
                  <a:cubicBezTo>
                    <a:pt x="499" y="58"/>
                    <a:pt x="496" y="58"/>
                    <a:pt x="492" y="58"/>
                  </a:cubicBezTo>
                  <a:cubicBezTo>
                    <a:pt x="439" y="58"/>
                    <a:pt x="392" y="83"/>
                    <a:pt x="363" y="123"/>
                  </a:cubicBezTo>
                  <a:lnTo>
                    <a:pt x="286" y="46"/>
                  </a:lnTo>
                  <a:cubicBezTo>
                    <a:pt x="256" y="15"/>
                    <a:pt x="215" y="0"/>
                    <a:pt x="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1"/>
            <p:cNvSpPr/>
            <p:nvPr/>
          </p:nvSpPr>
          <p:spPr>
            <a:xfrm>
              <a:off x="7383320" y="2916821"/>
              <a:ext cx="22172" cy="22843"/>
            </a:xfrm>
            <a:custGeom>
              <a:avLst/>
              <a:gdLst/>
              <a:ahLst/>
              <a:cxnLst/>
              <a:rect l="l" t="t" r="r" b="b"/>
              <a:pathLst>
                <a:path w="727" h="749" extrusionOk="0">
                  <a:moveTo>
                    <a:pt x="364" y="0"/>
                  </a:moveTo>
                  <a:cubicBezTo>
                    <a:pt x="276" y="0"/>
                    <a:pt x="204" y="73"/>
                    <a:pt x="204" y="160"/>
                  </a:cubicBezTo>
                  <a:lnTo>
                    <a:pt x="204" y="269"/>
                  </a:lnTo>
                  <a:cubicBezTo>
                    <a:pt x="196" y="268"/>
                    <a:pt x="187" y="267"/>
                    <a:pt x="178" y="267"/>
                  </a:cubicBezTo>
                  <a:cubicBezTo>
                    <a:pt x="135" y="267"/>
                    <a:pt x="91" y="285"/>
                    <a:pt x="60" y="320"/>
                  </a:cubicBezTo>
                  <a:cubicBezTo>
                    <a:pt x="0" y="386"/>
                    <a:pt x="7" y="485"/>
                    <a:pt x="72" y="545"/>
                  </a:cubicBezTo>
                  <a:lnTo>
                    <a:pt x="257" y="708"/>
                  </a:lnTo>
                  <a:cubicBezTo>
                    <a:pt x="288" y="737"/>
                    <a:pt x="325" y="749"/>
                    <a:pt x="364" y="749"/>
                  </a:cubicBezTo>
                  <a:cubicBezTo>
                    <a:pt x="402" y="749"/>
                    <a:pt x="441" y="737"/>
                    <a:pt x="470" y="708"/>
                  </a:cubicBezTo>
                  <a:lnTo>
                    <a:pt x="655" y="545"/>
                  </a:lnTo>
                  <a:cubicBezTo>
                    <a:pt x="722" y="485"/>
                    <a:pt x="727" y="386"/>
                    <a:pt x="667" y="320"/>
                  </a:cubicBezTo>
                  <a:cubicBezTo>
                    <a:pt x="636" y="285"/>
                    <a:pt x="594" y="267"/>
                    <a:pt x="549" y="267"/>
                  </a:cubicBezTo>
                  <a:cubicBezTo>
                    <a:pt x="541" y="267"/>
                    <a:pt x="532" y="268"/>
                    <a:pt x="522" y="269"/>
                  </a:cubicBezTo>
                  <a:lnTo>
                    <a:pt x="522" y="160"/>
                  </a:lnTo>
                  <a:cubicBezTo>
                    <a:pt x="522" y="73"/>
                    <a:pt x="453" y="0"/>
                    <a:pt x="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1"/>
            <p:cNvSpPr/>
            <p:nvPr/>
          </p:nvSpPr>
          <p:spPr>
            <a:xfrm>
              <a:off x="7373714" y="2943018"/>
              <a:ext cx="41385" cy="41446"/>
            </a:xfrm>
            <a:custGeom>
              <a:avLst/>
              <a:gdLst/>
              <a:ahLst/>
              <a:cxnLst/>
              <a:rect l="l" t="t" r="r" b="b"/>
              <a:pathLst>
                <a:path w="1357" h="1359" extrusionOk="0">
                  <a:moveTo>
                    <a:pt x="679" y="322"/>
                  </a:moveTo>
                  <a:cubicBezTo>
                    <a:pt x="877" y="322"/>
                    <a:pt x="1038" y="484"/>
                    <a:pt x="1038" y="681"/>
                  </a:cubicBezTo>
                  <a:cubicBezTo>
                    <a:pt x="1040" y="880"/>
                    <a:pt x="878" y="1042"/>
                    <a:pt x="679" y="1042"/>
                  </a:cubicBezTo>
                  <a:cubicBezTo>
                    <a:pt x="480" y="1042"/>
                    <a:pt x="319" y="880"/>
                    <a:pt x="319" y="681"/>
                  </a:cubicBezTo>
                  <a:cubicBezTo>
                    <a:pt x="319" y="484"/>
                    <a:pt x="480" y="322"/>
                    <a:pt x="679" y="322"/>
                  </a:cubicBezTo>
                  <a:close/>
                  <a:moveTo>
                    <a:pt x="679" y="0"/>
                  </a:moveTo>
                  <a:cubicBezTo>
                    <a:pt x="305" y="0"/>
                    <a:pt x="0" y="305"/>
                    <a:pt x="0" y="679"/>
                  </a:cubicBezTo>
                  <a:cubicBezTo>
                    <a:pt x="0" y="1054"/>
                    <a:pt x="305" y="1358"/>
                    <a:pt x="679" y="1358"/>
                  </a:cubicBezTo>
                  <a:cubicBezTo>
                    <a:pt x="1054" y="1358"/>
                    <a:pt x="1356" y="1054"/>
                    <a:pt x="1356" y="679"/>
                  </a:cubicBezTo>
                  <a:cubicBezTo>
                    <a:pt x="1356" y="305"/>
                    <a:pt x="1055" y="0"/>
                    <a:pt x="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1"/>
            <p:cNvSpPr/>
            <p:nvPr/>
          </p:nvSpPr>
          <p:spPr>
            <a:xfrm>
              <a:off x="7306622" y="2886630"/>
              <a:ext cx="20098" cy="19488"/>
            </a:xfrm>
            <a:custGeom>
              <a:avLst/>
              <a:gdLst/>
              <a:ahLst/>
              <a:cxnLst/>
              <a:rect l="l" t="t" r="r" b="b"/>
              <a:pathLst>
                <a:path w="659" h="639" extrusionOk="0">
                  <a:moveTo>
                    <a:pt x="484" y="0"/>
                  </a:moveTo>
                  <a:cubicBezTo>
                    <a:pt x="444" y="0"/>
                    <a:pt x="403" y="15"/>
                    <a:pt x="371" y="46"/>
                  </a:cubicBezTo>
                  <a:lnTo>
                    <a:pt x="295" y="123"/>
                  </a:lnTo>
                  <a:cubicBezTo>
                    <a:pt x="266" y="83"/>
                    <a:pt x="219" y="58"/>
                    <a:pt x="167" y="58"/>
                  </a:cubicBezTo>
                  <a:cubicBezTo>
                    <a:pt x="164" y="58"/>
                    <a:pt x="160" y="58"/>
                    <a:pt x="157" y="58"/>
                  </a:cubicBezTo>
                  <a:cubicBezTo>
                    <a:pt x="69" y="61"/>
                    <a:pt x="1" y="138"/>
                    <a:pt x="6" y="225"/>
                  </a:cubicBezTo>
                  <a:lnTo>
                    <a:pt x="21" y="471"/>
                  </a:lnTo>
                  <a:cubicBezTo>
                    <a:pt x="24" y="553"/>
                    <a:pt x="91" y="616"/>
                    <a:pt x="171" y="623"/>
                  </a:cubicBezTo>
                  <a:lnTo>
                    <a:pt x="417" y="638"/>
                  </a:lnTo>
                  <a:cubicBezTo>
                    <a:pt x="420" y="638"/>
                    <a:pt x="422" y="638"/>
                    <a:pt x="424" y="638"/>
                  </a:cubicBezTo>
                  <a:cubicBezTo>
                    <a:pt x="511" y="638"/>
                    <a:pt x="583" y="571"/>
                    <a:pt x="586" y="487"/>
                  </a:cubicBezTo>
                  <a:cubicBezTo>
                    <a:pt x="591" y="432"/>
                    <a:pt x="562" y="381"/>
                    <a:pt x="519" y="349"/>
                  </a:cubicBezTo>
                  <a:lnTo>
                    <a:pt x="596" y="272"/>
                  </a:lnTo>
                  <a:cubicBezTo>
                    <a:pt x="659" y="211"/>
                    <a:pt x="659" y="109"/>
                    <a:pt x="596" y="46"/>
                  </a:cubicBezTo>
                  <a:cubicBezTo>
                    <a:pt x="565" y="15"/>
                    <a:pt x="525" y="0"/>
                    <a:pt x="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1"/>
            <p:cNvSpPr/>
            <p:nvPr/>
          </p:nvSpPr>
          <p:spPr>
            <a:xfrm>
              <a:off x="7270941" y="2900475"/>
              <a:ext cx="41538" cy="41538"/>
            </a:xfrm>
            <a:custGeom>
              <a:avLst/>
              <a:gdLst/>
              <a:ahLst/>
              <a:cxnLst/>
              <a:rect l="l" t="t" r="r" b="b"/>
              <a:pathLst>
                <a:path w="1362" h="1362" extrusionOk="0">
                  <a:moveTo>
                    <a:pt x="681" y="319"/>
                  </a:moveTo>
                  <a:cubicBezTo>
                    <a:pt x="776" y="319"/>
                    <a:pt x="868" y="356"/>
                    <a:pt x="936" y="424"/>
                  </a:cubicBezTo>
                  <a:cubicBezTo>
                    <a:pt x="1004" y="492"/>
                    <a:pt x="1041" y="582"/>
                    <a:pt x="1041" y="679"/>
                  </a:cubicBezTo>
                  <a:cubicBezTo>
                    <a:pt x="1040" y="778"/>
                    <a:pt x="1004" y="866"/>
                    <a:pt x="936" y="934"/>
                  </a:cubicBezTo>
                  <a:cubicBezTo>
                    <a:pt x="868" y="1002"/>
                    <a:pt x="778" y="1042"/>
                    <a:pt x="681" y="1042"/>
                  </a:cubicBezTo>
                  <a:cubicBezTo>
                    <a:pt x="584" y="1042"/>
                    <a:pt x="493" y="1002"/>
                    <a:pt x="425" y="934"/>
                  </a:cubicBezTo>
                  <a:cubicBezTo>
                    <a:pt x="357" y="866"/>
                    <a:pt x="318" y="778"/>
                    <a:pt x="318" y="679"/>
                  </a:cubicBezTo>
                  <a:cubicBezTo>
                    <a:pt x="318" y="584"/>
                    <a:pt x="357" y="492"/>
                    <a:pt x="425" y="424"/>
                  </a:cubicBezTo>
                  <a:cubicBezTo>
                    <a:pt x="493" y="356"/>
                    <a:pt x="582" y="319"/>
                    <a:pt x="681" y="319"/>
                  </a:cubicBezTo>
                  <a:close/>
                  <a:moveTo>
                    <a:pt x="681" y="0"/>
                  </a:moveTo>
                  <a:cubicBezTo>
                    <a:pt x="499" y="0"/>
                    <a:pt x="328" y="72"/>
                    <a:pt x="199" y="201"/>
                  </a:cubicBezTo>
                  <a:cubicBezTo>
                    <a:pt x="72" y="329"/>
                    <a:pt x="0" y="499"/>
                    <a:pt x="0" y="681"/>
                  </a:cubicBezTo>
                  <a:cubicBezTo>
                    <a:pt x="0" y="863"/>
                    <a:pt x="70" y="1033"/>
                    <a:pt x="199" y="1162"/>
                  </a:cubicBezTo>
                  <a:cubicBezTo>
                    <a:pt x="327" y="1290"/>
                    <a:pt x="497" y="1361"/>
                    <a:pt x="681" y="1361"/>
                  </a:cubicBezTo>
                  <a:cubicBezTo>
                    <a:pt x="861" y="1361"/>
                    <a:pt x="1031" y="1292"/>
                    <a:pt x="1160" y="1162"/>
                  </a:cubicBezTo>
                  <a:cubicBezTo>
                    <a:pt x="1288" y="1035"/>
                    <a:pt x="1361" y="865"/>
                    <a:pt x="1361" y="681"/>
                  </a:cubicBezTo>
                  <a:cubicBezTo>
                    <a:pt x="1361" y="501"/>
                    <a:pt x="1290" y="330"/>
                    <a:pt x="1160" y="201"/>
                  </a:cubicBezTo>
                  <a:cubicBezTo>
                    <a:pt x="1033" y="72"/>
                    <a:pt x="861" y="0"/>
                    <a:pt x="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1"/>
            <p:cNvSpPr/>
            <p:nvPr/>
          </p:nvSpPr>
          <p:spPr>
            <a:xfrm>
              <a:off x="7272801" y="2807919"/>
              <a:ext cx="23209" cy="21043"/>
            </a:xfrm>
            <a:custGeom>
              <a:avLst/>
              <a:gdLst/>
              <a:ahLst/>
              <a:cxnLst/>
              <a:rect l="l" t="t" r="r" b="b"/>
              <a:pathLst>
                <a:path w="761" h="690" extrusionOk="0">
                  <a:moveTo>
                    <a:pt x="337" y="0"/>
                  </a:moveTo>
                  <a:cubicBezTo>
                    <a:pt x="293" y="0"/>
                    <a:pt x="249" y="19"/>
                    <a:pt x="216" y="55"/>
                  </a:cubicBezTo>
                  <a:lnTo>
                    <a:pt x="53" y="238"/>
                  </a:lnTo>
                  <a:cubicBezTo>
                    <a:pt x="0" y="300"/>
                    <a:pt x="0" y="390"/>
                    <a:pt x="53" y="451"/>
                  </a:cubicBezTo>
                  <a:lnTo>
                    <a:pt x="216" y="637"/>
                  </a:lnTo>
                  <a:cubicBezTo>
                    <a:pt x="249" y="672"/>
                    <a:pt x="291" y="689"/>
                    <a:pt x="335" y="689"/>
                  </a:cubicBezTo>
                  <a:cubicBezTo>
                    <a:pt x="375" y="689"/>
                    <a:pt x="412" y="677"/>
                    <a:pt x="443" y="650"/>
                  </a:cubicBezTo>
                  <a:cubicBezTo>
                    <a:pt x="485" y="611"/>
                    <a:pt x="502" y="558"/>
                    <a:pt x="494" y="505"/>
                  </a:cubicBezTo>
                  <a:lnTo>
                    <a:pt x="603" y="505"/>
                  </a:lnTo>
                  <a:cubicBezTo>
                    <a:pt x="689" y="505"/>
                    <a:pt x="761" y="432"/>
                    <a:pt x="761" y="346"/>
                  </a:cubicBezTo>
                  <a:cubicBezTo>
                    <a:pt x="761" y="259"/>
                    <a:pt x="689" y="186"/>
                    <a:pt x="603" y="186"/>
                  </a:cubicBezTo>
                  <a:lnTo>
                    <a:pt x="494" y="186"/>
                  </a:lnTo>
                  <a:cubicBezTo>
                    <a:pt x="502" y="135"/>
                    <a:pt x="485" y="80"/>
                    <a:pt x="443" y="41"/>
                  </a:cubicBezTo>
                  <a:cubicBezTo>
                    <a:pt x="412" y="14"/>
                    <a:pt x="374"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1"/>
            <p:cNvSpPr/>
            <p:nvPr/>
          </p:nvSpPr>
          <p:spPr>
            <a:xfrm>
              <a:off x="7228429" y="2797733"/>
              <a:ext cx="41385" cy="41446"/>
            </a:xfrm>
            <a:custGeom>
              <a:avLst/>
              <a:gdLst/>
              <a:ahLst/>
              <a:cxnLst/>
              <a:rect l="l" t="t" r="r" b="b"/>
              <a:pathLst>
                <a:path w="1357" h="1359" extrusionOk="0">
                  <a:moveTo>
                    <a:pt x="680" y="321"/>
                  </a:moveTo>
                  <a:cubicBezTo>
                    <a:pt x="877" y="321"/>
                    <a:pt x="1038" y="482"/>
                    <a:pt x="1038" y="680"/>
                  </a:cubicBezTo>
                  <a:cubicBezTo>
                    <a:pt x="1038" y="877"/>
                    <a:pt x="877" y="1039"/>
                    <a:pt x="680" y="1039"/>
                  </a:cubicBezTo>
                  <a:cubicBezTo>
                    <a:pt x="480" y="1039"/>
                    <a:pt x="319" y="877"/>
                    <a:pt x="319" y="680"/>
                  </a:cubicBezTo>
                  <a:cubicBezTo>
                    <a:pt x="319" y="482"/>
                    <a:pt x="480" y="321"/>
                    <a:pt x="680" y="321"/>
                  </a:cubicBezTo>
                  <a:close/>
                  <a:moveTo>
                    <a:pt x="680" y="1"/>
                  </a:moveTo>
                  <a:cubicBezTo>
                    <a:pt x="305" y="1"/>
                    <a:pt x="1" y="305"/>
                    <a:pt x="1" y="680"/>
                  </a:cubicBezTo>
                  <a:cubicBezTo>
                    <a:pt x="1" y="1054"/>
                    <a:pt x="305" y="1358"/>
                    <a:pt x="680" y="1358"/>
                  </a:cubicBezTo>
                  <a:cubicBezTo>
                    <a:pt x="1054" y="1358"/>
                    <a:pt x="1357" y="1054"/>
                    <a:pt x="1357" y="680"/>
                  </a:cubicBezTo>
                  <a:cubicBezTo>
                    <a:pt x="1357" y="305"/>
                    <a:pt x="1054" y="1"/>
                    <a:pt x="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1"/>
            <p:cNvSpPr/>
            <p:nvPr/>
          </p:nvSpPr>
          <p:spPr>
            <a:xfrm>
              <a:off x="7306713" y="2730794"/>
              <a:ext cx="20067" cy="19518"/>
            </a:xfrm>
            <a:custGeom>
              <a:avLst/>
              <a:gdLst/>
              <a:ahLst/>
              <a:cxnLst/>
              <a:rect l="l" t="t" r="r" b="b"/>
              <a:pathLst>
                <a:path w="658" h="640" extrusionOk="0">
                  <a:moveTo>
                    <a:pt x="424" y="1"/>
                  </a:moveTo>
                  <a:cubicBezTo>
                    <a:pt x="422" y="1"/>
                    <a:pt x="420" y="1"/>
                    <a:pt x="418" y="1"/>
                  </a:cubicBezTo>
                  <a:lnTo>
                    <a:pt x="171" y="16"/>
                  </a:lnTo>
                  <a:cubicBezTo>
                    <a:pt x="88" y="21"/>
                    <a:pt x="23" y="86"/>
                    <a:pt x="20" y="168"/>
                  </a:cubicBezTo>
                  <a:lnTo>
                    <a:pt x="4" y="414"/>
                  </a:lnTo>
                  <a:cubicBezTo>
                    <a:pt x="1" y="501"/>
                    <a:pt x="66" y="578"/>
                    <a:pt x="156" y="583"/>
                  </a:cubicBezTo>
                  <a:cubicBezTo>
                    <a:pt x="158" y="583"/>
                    <a:pt x="159" y="583"/>
                    <a:pt x="161" y="583"/>
                  </a:cubicBezTo>
                  <a:cubicBezTo>
                    <a:pt x="217" y="583"/>
                    <a:pt x="266" y="558"/>
                    <a:pt x="294" y="517"/>
                  </a:cubicBezTo>
                  <a:lnTo>
                    <a:pt x="370" y="593"/>
                  </a:lnTo>
                  <a:cubicBezTo>
                    <a:pt x="403" y="625"/>
                    <a:pt x="443" y="639"/>
                    <a:pt x="482" y="639"/>
                  </a:cubicBezTo>
                  <a:cubicBezTo>
                    <a:pt x="523" y="639"/>
                    <a:pt x="564" y="625"/>
                    <a:pt x="596" y="593"/>
                  </a:cubicBezTo>
                  <a:cubicBezTo>
                    <a:pt x="658" y="532"/>
                    <a:pt x="658" y="430"/>
                    <a:pt x="596" y="367"/>
                  </a:cubicBezTo>
                  <a:lnTo>
                    <a:pt x="520" y="290"/>
                  </a:lnTo>
                  <a:cubicBezTo>
                    <a:pt x="562" y="261"/>
                    <a:pt x="588" y="209"/>
                    <a:pt x="585" y="152"/>
                  </a:cubicBezTo>
                  <a:cubicBezTo>
                    <a:pt x="581" y="68"/>
                    <a:pt x="508" y="1"/>
                    <a:pt x="4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1"/>
            <p:cNvSpPr/>
            <p:nvPr/>
          </p:nvSpPr>
          <p:spPr>
            <a:xfrm>
              <a:off x="7270941" y="2694900"/>
              <a:ext cx="41538" cy="41538"/>
            </a:xfrm>
            <a:custGeom>
              <a:avLst/>
              <a:gdLst/>
              <a:ahLst/>
              <a:cxnLst/>
              <a:rect l="l" t="t" r="r" b="b"/>
              <a:pathLst>
                <a:path w="1362" h="1362" extrusionOk="0">
                  <a:moveTo>
                    <a:pt x="681" y="322"/>
                  </a:moveTo>
                  <a:cubicBezTo>
                    <a:pt x="776" y="322"/>
                    <a:pt x="868" y="360"/>
                    <a:pt x="936" y="428"/>
                  </a:cubicBezTo>
                  <a:cubicBezTo>
                    <a:pt x="1004" y="496"/>
                    <a:pt x="1041" y="586"/>
                    <a:pt x="1041" y="683"/>
                  </a:cubicBezTo>
                  <a:cubicBezTo>
                    <a:pt x="1041" y="778"/>
                    <a:pt x="1004" y="870"/>
                    <a:pt x="936" y="938"/>
                  </a:cubicBezTo>
                  <a:cubicBezTo>
                    <a:pt x="868" y="1006"/>
                    <a:pt x="778" y="1045"/>
                    <a:pt x="681" y="1045"/>
                  </a:cubicBezTo>
                  <a:cubicBezTo>
                    <a:pt x="584" y="1045"/>
                    <a:pt x="493" y="1006"/>
                    <a:pt x="425" y="938"/>
                  </a:cubicBezTo>
                  <a:cubicBezTo>
                    <a:pt x="357" y="870"/>
                    <a:pt x="318" y="782"/>
                    <a:pt x="318" y="683"/>
                  </a:cubicBezTo>
                  <a:cubicBezTo>
                    <a:pt x="320" y="586"/>
                    <a:pt x="357" y="496"/>
                    <a:pt x="425" y="428"/>
                  </a:cubicBezTo>
                  <a:cubicBezTo>
                    <a:pt x="493" y="360"/>
                    <a:pt x="582" y="322"/>
                    <a:pt x="681" y="322"/>
                  </a:cubicBezTo>
                  <a:close/>
                  <a:moveTo>
                    <a:pt x="681" y="1"/>
                  </a:moveTo>
                  <a:cubicBezTo>
                    <a:pt x="499" y="1"/>
                    <a:pt x="328" y="70"/>
                    <a:pt x="199" y="200"/>
                  </a:cubicBezTo>
                  <a:cubicBezTo>
                    <a:pt x="72" y="327"/>
                    <a:pt x="0" y="497"/>
                    <a:pt x="0" y="681"/>
                  </a:cubicBezTo>
                  <a:cubicBezTo>
                    <a:pt x="0" y="862"/>
                    <a:pt x="70" y="1032"/>
                    <a:pt x="199" y="1161"/>
                  </a:cubicBezTo>
                  <a:cubicBezTo>
                    <a:pt x="328" y="1292"/>
                    <a:pt x="499" y="1362"/>
                    <a:pt x="681" y="1362"/>
                  </a:cubicBezTo>
                  <a:cubicBezTo>
                    <a:pt x="861" y="1362"/>
                    <a:pt x="1031" y="1292"/>
                    <a:pt x="1160" y="1161"/>
                  </a:cubicBezTo>
                  <a:cubicBezTo>
                    <a:pt x="1288" y="1033"/>
                    <a:pt x="1361" y="863"/>
                    <a:pt x="1361" y="681"/>
                  </a:cubicBezTo>
                  <a:cubicBezTo>
                    <a:pt x="1361" y="501"/>
                    <a:pt x="1290" y="331"/>
                    <a:pt x="1160" y="200"/>
                  </a:cubicBezTo>
                  <a:cubicBezTo>
                    <a:pt x="1033" y="72"/>
                    <a:pt x="863" y="1"/>
                    <a:pt x="6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1"/>
            <p:cNvSpPr/>
            <p:nvPr/>
          </p:nvSpPr>
          <p:spPr>
            <a:xfrm>
              <a:off x="7476456" y="2900567"/>
              <a:ext cx="41538" cy="41385"/>
            </a:xfrm>
            <a:custGeom>
              <a:avLst/>
              <a:gdLst/>
              <a:ahLst/>
              <a:cxnLst/>
              <a:rect l="l" t="t" r="r" b="b"/>
              <a:pathLst>
                <a:path w="1362" h="1357" extrusionOk="0">
                  <a:moveTo>
                    <a:pt x="681" y="0"/>
                  </a:moveTo>
                  <a:cubicBezTo>
                    <a:pt x="507" y="0"/>
                    <a:pt x="333" y="66"/>
                    <a:pt x="199" y="198"/>
                  </a:cubicBezTo>
                  <a:cubicBezTo>
                    <a:pt x="72" y="326"/>
                    <a:pt x="0" y="496"/>
                    <a:pt x="0" y="678"/>
                  </a:cubicBezTo>
                  <a:cubicBezTo>
                    <a:pt x="0" y="860"/>
                    <a:pt x="70" y="1030"/>
                    <a:pt x="199" y="1159"/>
                  </a:cubicBezTo>
                  <a:cubicBezTo>
                    <a:pt x="330" y="1289"/>
                    <a:pt x="502" y="1357"/>
                    <a:pt x="681" y="1357"/>
                  </a:cubicBezTo>
                  <a:cubicBezTo>
                    <a:pt x="740" y="1357"/>
                    <a:pt x="801" y="1348"/>
                    <a:pt x="861" y="1333"/>
                  </a:cubicBezTo>
                  <a:cubicBezTo>
                    <a:pt x="946" y="1311"/>
                    <a:pt x="995" y="1222"/>
                    <a:pt x="972" y="1137"/>
                  </a:cubicBezTo>
                  <a:cubicBezTo>
                    <a:pt x="952" y="1066"/>
                    <a:pt x="888" y="1021"/>
                    <a:pt x="818" y="1021"/>
                  </a:cubicBezTo>
                  <a:cubicBezTo>
                    <a:pt x="804" y="1021"/>
                    <a:pt x="790" y="1023"/>
                    <a:pt x="776" y="1027"/>
                  </a:cubicBezTo>
                  <a:cubicBezTo>
                    <a:pt x="744" y="1035"/>
                    <a:pt x="711" y="1040"/>
                    <a:pt x="679" y="1040"/>
                  </a:cubicBezTo>
                  <a:cubicBezTo>
                    <a:pt x="585" y="1040"/>
                    <a:pt x="494" y="1004"/>
                    <a:pt x="425" y="937"/>
                  </a:cubicBezTo>
                  <a:cubicBezTo>
                    <a:pt x="357" y="868"/>
                    <a:pt x="318" y="778"/>
                    <a:pt x="318" y="681"/>
                  </a:cubicBezTo>
                  <a:cubicBezTo>
                    <a:pt x="318" y="584"/>
                    <a:pt x="357" y="494"/>
                    <a:pt x="425" y="426"/>
                  </a:cubicBezTo>
                  <a:cubicBezTo>
                    <a:pt x="493" y="358"/>
                    <a:pt x="582" y="319"/>
                    <a:pt x="681" y="319"/>
                  </a:cubicBezTo>
                  <a:cubicBezTo>
                    <a:pt x="776" y="319"/>
                    <a:pt x="868" y="358"/>
                    <a:pt x="936" y="426"/>
                  </a:cubicBezTo>
                  <a:cubicBezTo>
                    <a:pt x="999" y="489"/>
                    <a:pt x="1038" y="576"/>
                    <a:pt x="1040" y="668"/>
                  </a:cubicBezTo>
                  <a:cubicBezTo>
                    <a:pt x="1041" y="752"/>
                    <a:pt x="1113" y="823"/>
                    <a:pt x="1197" y="823"/>
                  </a:cubicBezTo>
                  <a:cubicBezTo>
                    <a:pt x="1199" y="823"/>
                    <a:pt x="1201" y="823"/>
                    <a:pt x="1203" y="823"/>
                  </a:cubicBezTo>
                  <a:cubicBezTo>
                    <a:pt x="1291" y="821"/>
                    <a:pt x="1361" y="746"/>
                    <a:pt x="1359" y="659"/>
                  </a:cubicBezTo>
                  <a:cubicBezTo>
                    <a:pt x="1353" y="482"/>
                    <a:pt x="1283" y="319"/>
                    <a:pt x="1160" y="198"/>
                  </a:cubicBezTo>
                  <a:cubicBezTo>
                    <a:pt x="1029" y="66"/>
                    <a:pt x="855" y="0"/>
                    <a:pt x="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1"/>
            <p:cNvSpPr/>
            <p:nvPr/>
          </p:nvSpPr>
          <p:spPr>
            <a:xfrm>
              <a:off x="7373714" y="2652571"/>
              <a:ext cx="40287" cy="41324"/>
            </a:xfrm>
            <a:custGeom>
              <a:avLst/>
              <a:gdLst/>
              <a:ahLst/>
              <a:cxnLst/>
              <a:rect l="l" t="t" r="r" b="b"/>
              <a:pathLst>
                <a:path w="1321" h="1355" extrusionOk="0">
                  <a:moveTo>
                    <a:pt x="678" y="0"/>
                  </a:moveTo>
                  <a:cubicBezTo>
                    <a:pt x="303" y="0"/>
                    <a:pt x="0" y="303"/>
                    <a:pt x="0" y="678"/>
                  </a:cubicBezTo>
                  <a:cubicBezTo>
                    <a:pt x="0" y="1052"/>
                    <a:pt x="305" y="1355"/>
                    <a:pt x="679" y="1355"/>
                  </a:cubicBezTo>
                  <a:cubicBezTo>
                    <a:pt x="931" y="1355"/>
                    <a:pt x="1161" y="1213"/>
                    <a:pt x="1280" y="991"/>
                  </a:cubicBezTo>
                  <a:cubicBezTo>
                    <a:pt x="1321" y="912"/>
                    <a:pt x="1292" y="817"/>
                    <a:pt x="1212" y="776"/>
                  </a:cubicBezTo>
                  <a:cubicBezTo>
                    <a:pt x="1188" y="764"/>
                    <a:pt x="1163" y="758"/>
                    <a:pt x="1138" y="758"/>
                  </a:cubicBezTo>
                  <a:cubicBezTo>
                    <a:pt x="1081" y="758"/>
                    <a:pt x="1026" y="790"/>
                    <a:pt x="997" y="844"/>
                  </a:cubicBezTo>
                  <a:cubicBezTo>
                    <a:pt x="936" y="963"/>
                    <a:pt x="812" y="1038"/>
                    <a:pt x="678" y="1038"/>
                  </a:cubicBezTo>
                  <a:cubicBezTo>
                    <a:pt x="480" y="1038"/>
                    <a:pt x="319" y="877"/>
                    <a:pt x="319" y="678"/>
                  </a:cubicBezTo>
                  <a:cubicBezTo>
                    <a:pt x="319" y="480"/>
                    <a:pt x="480" y="319"/>
                    <a:pt x="678" y="319"/>
                  </a:cubicBezTo>
                  <a:cubicBezTo>
                    <a:pt x="766" y="319"/>
                    <a:pt x="848" y="351"/>
                    <a:pt x="914" y="407"/>
                  </a:cubicBezTo>
                  <a:cubicBezTo>
                    <a:pt x="945" y="434"/>
                    <a:pt x="983" y="447"/>
                    <a:pt x="1021" y="447"/>
                  </a:cubicBezTo>
                  <a:cubicBezTo>
                    <a:pt x="1065" y="447"/>
                    <a:pt x="1109" y="429"/>
                    <a:pt x="1140" y="393"/>
                  </a:cubicBezTo>
                  <a:cubicBezTo>
                    <a:pt x="1198" y="327"/>
                    <a:pt x="1191" y="225"/>
                    <a:pt x="1125" y="167"/>
                  </a:cubicBezTo>
                  <a:cubicBezTo>
                    <a:pt x="1003" y="60"/>
                    <a:pt x="843" y="0"/>
                    <a:pt x="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51"/>
          <p:cNvGrpSpPr/>
          <p:nvPr/>
        </p:nvGrpSpPr>
        <p:grpSpPr>
          <a:xfrm>
            <a:off x="953404" y="3171655"/>
            <a:ext cx="332270" cy="280150"/>
            <a:chOff x="7228216" y="2132122"/>
            <a:chExt cx="332270" cy="280150"/>
          </a:xfrm>
        </p:grpSpPr>
        <p:sp>
          <p:nvSpPr>
            <p:cNvPr id="926" name="Google Shape;926;p51"/>
            <p:cNvSpPr/>
            <p:nvPr/>
          </p:nvSpPr>
          <p:spPr>
            <a:xfrm>
              <a:off x="7251576" y="2185978"/>
              <a:ext cx="37603" cy="9790"/>
            </a:xfrm>
            <a:custGeom>
              <a:avLst/>
              <a:gdLst/>
              <a:ahLst/>
              <a:cxnLst/>
              <a:rect l="l" t="t" r="r" b="b"/>
              <a:pathLst>
                <a:path w="1233" h="321" extrusionOk="0">
                  <a:moveTo>
                    <a:pt x="160" y="0"/>
                  </a:moveTo>
                  <a:cubicBezTo>
                    <a:pt x="74" y="0"/>
                    <a:pt x="0" y="74"/>
                    <a:pt x="0" y="160"/>
                  </a:cubicBezTo>
                  <a:cubicBezTo>
                    <a:pt x="0" y="247"/>
                    <a:pt x="74" y="320"/>
                    <a:pt x="160" y="320"/>
                  </a:cubicBezTo>
                  <a:lnTo>
                    <a:pt x="1072" y="320"/>
                  </a:lnTo>
                  <a:cubicBezTo>
                    <a:pt x="1159" y="320"/>
                    <a:pt x="1232" y="247"/>
                    <a:pt x="1232" y="160"/>
                  </a:cubicBezTo>
                  <a:cubicBezTo>
                    <a:pt x="1232" y="74"/>
                    <a:pt x="1159"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1"/>
            <p:cNvSpPr/>
            <p:nvPr/>
          </p:nvSpPr>
          <p:spPr>
            <a:xfrm>
              <a:off x="7251576" y="2222238"/>
              <a:ext cx="37603" cy="9729"/>
            </a:xfrm>
            <a:custGeom>
              <a:avLst/>
              <a:gdLst/>
              <a:ahLst/>
              <a:cxnLst/>
              <a:rect l="l" t="t" r="r" b="b"/>
              <a:pathLst>
                <a:path w="1233" h="319" extrusionOk="0">
                  <a:moveTo>
                    <a:pt x="160" y="1"/>
                  </a:moveTo>
                  <a:cubicBezTo>
                    <a:pt x="74" y="1"/>
                    <a:pt x="0" y="72"/>
                    <a:pt x="0" y="159"/>
                  </a:cubicBezTo>
                  <a:cubicBezTo>
                    <a:pt x="0" y="249"/>
                    <a:pt x="74" y="319"/>
                    <a:pt x="160" y="319"/>
                  </a:cubicBezTo>
                  <a:lnTo>
                    <a:pt x="1072" y="319"/>
                  </a:lnTo>
                  <a:cubicBezTo>
                    <a:pt x="1159" y="319"/>
                    <a:pt x="1232" y="247"/>
                    <a:pt x="1232" y="159"/>
                  </a:cubicBezTo>
                  <a:cubicBezTo>
                    <a:pt x="1232" y="72"/>
                    <a:pt x="115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1"/>
            <p:cNvSpPr/>
            <p:nvPr/>
          </p:nvSpPr>
          <p:spPr>
            <a:xfrm>
              <a:off x="7251576" y="2258498"/>
              <a:ext cx="37603" cy="9729"/>
            </a:xfrm>
            <a:custGeom>
              <a:avLst/>
              <a:gdLst/>
              <a:ahLst/>
              <a:cxnLst/>
              <a:rect l="l" t="t" r="r" b="b"/>
              <a:pathLst>
                <a:path w="1233" h="319" extrusionOk="0">
                  <a:moveTo>
                    <a:pt x="160" y="1"/>
                  </a:moveTo>
                  <a:cubicBezTo>
                    <a:pt x="74" y="1"/>
                    <a:pt x="0" y="72"/>
                    <a:pt x="0" y="159"/>
                  </a:cubicBezTo>
                  <a:cubicBezTo>
                    <a:pt x="0" y="249"/>
                    <a:pt x="74" y="319"/>
                    <a:pt x="160" y="319"/>
                  </a:cubicBezTo>
                  <a:lnTo>
                    <a:pt x="1072" y="319"/>
                  </a:lnTo>
                  <a:cubicBezTo>
                    <a:pt x="1159" y="319"/>
                    <a:pt x="1232" y="246"/>
                    <a:pt x="1232" y="159"/>
                  </a:cubicBezTo>
                  <a:cubicBezTo>
                    <a:pt x="1232" y="72"/>
                    <a:pt x="115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1"/>
            <p:cNvSpPr/>
            <p:nvPr/>
          </p:nvSpPr>
          <p:spPr>
            <a:xfrm>
              <a:off x="7251576" y="2294728"/>
              <a:ext cx="37603" cy="9790"/>
            </a:xfrm>
            <a:custGeom>
              <a:avLst/>
              <a:gdLst/>
              <a:ahLst/>
              <a:cxnLst/>
              <a:rect l="l" t="t" r="r" b="b"/>
              <a:pathLst>
                <a:path w="1233" h="321" extrusionOk="0">
                  <a:moveTo>
                    <a:pt x="160" y="0"/>
                  </a:moveTo>
                  <a:cubicBezTo>
                    <a:pt x="74" y="0"/>
                    <a:pt x="0" y="74"/>
                    <a:pt x="0" y="160"/>
                  </a:cubicBezTo>
                  <a:cubicBezTo>
                    <a:pt x="0" y="247"/>
                    <a:pt x="74" y="320"/>
                    <a:pt x="160" y="320"/>
                  </a:cubicBezTo>
                  <a:lnTo>
                    <a:pt x="1072" y="320"/>
                  </a:lnTo>
                  <a:cubicBezTo>
                    <a:pt x="1159" y="320"/>
                    <a:pt x="1232" y="247"/>
                    <a:pt x="1232" y="160"/>
                  </a:cubicBezTo>
                  <a:cubicBezTo>
                    <a:pt x="1232" y="74"/>
                    <a:pt x="1159"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1"/>
            <p:cNvSpPr/>
            <p:nvPr/>
          </p:nvSpPr>
          <p:spPr>
            <a:xfrm>
              <a:off x="7251576" y="2330988"/>
              <a:ext cx="37603" cy="9790"/>
            </a:xfrm>
            <a:custGeom>
              <a:avLst/>
              <a:gdLst/>
              <a:ahLst/>
              <a:cxnLst/>
              <a:rect l="l" t="t" r="r" b="b"/>
              <a:pathLst>
                <a:path w="1233" h="321" extrusionOk="0">
                  <a:moveTo>
                    <a:pt x="160" y="1"/>
                  </a:moveTo>
                  <a:cubicBezTo>
                    <a:pt x="74" y="1"/>
                    <a:pt x="0" y="74"/>
                    <a:pt x="0" y="161"/>
                  </a:cubicBezTo>
                  <a:cubicBezTo>
                    <a:pt x="0" y="247"/>
                    <a:pt x="74" y="320"/>
                    <a:pt x="160" y="320"/>
                  </a:cubicBezTo>
                  <a:lnTo>
                    <a:pt x="1072" y="320"/>
                  </a:lnTo>
                  <a:cubicBezTo>
                    <a:pt x="1159" y="320"/>
                    <a:pt x="1232" y="247"/>
                    <a:pt x="1232" y="161"/>
                  </a:cubicBezTo>
                  <a:cubicBezTo>
                    <a:pt x="1232" y="74"/>
                    <a:pt x="115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1"/>
            <p:cNvSpPr/>
            <p:nvPr/>
          </p:nvSpPr>
          <p:spPr>
            <a:xfrm>
              <a:off x="7251576" y="2367248"/>
              <a:ext cx="37603" cy="9729"/>
            </a:xfrm>
            <a:custGeom>
              <a:avLst/>
              <a:gdLst/>
              <a:ahLst/>
              <a:cxnLst/>
              <a:rect l="l" t="t" r="r" b="b"/>
              <a:pathLst>
                <a:path w="1233" h="319" extrusionOk="0">
                  <a:moveTo>
                    <a:pt x="160" y="1"/>
                  </a:moveTo>
                  <a:cubicBezTo>
                    <a:pt x="74" y="1"/>
                    <a:pt x="0" y="72"/>
                    <a:pt x="0" y="161"/>
                  </a:cubicBezTo>
                  <a:cubicBezTo>
                    <a:pt x="0" y="248"/>
                    <a:pt x="74" y="319"/>
                    <a:pt x="160" y="319"/>
                  </a:cubicBezTo>
                  <a:lnTo>
                    <a:pt x="1072" y="319"/>
                  </a:lnTo>
                  <a:cubicBezTo>
                    <a:pt x="1159" y="319"/>
                    <a:pt x="1232" y="248"/>
                    <a:pt x="1232" y="161"/>
                  </a:cubicBezTo>
                  <a:cubicBezTo>
                    <a:pt x="1232" y="72"/>
                    <a:pt x="115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1"/>
            <p:cNvSpPr/>
            <p:nvPr/>
          </p:nvSpPr>
          <p:spPr>
            <a:xfrm>
              <a:off x="7228216" y="2132122"/>
              <a:ext cx="332270" cy="280150"/>
            </a:xfrm>
            <a:custGeom>
              <a:avLst/>
              <a:gdLst/>
              <a:ahLst/>
              <a:cxnLst/>
              <a:rect l="l" t="t" r="r" b="b"/>
              <a:pathLst>
                <a:path w="10895" h="9186" extrusionOk="0">
                  <a:moveTo>
                    <a:pt x="2441" y="929"/>
                  </a:moveTo>
                  <a:lnTo>
                    <a:pt x="2441" y="8866"/>
                  </a:lnTo>
                  <a:lnTo>
                    <a:pt x="324" y="8866"/>
                  </a:lnTo>
                  <a:lnTo>
                    <a:pt x="324" y="929"/>
                  </a:lnTo>
                  <a:close/>
                  <a:moveTo>
                    <a:pt x="928" y="0"/>
                  </a:moveTo>
                  <a:cubicBezTo>
                    <a:pt x="809" y="0"/>
                    <a:pt x="697" y="58"/>
                    <a:pt x="627" y="157"/>
                  </a:cubicBezTo>
                  <a:lnTo>
                    <a:pt x="305" y="611"/>
                  </a:lnTo>
                  <a:lnTo>
                    <a:pt x="161" y="611"/>
                  </a:lnTo>
                  <a:cubicBezTo>
                    <a:pt x="74" y="611"/>
                    <a:pt x="1" y="684"/>
                    <a:pt x="1" y="771"/>
                  </a:cubicBezTo>
                  <a:lnTo>
                    <a:pt x="1" y="9026"/>
                  </a:lnTo>
                  <a:cubicBezTo>
                    <a:pt x="1" y="9114"/>
                    <a:pt x="74" y="9186"/>
                    <a:pt x="161" y="9186"/>
                  </a:cubicBezTo>
                  <a:lnTo>
                    <a:pt x="5127" y="9186"/>
                  </a:lnTo>
                  <a:cubicBezTo>
                    <a:pt x="5214" y="9186"/>
                    <a:pt x="5285" y="9114"/>
                    <a:pt x="5285" y="9026"/>
                  </a:cubicBezTo>
                  <a:cubicBezTo>
                    <a:pt x="5285" y="8939"/>
                    <a:pt x="5214" y="8868"/>
                    <a:pt x="5127" y="8868"/>
                  </a:cubicBezTo>
                  <a:lnTo>
                    <a:pt x="2755" y="8868"/>
                  </a:lnTo>
                  <a:lnTo>
                    <a:pt x="2755" y="931"/>
                  </a:lnTo>
                  <a:lnTo>
                    <a:pt x="10571" y="931"/>
                  </a:lnTo>
                  <a:lnTo>
                    <a:pt x="10571" y="8868"/>
                  </a:lnTo>
                  <a:lnTo>
                    <a:pt x="5765" y="8868"/>
                  </a:lnTo>
                  <a:cubicBezTo>
                    <a:pt x="5677" y="8868"/>
                    <a:pt x="5605" y="8939"/>
                    <a:pt x="5605" y="9026"/>
                  </a:cubicBezTo>
                  <a:cubicBezTo>
                    <a:pt x="5605" y="9114"/>
                    <a:pt x="5677" y="9186"/>
                    <a:pt x="5765" y="9186"/>
                  </a:cubicBezTo>
                  <a:lnTo>
                    <a:pt x="10730" y="9186"/>
                  </a:lnTo>
                  <a:cubicBezTo>
                    <a:pt x="10818" y="9186"/>
                    <a:pt x="10889" y="9114"/>
                    <a:pt x="10889" y="9026"/>
                  </a:cubicBezTo>
                  <a:lnTo>
                    <a:pt x="10889" y="771"/>
                  </a:lnTo>
                  <a:cubicBezTo>
                    <a:pt x="10895" y="683"/>
                    <a:pt x="10823" y="611"/>
                    <a:pt x="10735" y="611"/>
                  </a:cubicBezTo>
                  <a:lnTo>
                    <a:pt x="10590" y="611"/>
                  </a:lnTo>
                  <a:lnTo>
                    <a:pt x="10268" y="157"/>
                  </a:lnTo>
                  <a:cubicBezTo>
                    <a:pt x="10200" y="58"/>
                    <a:pt x="10088" y="0"/>
                    <a:pt x="9967" y="0"/>
                  </a:cubicBezTo>
                  <a:lnTo>
                    <a:pt x="8411" y="0"/>
                  </a:lnTo>
                  <a:cubicBezTo>
                    <a:pt x="8322" y="0"/>
                    <a:pt x="8251" y="74"/>
                    <a:pt x="8251" y="160"/>
                  </a:cubicBezTo>
                  <a:cubicBezTo>
                    <a:pt x="8251" y="247"/>
                    <a:pt x="8322" y="320"/>
                    <a:pt x="8411" y="320"/>
                  </a:cubicBezTo>
                  <a:lnTo>
                    <a:pt x="9967" y="320"/>
                  </a:lnTo>
                  <a:cubicBezTo>
                    <a:pt x="9984" y="320"/>
                    <a:pt x="9998" y="329"/>
                    <a:pt x="10006" y="341"/>
                  </a:cubicBezTo>
                  <a:lnTo>
                    <a:pt x="10199" y="615"/>
                  </a:lnTo>
                  <a:lnTo>
                    <a:pt x="697" y="615"/>
                  </a:lnTo>
                  <a:lnTo>
                    <a:pt x="887" y="341"/>
                  </a:lnTo>
                  <a:cubicBezTo>
                    <a:pt x="896" y="329"/>
                    <a:pt x="911" y="320"/>
                    <a:pt x="928" y="320"/>
                  </a:cubicBezTo>
                  <a:lnTo>
                    <a:pt x="7769" y="320"/>
                  </a:lnTo>
                  <a:cubicBezTo>
                    <a:pt x="7858" y="320"/>
                    <a:pt x="7929" y="247"/>
                    <a:pt x="7929" y="160"/>
                  </a:cubicBezTo>
                  <a:cubicBezTo>
                    <a:pt x="7929" y="74"/>
                    <a:pt x="7858" y="0"/>
                    <a:pt x="7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1"/>
            <p:cNvSpPr/>
            <p:nvPr/>
          </p:nvSpPr>
          <p:spPr>
            <a:xfrm>
              <a:off x="7322358" y="2187228"/>
              <a:ext cx="65356" cy="30802"/>
            </a:xfrm>
            <a:custGeom>
              <a:avLst/>
              <a:gdLst/>
              <a:ahLst/>
              <a:cxnLst/>
              <a:rect l="l" t="t" r="r" b="b"/>
              <a:pathLst>
                <a:path w="2143" h="1010" extrusionOk="0">
                  <a:moveTo>
                    <a:pt x="1822" y="318"/>
                  </a:moveTo>
                  <a:lnTo>
                    <a:pt x="1822" y="691"/>
                  </a:lnTo>
                  <a:lnTo>
                    <a:pt x="318" y="691"/>
                  </a:lnTo>
                  <a:lnTo>
                    <a:pt x="318" y="318"/>
                  </a:lnTo>
                  <a:close/>
                  <a:moveTo>
                    <a:pt x="160" y="0"/>
                  </a:moveTo>
                  <a:cubicBezTo>
                    <a:pt x="72" y="0"/>
                    <a:pt x="0" y="72"/>
                    <a:pt x="0" y="158"/>
                  </a:cubicBezTo>
                  <a:lnTo>
                    <a:pt x="0" y="851"/>
                  </a:lnTo>
                  <a:cubicBezTo>
                    <a:pt x="0" y="938"/>
                    <a:pt x="72" y="1009"/>
                    <a:pt x="160" y="1009"/>
                  </a:cubicBezTo>
                  <a:lnTo>
                    <a:pt x="1982" y="1009"/>
                  </a:lnTo>
                  <a:cubicBezTo>
                    <a:pt x="2071" y="1009"/>
                    <a:pt x="2142" y="939"/>
                    <a:pt x="2142" y="851"/>
                  </a:cubicBezTo>
                  <a:lnTo>
                    <a:pt x="2142" y="158"/>
                  </a:lnTo>
                  <a:cubicBezTo>
                    <a:pt x="2142" y="72"/>
                    <a:pt x="2069" y="0"/>
                    <a:pt x="19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1"/>
            <p:cNvSpPr/>
            <p:nvPr/>
          </p:nvSpPr>
          <p:spPr>
            <a:xfrm>
              <a:off x="7376245" y="2266092"/>
              <a:ext cx="84783" cy="30833"/>
            </a:xfrm>
            <a:custGeom>
              <a:avLst/>
              <a:gdLst/>
              <a:ahLst/>
              <a:cxnLst/>
              <a:rect l="l" t="t" r="r" b="b"/>
              <a:pathLst>
                <a:path w="2780" h="1011" extrusionOk="0">
                  <a:moveTo>
                    <a:pt x="2461" y="318"/>
                  </a:moveTo>
                  <a:lnTo>
                    <a:pt x="2461" y="691"/>
                  </a:lnTo>
                  <a:lnTo>
                    <a:pt x="319" y="691"/>
                  </a:lnTo>
                  <a:lnTo>
                    <a:pt x="319" y="318"/>
                  </a:lnTo>
                  <a:close/>
                  <a:moveTo>
                    <a:pt x="159" y="0"/>
                  </a:moveTo>
                  <a:cubicBezTo>
                    <a:pt x="72" y="0"/>
                    <a:pt x="1" y="72"/>
                    <a:pt x="1" y="160"/>
                  </a:cubicBezTo>
                  <a:lnTo>
                    <a:pt x="1" y="851"/>
                  </a:lnTo>
                  <a:cubicBezTo>
                    <a:pt x="1" y="939"/>
                    <a:pt x="72" y="1011"/>
                    <a:pt x="159" y="1011"/>
                  </a:cubicBezTo>
                  <a:lnTo>
                    <a:pt x="2621" y="1011"/>
                  </a:lnTo>
                  <a:cubicBezTo>
                    <a:pt x="2708" y="1011"/>
                    <a:pt x="2779" y="938"/>
                    <a:pt x="2779" y="851"/>
                  </a:cubicBezTo>
                  <a:lnTo>
                    <a:pt x="2779" y="160"/>
                  </a:lnTo>
                  <a:cubicBezTo>
                    <a:pt x="2779" y="72"/>
                    <a:pt x="2708" y="0"/>
                    <a:pt x="2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1"/>
            <p:cNvSpPr/>
            <p:nvPr/>
          </p:nvSpPr>
          <p:spPr>
            <a:xfrm>
              <a:off x="7389602" y="2305523"/>
              <a:ext cx="149651" cy="30833"/>
            </a:xfrm>
            <a:custGeom>
              <a:avLst/>
              <a:gdLst/>
              <a:ahLst/>
              <a:cxnLst/>
              <a:rect l="l" t="t" r="r" b="b"/>
              <a:pathLst>
                <a:path w="4907" h="1011" extrusionOk="0">
                  <a:moveTo>
                    <a:pt x="4587" y="318"/>
                  </a:moveTo>
                  <a:lnTo>
                    <a:pt x="4587" y="691"/>
                  </a:lnTo>
                  <a:lnTo>
                    <a:pt x="318" y="691"/>
                  </a:lnTo>
                  <a:lnTo>
                    <a:pt x="318" y="318"/>
                  </a:lnTo>
                  <a:close/>
                  <a:moveTo>
                    <a:pt x="160" y="0"/>
                  </a:moveTo>
                  <a:cubicBezTo>
                    <a:pt x="71" y="0"/>
                    <a:pt x="0" y="72"/>
                    <a:pt x="0" y="160"/>
                  </a:cubicBezTo>
                  <a:lnTo>
                    <a:pt x="0" y="851"/>
                  </a:lnTo>
                  <a:cubicBezTo>
                    <a:pt x="0" y="938"/>
                    <a:pt x="71" y="1011"/>
                    <a:pt x="160" y="1011"/>
                  </a:cubicBezTo>
                  <a:lnTo>
                    <a:pt x="4747" y="1011"/>
                  </a:lnTo>
                  <a:cubicBezTo>
                    <a:pt x="4834" y="1011"/>
                    <a:pt x="4907" y="939"/>
                    <a:pt x="4907" y="851"/>
                  </a:cubicBezTo>
                  <a:lnTo>
                    <a:pt x="4907" y="160"/>
                  </a:lnTo>
                  <a:cubicBezTo>
                    <a:pt x="4907" y="72"/>
                    <a:pt x="4834" y="0"/>
                    <a:pt x="4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1"/>
            <p:cNvSpPr/>
            <p:nvPr/>
          </p:nvSpPr>
          <p:spPr>
            <a:xfrm>
              <a:off x="7449558" y="2344955"/>
              <a:ext cx="65356" cy="30833"/>
            </a:xfrm>
            <a:custGeom>
              <a:avLst/>
              <a:gdLst/>
              <a:ahLst/>
              <a:cxnLst/>
              <a:rect l="l" t="t" r="r" b="b"/>
              <a:pathLst>
                <a:path w="2143" h="1011" extrusionOk="0">
                  <a:moveTo>
                    <a:pt x="1826" y="318"/>
                  </a:moveTo>
                  <a:lnTo>
                    <a:pt x="1826" y="691"/>
                  </a:lnTo>
                  <a:lnTo>
                    <a:pt x="322" y="691"/>
                  </a:lnTo>
                  <a:lnTo>
                    <a:pt x="322" y="318"/>
                  </a:lnTo>
                  <a:close/>
                  <a:moveTo>
                    <a:pt x="161" y="0"/>
                  </a:moveTo>
                  <a:cubicBezTo>
                    <a:pt x="74" y="0"/>
                    <a:pt x="1" y="72"/>
                    <a:pt x="1" y="160"/>
                  </a:cubicBezTo>
                  <a:lnTo>
                    <a:pt x="1" y="851"/>
                  </a:lnTo>
                  <a:cubicBezTo>
                    <a:pt x="1" y="938"/>
                    <a:pt x="74" y="1011"/>
                    <a:pt x="161" y="1011"/>
                  </a:cubicBezTo>
                  <a:lnTo>
                    <a:pt x="1983" y="1011"/>
                  </a:lnTo>
                  <a:cubicBezTo>
                    <a:pt x="2071" y="1011"/>
                    <a:pt x="2143" y="938"/>
                    <a:pt x="2143" y="851"/>
                  </a:cubicBezTo>
                  <a:lnTo>
                    <a:pt x="2143" y="160"/>
                  </a:lnTo>
                  <a:cubicBezTo>
                    <a:pt x="2143" y="72"/>
                    <a:pt x="2071" y="0"/>
                    <a:pt x="19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1"/>
            <p:cNvSpPr/>
            <p:nvPr/>
          </p:nvSpPr>
          <p:spPr>
            <a:xfrm>
              <a:off x="7349286" y="2208271"/>
              <a:ext cx="164565" cy="56756"/>
            </a:xfrm>
            <a:custGeom>
              <a:avLst/>
              <a:gdLst/>
              <a:ahLst/>
              <a:cxnLst/>
              <a:rect l="l" t="t" r="r" b="b"/>
              <a:pathLst>
                <a:path w="5396" h="1861" extrusionOk="0">
                  <a:moveTo>
                    <a:pt x="3493" y="921"/>
                  </a:moveTo>
                  <a:cubicBezTo>
                    <a:pt x="3505" y="938"/>
                    <a:pt x="3517" y="954"/>
                    <a:pt x="3532" y="969"/>
                  </a:cubicBezTo>
                  <a:lnTo>
                    <a:pt x="3775" y="1207"/>
                  </a:lnTo>
                  <a:lnTo>
                    <a:pt x="3762" y="1294"/>
                  </a:lnTo>
                  <a:lnTo>
                    <a:pt x="318" y="1294"/>
                  </a:lnTo>
                  <a:lnTo>
                    <a:pt x="318" y="921"/>
                  </a:lnTo>
                  <a:close/>
                  <a:moveTo>
                    <a:pt x="4417" y="384"/>
                  </a:moveTo>
                  <a:lnTo>
                    <a:pt x="4536" y="624"/>
                  </a:lnTo>
                  <a:cubicBezTo>
                    <a:pt x="4573" y="702"/>
                    <a:pt x="4650" y="758"/>
                    <a:pt x="4740" y="772"/>
                  </a:cubicBezTo>
                  <a:lnTo>
                    <a:pt x="5005" y="809"/>
                  </a:lnTo>
                  <a:lnTo>
                    <a:pt x="4815" y="996"/>
                  </a:lnTo>
                  <a:cubicBezTo>
                    <a:pt x="4750" y="1057"/>
                    <a:pt x="4721" y="1148"/>
                    <a:pt x="4735" y="1234"/>
                  </a:cubicBezTo>
                  <a:lnTo>
                    <a:pt x="4781" y="1498"/>
                  </a:lnTo>
                  <a:lnTo>
                    <a:pt x="4543" y="1372"/>
                  </a:lnTo>
                  <a:cubicBezTo>
                    <a:pt x="4503" y="1353"/>
                    <a:pt x="4459" y="1343"/>
                    <a:pt x="4416" y="1343"/>
                  </a:cubicBezTo>
                  <a:cubicBezTo>
                    <a:pt x="4373" y="1343"/>
                    <a:pt x="4330" y="1353"/>
                    <a:pt x="4291" y="1372"/>
                  </a:cubicBezTo>
                  <a:lnTo>
                    <a:pt x="4053" y="1498"/>
                  </a:lnTo>
                  <a:lnTo>
                    <a:pt x="4097" y="1234"/>
                  </a:lnTo>
                  <a:cubicBezTo>
                    <a:pt x="4112" y="1148"/>
                    <a:pt x="4083" y="1057"/>
                    <a:pt x="4020" y="996"/>
                  </a:cubicBezTo>
                  <a:lnTo>
                    <a:pt x="3830" y="809"/>
                  </a:lnTo>
                  <a:lnTo>
                    <a:pt x="4094" y="772"/>
                  </a:lnTo>
                  <a:cubicBezTo>
                    <a:pt x="4180" y="758"/>
                    <a:pt x="4257" y="704"/>
                    <a:pt x="4298" y="624"/>
                  </a:cubicBezTo>
                  <a:lnTo>
                    <a:pt x="4417" y="384"/>
                  </a:lnTo>
                  <a:close/>
                  <a:moveTo>
                    <a:pt x="4415" y="1"/>
                  </a:moveTo>
                  <a:cubicBezTo>
                    <a:pt x="4310" y="1"/>
                    <a:pt x="4219" y="59"/>
                    <a:pt x="4172" y="152"/>
                  </a:cubicBezTo>
                  <a:lnTo>
                    <a:pt x="4020" y="459"/>
                  </a:lnTo>
                  <a:lnTo>
                    <a:pt x="3683" y="508"/>
                  </a:lnTo>
                  <a:cubicBezTo>
                    <a:pt x="3615" y="518"/>
                    <a:pt x="3556" y="552"/>
                    <a:pt x="3513" y="602"/>
                  </a:cubicBezTo>
                  <a:lnTo>
                    <a:pt x="158" y="602"/>
                  </a:lnTo>
                  <a:cubicBezTo>
                    <a:pt x="72" y="602"/>
                    <a:pt x="0" y="673"/>
                    <a:pt x="0" y="760"/>
                  </a:cubicBezTo>
                  <a:lnTo>
                    <a:pt x="0" y="1452"/>
                  </a:lnTo>
                  <a:cubicBezTo>
                    <a:pt x="0" y="1542"/>
                    <a:pt x="72" y="1614"/>
                    <a:pt x="158" y="1614"/>
                  </a:cubicBezTo>
                  <a:lnTo>
                    <a:pt x="3718" y="1614"/>
                  </a:lnTo>
                  <a:cubicBezTo>
                    <a:pt x="3723" y="1690"/>
                    <a:pt x="3762" y="1762"/>
                    <a:pt x="3828" y="1808"/>
                  </a:cubicBezTo>
                  <a:cubicBezTo>
                    <a:pt x="3874" y="1842"/>
                    <a:pt x="3930" y="1860"/>
                    <a:pt x="3985" y="1860"/>
                  </a:cubicBezTo>
                  <a:cubicBezTo>
                    <a:pt x="4027" y="1860"/>
                    <a:pt x="4070" y="1849"/>
                    <a:pt x="4111" y="1828"/>
                  </a:cubicBezTo>
                  <a:lnTo>
                    <a:pt x="4412" y="1668"/>
                  </a:lnTo>
                  <a:lnTo>
                    <a:pt x="4714" y="1828"/>
                  </a:lnTo>
                  <a:cubicBezTo>
                    <a:pt x="4754" y="1849"/>
                    <a:pt x="4797" y="1860"/>
                    <a:pt x="4839" y="1860"/>
                  </a:cubicBezTo>
                  <a:cubicBezTo>
                    <a:pt x="4895" y="1860"/>
                    <a:pt x="4950" y="1842"/>
                    <a:pt x="4999" y="1806"/>
                  </a:cubicBezTo>
                  <a:cubicBezTo>
                    <a:pt x="5082" y="1745"/>
                    <a:pt x="5125" y="1644"/>
                    <a:pt x="5108" y="1542"/>
                  </a:cubicBezTo>
                  <a:lnTo>
                    <a:pt x="5050" y="1204"/>
                  </a:lnTo>
                  <a:lnTo>
                    <a:pt x="5295" y="967"/>
                  </a:lnTo>
                  <a:cubicBezTo>
                    <a:pt x="5370" y="894"/>
                    <a:pt x="5395" y="787"/>
                    <a:pt x="5363" y="690"/>
                  </a:cubicBezTo>
                  <a:cubicBezTo>
                    <a:pt x="5330" y="593"/>
                    <a:pt x="5249" y="522"/>
                    <a:pt x="5147" y="508"/>
                  </a:cubicBezTo>
                  <a:lnTo>
                    <a:pt x="4808" y="459"/>
                  </a:lnTo>
                  <a:lnTo>
                    <a:pt x="4657" y="152"/>
                  </a:lnTo>
                  <a:cubicBezTo>
                    <a:pt x="4611" y="59"/>
                    <a:pt x="4519" y="1"/>
                    <a:pt x="4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1"/>
          <p:cNvGrpSpPr/>
          <p:nvPr/>
        </p:nvGrpSpPr>
        <p:grpSpPr>
          <a:xfrm>
            <a:off x="4385189" y="1471890"/>
            <a:ext cx="332270" cy="280181"/>
            <a:chOff x="6414727" y="2678402"/>
            <a:chExt cx="332270" cy="280181"/>
          </a:xfrm>
        </p:grpSpPr>
        <p:sp>
          <p:nvSpPr>
            <p:cNvPr id="939" name="Google Shape;939;p51"/>
            <p:cNvSpPr/>
            <p:nvPr/>
          </p:nvSpPr>
          <p:spPr>
            <a:xfrm>
              <a:off x="6433818" y="2732319"/>
              <a:ext cx="18664" cy="9790"/>
            </a:xfrm>
            <a:custGeom>
              <a:avLst/>
              <a:gdLst/>
              <a:ahLst/>
              <a:cxnLst/>
              <a:rect l="l" t="t" r="r" b="b"/>
              <a:pathLst>
                <a:path w="612" h="321" extrusionOk="0">
                  <a:moveTo>
                    <a:pt x="161" y="0"/>
                  </a:moveTo>
                  <a:cubicBezTo>
                    <a:pt x="72" y="0"/>
                    <a:pt x="1" y="74"/>
                    <a:pt x="1" y="160"/>
                  </a:cubicBezTo>
                  <a:cubicBezTo>
                    <a:pt x="1" y="247"/>
                    <a:pt x="70" y="320"/>
                    <a:pt x="161" y="320"/>
                  </a:cubicBezTo>
                  <a:lnTo>
                    <a:pt x="452" y="320"/>
                  </a:lnTo>
                  <a:cubicBezTo>
                    <a:pt x="538" y="320"/>
                    <a:pt x="611" y="247"/>
                    <a:pt x="611" y="160"/>
                  </a:cubicBezTo>
                  <a:cubicBezTo>
                    <a:pt x="611" y="74"/>
                    <a:pt x="538" y="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1"/>
            <p:cNvSpPr/>
            <p:nvPr/>
          </p:nvSpPr>
          <p:spPr>
            <a:xfrm>
              <a:off x="6433818" y="2768518"/>
              <a:ext cx="18664" cy="9759"/>
            </a:xfrm>
            <a:custGeom>
              <a:avLst/>
              <a:gdLst/>
              <a:ahLst/>
              <a:cxnLst/>
              <a:rect l="l" t="t" r="r" b="b"/>
              <a:pathLst>
                <a:path w="612" h="320" extrusionOk="0">
                  <a:moveTo>
                    <a:pt x="161" y="1"/>
                  </a:moveTo>
                  <a:cubicBezTo>
                    <a:pt x="72" y="1"/>
                    <a:pt x="1" y="72"/>
                    <a:pt x="1" y="159"/>
                  </a:cubicBezTo>
                  <a:cubicBezTo>
                    <a:pt x="1" y="249"/>
                    <a:pt x="70" y="319"/>
                    <a:pt x="161" y="319"/>
                  </a:cubicBezTo>
                  <a:lnTo>
                    <a:pt x="452" y="319"/>
                  </a:lnTo>
                  <a:cubicBezTo>
                    <a:pt x="538" y="319"/>
                    <a:pt x="611" y="248"/>
                    <a:pt x="611" y="159"/>
                  </a:cubicBezTo>
                  <a:cubicBezTo>
                    <a:pt x="611" y="72"/>
                    <a:pt x="538" y="1"/>
                    <a:pt x="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1"/>
            <p:cNvSpPr/>
            <p:nvPr/>
          </p:nvSpPr>
          <p:spPr>
            <a:xfrm>
              <a:off x="6433818" y="2804748"/>
              <a:ext cx="18664" cy="9790"/>
            </a:xfrm>
            <a:custGeom>
              <a:avLst/>
              <a:gdLst/>
              <a:ahLst/>
              <a:cxnLst/>
              <a:rect l="l" t="t" r="r" b="b"/>
              <a:pathLst>
                <a:path w="612" h="321" extrusionOk="0">
                  <a:moveTo>
                    <a:pt x="161" y="0"/>
                  </a:moveTo>
                  <a:cubicBezTo>
                    <a:pt x="72" y="0"/>
                    <a:pt x="1" y="74"/>
                    <a:pt x="1" y="160"/>
                  </a:cubicBezTo>
                  <a:cubicBezTo>
                    <a:pt x="1" y="251"/>
                    <a:pt x="70" y="320"/>
                    <a:pt x="161" y="320"/>
                  </a:cubicBezTo>
                  <a:lnTo>
                    <a:pt x="452" y="320"/>
                  </a:lnTo>
                  <a:cubicBezTo>
                    <a:pt x="538" y="320"/>
                    <a:pt x="611" y="247"/>
                    <a:pt x="611" y="160"/>
                  </a:cubicBezTo>
                  <a:cubicBezTo>
                    <a:pt x="611" y="74"/>
                    <a:pt x="538" y="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1"/>
            <p:cNvSpPr/>
            <p:nvPr/>
          </p:nvSpPr>
          <p:spPr>
            <a:xfrm>
              <a:off x="6433818" y="2841008"/>
              <a:ext cx="18664" cy="9790"/>
            </a:xfrm>
            <a:custGeom>
              <a:avLst/>
              <a:gdLst/>
              <a:ahLst/>
              <a:cxnLst/>
              <a:rect l="l" t="t" r="r" b="b"/>
              <a:pathLst>
                <a:path w="612" h="321" extrusionOk="0">
                  <a:moveTo>
                    <a:pt x="161" y="1"/>
                  </a:moveTo>
                  <a:cubicBezTo>
                    <a:pt x="72" y="1"/>
                    <a:pt x="1" y="74"/>
                    <a:pt x="1" y="161"/>
                  </a:cubicBezTo>
                  <a:cubicBezTo>
                    <a:pt x="1" y="247"/>
                    <a:pt x="70" y="321"/>
                    <a:pt x="161" y="321"/>
                  </a:cubicBezTo>
                  <a:lnTo>
                    <a:pt x="452" y="321"/>
                  </a:lnTo>
                  <a:cubicBezTo>
                    <a:pt x="538" y="321"/>
                    <a:pt x="611" y="247"/>
                    <a:pt x="611" y="161"/>
                  </a:cubicBezTo>
                  <a:cubicBezTo>
                    <a:pt x="611" y="74"/>
                    <a:pt x="538" y="1"/>
                    <a:pt x="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1"/>
            <p:cNvSpPr/>
            <p:nvPr/>
          </p:nvSpPr>
          <p:spPr>
            <a:xfrm>
              <a:off x="6433818" y="2877268"/>
              <a:ext cx="18664" cy="9759"/>
            </a:xfrm>
            <a:custGeom>
              <a:avLst/>
              <a:gdLst/>
              <a:ahLst/>
              <a:cxnLst/>
              <a:rect l="l" t="t" r="r" b="b"/>
              <a:pathLst>
                <a:path w="612" h="320" extrusionOk="0">
                  <a:moveTo>
                    <a:pt x="161" y="1"/>
                  </a:moveTo>
                  <a:cubicBezTo>
                    <a:pt x="72" y="1"/>
                    <a:pt x="1" y="72"/>
                    <a:pt x="1" y="161"/>
                  </a:cubicBezTo>
                  <a:cubicBezTo>
                    <a:pt x="1" y="248"/>
                    <a:pt x="70" y="319"/>
                    <a:pt x="161" y="319"/>
                  </a:cubicBezTo>
                  <a:lnTo>
                    <a:pt x="452" y="319"/>
                  </a:lnTo>
                  <a:cubicBezTo>
                    <a:pt x="538" y="319"/>
                    <a:pt x="611" y="248"/>
                    <a:pt x="611" y="161"/>
                  </a:cubicBezTo>
                  <a:cubicBezTo>
                    <a:pt x="611" y="72"/>
                    <a:pt x="538" y="1"/>
                    <a:pt x="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1"/>
            <p:cNvSpPr/>
            <p:nvPr/>
          </p:nvSpPr>
          <p:spPr>
            <a:xfrm>
              <a:off x="6433818" y="2913558"/>
              <a:ext cx="18664" cy="9729"/>
            </a:xfrm>
            <a:custGeom>
              <a:avLst/>
              <a:gdLst/>
              <a:ahLst/>
              <a:cxnLst/>
              <a:rect l="l" t="t" r="r" b="b"/>
              <a:pathLst>
                <a:path w="612" h="319" extrusionOk="0">
                  <a:moveTo>
                    <a:pt x="161" y="0"/>
                  </a:moveTo>
                  <a:cubicBezTo>
                    <a:pt x="72" y="0"/>
                    <a:pt x="1" y="72"/>
                    <a:pt x="1" y="158"/>
                  </a:cubicBezTo>
                  <a:cubicBezTo>
                    <a:pt x="1" y="249"/>
                    <a:pt x="70" y="318"/>
                    <a:pt x="161" y="318"/>
                  </a:cubicBezTo>
                  <a:lnTo>
                    <a:pt x="452" y="318"/>
                  </a:lnTo>
                  <a:cubicBezTo>
                    <a:pt x="538" y="318"/>
                    <a:pt x="611" y="247"/>
                    <a:pt x="611" y="158"/>
                  </a:cubicBezTo>
                  <a:cubicBezTo>
                    <a:pt x="611" y="72"/>
                    <a:pt x="538" y="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1"/>
            <p:cNvSpPr/>
            <p:nvPr/>
          </p:nvSpPr>
          <p:spPr>
            <a:xfrm>
              <a:off x="6414727" y="2678402"/>
              <a:ext cx="332270" cy="280181"/>
            </a:xfrm>
            <a:custGeom>
              <a:avLst/>
              <a:gdLst/>
              <a:ahLst/>
              <a:cxnLst/>
              <a:rect l="l" t="t" r="r" b="b"/>
              <a:pathLst>
                <a:path w="10895" h="9187" extrusionOk="0">
                  <a:moveTo>
                    <a:pt x="1539" y="931"/>
                  </a:moveTo>
                  <a:lnTo>
                    <a:pt x="1539" y="8868"/>
                  </a:lnTo>
                  <a:lnTo>
                    <a:pt x="324" y="8868"/>
                  </a:lnTo>
                  <a:lnTo>
                    <a:pt x="324" y="931"/>
                  </a:lnTo>
                  <a:close/>
                  <a:moveTo>
                    <a:pt x="928" y="1"/>
                  </a:moveTo>
                  <a:cubicBezTo>
                    <a:pt x="809" y="1"/>
                    <a:pt x="696" y="59"/>
                    <a:pt x="627" y="157"/>
                  </a:cubicBezTo>
                  <a:lnTo>
                    <a:pt x="305" y="611"/>
                  </a:lnTo>
                  <a:lnTo>
                    <a:pt x="161" y="611"/>
                  </a:lnTo>
                  <a:cubicBezTo>
                    <a:pt x="74" y="611"/>
                    <a:pt x="1" y="685"/>
                    <a:pt x="1" y="771"/>
                  </a:cubicBezTo>
                  <a:lnTo>
                    <a:pt x="1" y="9026"/>
                  </a:lnTo>
                  <a:cubicBezTo>
                    <a:pt x="1" y="9115"/>
                    <a:pt x="74" y="9186"/>
                    <a:pt x="161" y="9186"/>
                  </a:cubicBezTo>
                  <a:lnTo>
                    <a:pt x="5127" y="9186"/>
                  </a:lnTo>
                  <a:cubicBezTo>
                    <a:pt x="5213" y="9186"/>
                    <a:pt x="5287" y="9115"/>
                    <a:pt x="5287" y="9026"/>
                  </a:cubicBezTo>
                  <a:cubicBezTo>
                    <a:pt x="5287" y="8939"/>
                    <a:pt x="5213" y="8868"/>
                    <a:pt x="5127" y="8868"/>
                  </a:cubicBezTo>
                  <a:lnTo>
                    <a:pt x="1853" y="8868"/>
                  </a:lnTo>
                  <a:lnTo>
                    <a:pt x="1853" y="931"/>
                  </a:lnTo>
                  <a:lnTo>
                    <a:pt x="10571" y="931"/>
                  </a:lnTo>
                  <a:lnTo>
                    <a:pt x="10571" y="8868"/>
                  </a:lnTo>
                  <a:lnTo>
                    <a:pt x="5765" y="8868"/>
                  </a:lnTo>
                  <a:cubicBezTo>
                    <a:pt x="5678" y="8868"/>
                    <a:pt x="5605" y="8939"/>
                    <a:pt x="5605" y="9026"/>
                  </a:cubicBezTo>
                  <a:cubicBezTo>
                    <a:pt x="5605" y="9115"/>
                    <a:pt x="5678" y="9186"/>
                    <a:pt x="5765" y="9186"/>
                  </a:cubicBezTo>
                  <a:lnTo>
                    <a:pt x="10731" y="9186"/>
                  </a:lnTo>
                  <a:cubicBezTo>
                    <a:pt x="10818" y="9186"/>
                    <a:pt x="10889" y="9115"/>
                    <a:pt x="10889" y="9026"/>
                  </a:cubicBezTo>
                  <a:lnTo>
                    <a:pt x="10889" y="771"/>
                  </a:lnTo>
                  <a:cubicBezTo>
                    <a:pt x="10894" y="685"/>
                    <a:pt x="10821" y="611"/>
                    <a:pt x="10734" y="611"/>
                  </a:cubicBezTo>
                  <a:lnTo>
                    <a:pt x="10590" y="611"/>
                  </a:lnTo>
                  <a:lnTo>
                    <a:pt x="10268" y="157"/>
                  </a:lnTo>
                  <a:cubicBezTo>
                    <a:pt x="10200" y="59"/>
                    <a:pt x="10088" y="1"/>
                    <a:pt x="9967" y="1"/>
                  </a:cubicBezTo>
                  <a:lnTo>
                    <a:pt x="8410" y="1"/>
                  </a:lnTo>
                  <a:cubicBezTo>
                    <a:pt x="8322" y="1"/>
                    <a:pt x="8250" y="74"/>
                    <a:pt x="8250" y="161"/>
                  </a:cubicBezTo>
                  <a:cubicBezTo>
                    <a:pt x="8250" y="247"/>
                    <a:pt x="8322" y="321"/>
                    <a:pt x="8410" y="321"/>
                  </a:cubicBezTo>
                  <a:lnTo>
                    <a:pt x="9967" y="321"/>
                  </a:lnTo>
                  <a:cubicBezTo>
                    <a:pt x="9984" y="321"/>
                    <a:pt x="9999" y="329"/>
                    <a:pt x="10008" y="341"/>
                  </a:cubicBezTo>
                  <a:lnTo>
                    <a:pt x="10198" y="613"/>
                  </a:lnTo>
                  <a:lnTo>
                    <a:pt x="696" y="613"/>
                  </a:lnTo>
                  <a:lnTo>
                    <a:pt x="889" y="341"/>
                  </a:lnTo>
                  <a:cubicBezTo>
                    <a:pt x="897" y="329"/>
                    <a:pt x="911" y="321"/>
                    <a:pt x="928" y="321"/>
                  </a:cubicBezTo>
                  <a:lnTo>
                    <a:pt x="7771" y="321"/>
                  </a:lnTo>
                  <a:cubicBezTo>
                    <a:pt x="7857" y="321"/>
                    <a:pt x="7929" y="247"/>
                    <a:pt x="7929" y="161"/>
                  </a:cubicBezTo>
                  <a:cubicBezTo>
                    <a:pt x="7929" y="74"/>
                    <a:pt x="7857" y="1"/>
                    <a:pt x="77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1"/>
            <p:cNvSpPr/>
            <p:nvPr/>
          </p:nvSpPr>
          <p:spPr>
            <a:xfrm>
              <a:off x="6510455" y="2736771"/>
              <a:ext cx="58677" cy="67125"/>
            </a:xfrm>
            <a:custGeom>
              <a:avLst/>
              <a:gdLst/>
              <a:ahLst/>
              <a:cxnLst/>
              <a:rect l="l" t="t" r="r" b="b"/>
              <a:pathLst>
                <a:path w="1924" h="2201" extrusionOk="0">
                  <a:moveTo>
                    <a:pt x="594" y="773"/>
                  </a:moveTo>
                  <a:lnTo>
                    <a:pt x="594" y="1175"/>
                  </a:lnTo>
                  <a:cubicBezTo>
                    <a:pt x="594" y="1205"/>
                    <a:pt x="603" y="1232"/>
                    <a:pt x="618" y="1256"/>
                  </a:cubicBezTo>
                  <a:lnTo>
                    <a:pt x="824" y="1600"/>
                  </a:lnTo>
                  <a:cubicBezTo>
                    <a:pt x="800" y="1605"/>
                    <a:pt x="780" y="1607"/>
                    <a:pt x="756" y="1607"/>
                  </a:cubicBezTo>
                  <a:cubicBezTo>
                    <a:pt x="516" y="1605"/>
                    <a:pt x="322" y="1411"/>
                    <a:pt x="322" y="1175"/>
                  </a:cubicBezTo>
                  <a:cubicBezTo>
                    <a:pt x="322" y="994"/>
                    <a:pt x="434" y="838"/>
                    <a:pt x="594" y="773"/>
                  </a:cubicBezTo>
                  <a:close/>
                  <a:moveTo>
                    <a:pt x="914" y="338"/>
                  </a:moveTo>
                  <a:lnTo>
                    <a:pt x="914" y="338"/>
                  </a:lnTo>
                  <a:cubicBezTo>
                    <a:pt x="1307" y="414"/>
                    <a:pt x="1605" y="759"/>
                    <a:pt x="1605" y="1175"/>
                  </a:cubicBezTo>
                  <a:cubicBezTo>
                    <a:pt x="1605" y="1420"/>
                    <a:pt x="1498" y="1651"/>
                    <a:pt x="1319" y="1811"/>
                  </a:cubicBezTo>
                  <a:lnTo>
                    <a:pt x="914" y="1130"/>
                  </a:lnTo>
                  <a:lnTo>
                    <a:pt x="914" y="338"/>
                  </a:lnTo>
                  <a:close/>
                  <a:moveTo>
                    <a:pt x="753" y="1"/>
                  </a:moveTo>
                  <a:cubicBezTo>
                    <a:pt x="664" y="1"/>
                    <a:pt x="593" y="74"/>
                    <a:pt x="593" y="161"/>
                  </a:cubicBezTo>
                  <a:lnTo>
                    <a:pt x="593" y="440"/>
                  </a:lnTo>
                  <a:cubicBezTo>
                    <a:pt x="254" y="511"/>
                    <a:pt x="1" y="814"/>
                    <a:pt x="1" y="1173"/>
                  </a:cubicBezTo>
                  <a:cubicBezTo>
                    <a:pt x="1" y="1588"/>
                    <a:pt x="337" y="1923"/>
                    <a:pt x="753" y="1923"/>
                  </a:cubicBezTo>
                  <a:cubicBezTo>
                    <a:pt x="834" y="1923"/>
                    <a:pt x="916" y="1911"/>
                    <a:pt x="992" y="1886"/>
                  </a:cubicBezTo>
                  <a:lnTo>
                    <a:pt x="1135" y="2124"/>
                  </a:lnTo>
                  <a:cubicBezTo>
                    <a:pt x="1164" y="2174"/>
                    <a:pt x="1216" y="2201"/>
                    <a:pt x="1270" y="2201"/>
                  </a:cubicBezTo>
                  <a:cubicBezTo>
                    <a:pt x="1298" y="2201"/>
                    <a:pt x="1327" y="2194"/>
                    <a:pt x="1353" y="2178"/>
                  </a:cubicBezTo>
                  <a:cubicBezTo>
                    <a:pt x="1705" y="1967"/>
                    <a:pt x="1923" y="1583"/>
                    <a:pt x="1923" y="1173"/>
                  </a:cubicBezTo>
                  <a:cubicBezTo>
                    <a:pt x="1923" y="526"/>
                    <a:pt x="1397" y="1"/>
                    <a:pt x="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1"/>
            <p:cNvSpPr/>
            <p:nvPr/>
          </p:nvSpPr>
          <p:spPr>
            <a:xfrm>
              <a:off x="6481880" y="2720639"/>
              <a:ext cx="115890" cy="99391"/>
            </a:xfrm>
            <a:custGeom>
              <a:avLst/>
              <a:gdLst/>
              <a:ahLst/>
              <a:cxnLst/>
              <a:rect l="l" t="t" r="r" b="b"/>
              <a:pathLst>
                <a:path w="3800" h="3259" extrusionOk="0">
                  <a:moveTo>
                    <a:pt x="160" y="1"/>
                  </a:moveTo>
                  <a:cubicBezTo>
                    <a:pt x="73" y="1"/>
                    <a:pt x="0" y="74"/>
                    <a:pt x="0" y="160"/>
                  </a:cubicBezTo>
                  <a:lnTo>
                    <a:pt x="0" y="1261"/>
                  </a:lnTo>
                  <a:cubicBezTo>
                    <a:pt x="0" y="1350"/>
                    <a:pt x="73" y="1421"/>
                    <a:pt x="160" y="1421"/>
                  </a:cubicBezTo>
                  <a:cubicBezTo>
                    <a:pt x="247" y="1421"/>
                    <a:pt x="320" y="1350"/>
                    <a:pt x="320" y="1261"/>
                  </a:cubicBezTo>
                  <a:lnTo>
                    <a:pt x="320" y="320"/>
                  </a:lnTo>
                  <a:lnTo>
                    <a:pt x="3479" y="320"/>
                  </a:lnTo>
                  <a:lnTo>
                    <a:pt x="3479" y="2940"/>
                  </a:lnTo>
                  <a:lnTo>
                    <a:pt x="320" y="2940"/>
                  </a:lnTo>
                  <a:lnTo>
                    <a:pt x="320" y="1899"/>
                  </a:lnTo>
                  <a:cubicBezTo>
                    <a:pt x="320" y="1812"/>
                    <a:pt x="249" y="1741"/>
                    <a:pt x="160" y="1741"/>
                  </a:cubicBezTo>
                  <a:cubicBezTo>
                    <a:pt x="73" y="1741"/>
                    <a:pt x="0" y="1812"/>
                    <a:pt x="0" y="1899"/>
                  </a:cubicBezTo>
                  <a:lnTo>
                    <a:pt x="0" y="3099"/>
                  </a:lnTo>
                  <a:cubicBezTo>
                    <a:pt x="0" y="3187"/>
                    <a:pt x="73" y="3259"/>
                    <a:pt x="160" y="3259"/>
                  </a:cubicBezTo>
                  <a:lnTo>
                    <a:pt x="3639" y="3259"/>
                  </a:lnTo>
                  <a:cubicBezTo>
                    <a:pt x="3726" y="3259"/>
                    <a:pt x="3799" y="3187"/>
                    <a:pt x="3799" y="3099"/>
                  </a:cubicBezTo>
                  <a:lnTo>
                    <a:pt x="3799" y="160"/>
                  </a:lnTo>
                  <a:cubicBezTo>
                    <a:pt x="3799" y="74"/>
                    <a:pt x="3726" y="1"/>
                    <a:pt x="3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1"/>
            <p:cNvSpPr/>
            <p:nvPr/>
          </p:nvSpPr>
          <p:spPr>
            <a:xfrm>
              <a:off x="6610788" y="2720700"/>
              <a:ext cx="115921" cy="99391"/>
            </a:xfrm>
            <a:custGeom>
              <a:avLst/>
              <a:gdLst/>
              <a:ahLst/>
              <a:cxnLst/>
              <a:rect l="l" t="t" r="r" b="b"/>
              <a:pathLst>
                <a:path w="3801" h="3259" extrusionOk="0">
                  <a:moveTo>
                    <a:pt x="3480" y="320"/>
                  </a:moveTo>
                  <a:lnTo>
                    <a:pt x="3480" y="2940"/>
                  </a:lnTo>
                  <a:lnTo>
                    <a:pt x="319" y="2940"/>
                  </a:lnTo>
                  <a:lnTo>
                    <a:pt x="319" y="320"/>
                  </a:lnTo>
                  <a:close/>
                  <a:moveTo>
                    <a:pt x="161" y="0"/>
                  </a:moveTo>
                  <a:cubicBezTo>
                    <a:pt x="72" y="0"/>
                    <a:pt x="1" y="73"/>
                    <a:pt x="1" y="160"/>
                  </a:cubicBezTo>
                  <a:lnTo>
                    <a:pt x="1" y="3100"/>
                  </a:lnTo>
                  <a:cubicBezTo>
                    <a:pt x="1" y="3187"/>
                    <a:pt x="74" y="3258"/>
                    <a:pt x="161" y="3258"/>
                  </a:cubicBezTo>
                  <a:lnTo>
                    <a:pt x="3640" y="3258"/>
                  </a:lnTo>
                  <a:cubicBezTo>
                    <a:pt x="3727" y="3258"/>
                    <a:pt x="3800" y="3187"/>
                    <a:pt x="3800" y="3100"/>
                  </a:cubicBezTo>
                  <a:lnTo>
                    <a:pt x="3800" y="160"/>
                  </a:lnTo>
                  <a:cubicBezTo>
                    <a:pt x="3800" y="73"/>
                    <a:pt x="3727" y="0"/>
                    <a:pt x="3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1"/>
            <p:cNvSpPr/>
            <p:nvPr/>
          </p:nvSpPr>
          <p:spPr>
            <a:xfrm>
              <a:off x="6631037" y="2738601"/>
              <a:ext cx="75420" cy="27783"/>
            </a:xfrm>
            <a:custGeom>
              <a:avLst/>
              <a:gdLst/>
              <a:ahLst/>
              <a:cxnLst/>
              <a:rect l="l" t="t" r="r" b="b"/>
              <a:pathLst>
                <a:path w="2473" h="911" extrusionOk="0">
                  <a:moveTo>
                    <a:pt x="2153" y="320"/>
                  </a:moveTo>
                  <a:lnTo>
                    <a:pt x="2153" y="592"/>
                  </a:lnTo>
                  <a:lnTo>
                    <a:pt x="320" y="592"/>
                  </a:lnTo>
                  <a:lnTo>
                    <a:pt x="320" y="320"/>
                  </a:lnTo>
                  <a:close/>
                  <a:moveTo>
                    <a:pt x="160" y="0"/>
                  </a:moveTo>
                  <a:cubicBezTo>
                    <a:pt x="74" y="0"/>
                    <a:pt x="0" y="73"/>
                    <a:pt x="0" y="160"/>
                  </a:cubicBezTo>
                  <a:lnTo>
                    <a:pt x="0" y="752"/>
                  </a:lnTo>
                  <a:cubicBezTo>
                    <a:pt x="0" y="839"/>
                    <a:pt x="74" y="910"/>
                    <a:pt x="160" y="910"/>
                  </a:cubicBezTo>
                  <a:lnTo>
                    <a:pt x="2313" y="910"/>
                  </a:lnTo>
                  <a:cubicBezTo>
                    <a:pt x="2399" y="910"/>
                    <a:pt x="2473" y="839"/>
                    <a:pt x="2473" y="752"/>
                  </a:cubicBezTo>
                  <a:lnTo>
                    <a:pt x="2473" y="160"/>
                  </a:lnTo>
                  <a:cubicBezTo>
                    <a:pt x="2473" y="72"/>
                    <a:pt x="2399" y="0"/>
                    <a:pt x="2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1"/>
            <p:cNvSpPr/>
            <p:nvPr/>
          </p:nvSpPr>
          <p:spPr>
            <a:xfrm>
              <a:off x="6631037" y="2774404"/>
              <a:ext cx="75420" cy="27783"/>
            </a:xfrm>
            <a:custGeom>
              <a:avLst/>
              <a:gdLst/>
              <a:ahLst/>
              <a:cxnLst/>
              <a:rect l="l" t="t" r="r" b="b"/>
              <a:pathLst>
                <a:path w="2473" h="911" extrusionOk="0">
                  <a:moveTo>
                    <a:pt x="2153" y="320"/>
                  </a:moveTo>
                  <a:lnTo>
                    <a:pt x="2153" y="592"/>
                  </a:lnTo>
                  <a:lnTo>
                    <a:pt x="320" y="592"/>
                  </a:lnTo>
                  <a:lnTo>
                    <a:pt x="320" y="320"/>
                  </a:lnTo>
                  <a:close/>
                  <a:moveTo>
                    <a:pt x="160" y="0"/>
                  </a:moveTo>
                  <a:cubicBezTo>
                    <a:pt x="74" y="0"/>
                    <a:pt x="0" y="73"/>
                    <a:pt x="0" y="160"/>
                  </a:cubicBezTo>
                  <a:lnTo>
                    <a:pt x="0" y="752"/>
                  </a:lnTo>
                  <a:cubicBezTo>
                    <a:pt x="0" y="839"/>
                    <a:pt x="74" y="910"/>
                    <a:pt x="160" y="910"/>
                  </a:cubicBezTo>
                  <a:lnTo>
                    <a:pt x="2313" y="910"/>
                  </a:lnTo>
                  <a:cubicBezTo>
                    <a:pt x="2399" y="910"/>
                    <a:pt x="2473" y="839"/>
                    <a:pt x="2473" y="752"/>
                  </a:cubicBezTo>
                  <a:lnTo>
                    <a:pt x="2473" y="160"/>
                  </a:lnTo>
                  <a:cubicBezTo>
                    <a:pt x="2473" y="72"/>
                    <a:pt x="2399" y="0"/>
                    <a:pt x="2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1"/>
            <p:cNvSpPr/>
            <p:nvPr/>
          </p:nvSpPr>
          <p:spPr>
            <a:xfrm>
              <a:off x="6481880" y="2835518"/>
              <a:ext cx="115890" cy="99391"/>
            </a:xfrm>
            <a:custGeom>
              <a:avLst/>
              <a:gdLst/>
              <a:ahLst/>
              <a:cxnLst/>
              <a:rect l="l" t="t" r="r" b="b"/>
              <a:pathLst>
                <a:path w="3800" h="3259" extrusionOk="0">
                  <a:moveTo>
                    <a:pt x="3479" y="318"/>
                  </a:moveTo>
                  <a:lnTo>
                    <a:pt x="3479" y="2939"/>
                  </a:lnTo>
                  <a:lnTo>
                    <a:pt x="320" y="2939"/>
                  </a:lnTo>
                  <a:lnTo>
                    <a:pt x="320" y="318"/>
                  </a:lnTo>
                  <a:close/>
                  <a:moveTo>
                    <a:pt x="160" y="0"/>
                  </a:moveTo>
                  <a:cubicBezTo>
                    <a:pt x="73" y="0"/>
                    <a:pt x="0" y="72"/>
                    <a:pt x="0" y="160"/>
                  </a:cubicBezTo>
                  <a:lnTo>
                    <a:pt x="0" y="3098"/>
                  </a:lnTo>
                  <a:cubicBezTo>
                    <a:pt x="0" y="3185"/>
                    <a:pt x="73" y="3258"/>
                    <a:pt x="160" y="3258"/>
                  </a:cubicBezTo>
                  <a:lnTo>
                    <a:pt x="3639" y="3258"/>
                  </a:lnTo>
                  <a:cubicBezTo>
                    <a:pt x="3726" y="3258"/>
                    <a:pt x="3799" y="3185"/>
                    <a:pt x="3799" y="3098"/>
                  </a:cubicBezTo>
                  <a:lnTo>
                    <a:pt x="3799" y="160"/>
                  </a:lnTo>
                  <a:cubicBezTo>
                    <a:pt x="3799" y="72"/>
                    <a:pt x="3726" y="0"/>
                    <a:pt x="3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1"/>
            <p:cNvSpPr/>
            <p:nvPr/>
          </p:nvSpPr>
          <p:spPr>
            <a:xfrm>
              <a:off x="6500086" y="2888734"/>
              <a:ext cx="9790" cy="26258"/>
            </a:xfrm>
            <a:custGeom>
              <a:avLst/>
              <a:gdLst/>
              <a:ahLst/>
              <a:cxnLst/>
              <a:rect l="l" t="t" r="r" b="b"/>
              <a:pathLst>
                <a:path w="321" h="861" extrusionOk="0">
                  <a:moveTo>
                    <a:pt x="160" y="1"/>
                  </a:moveTo>
                  <a:cubicBezTo>
                    <a:pt x="73" y="1"/>
                    <a:pt x="0" y="74"/>
                    <a:pt x="0" y="161"/>
                  </a:cubicBezTo>
                  <a:lnTo>
                    <a:pt x="0" y="700"/>
                  </a:lnTo>
                  <a:cubicBezTo>
                    <a:pt x="0" y="789"/>
                    <a:pt x="73" y="860"/>
                    <a:pt x="160" y="860"/>
                  </a:cubicBezTo>
                  <a:cubicBezTo>
                    <a:pt x="247" y="860"/>
                    <a:pt x="320" y="789"/>
                    <a:pt x="320" y="700"/>
                  </a:cubicBezTo>
                  <a:lnTo>
                    <a:pt x="320" y="161"/>
                  </a:lnTo>
                  <a:cubicBezTo>
                    <a:pt x="320" y="74"/>
                    <a:pt x="249"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1"/>
            <p:cNvSpPr/>
            <p:nvPr/>
          </p:nvSpPr>
          <p:spPr>
            <a:xfrm>
              <a:off x="6515914" y="2862843"/>
              <a:ext cx="9790" cy="52151"/>
            </a:xfrm>
            <a:custGeom>
              <a:avLst/>
              <a:gdLst/>
              <a:ahLst/>
              <a:cxnLst/>
              <a:rect l="l" t="t" r="r" b="b"/>
              <a:pathLst>
                <a:path w="321" h="1710" extrusionOk="0">
                  <a:moveTo>
                    <a:pt x="160" y="1"/>
                  </a:moveTo>
                  <a:cubicBezTo>
                    <a:pt x="73" y="1"/>
                    <a:pt x="0" y="74"/>
                    <a:pt x="0" y="161"/>
                  </a:cubicBezTo>
                  <a:lnTo>
                    <a:pt x="0" y="1549"/>
                  </a:lnTo>
                  <a:cubicBezTo>
                    <a:pt x="0" y="1638"/>
                    <a:pt x="73" y="1709"/>
                    <a:pt x="160" y="1709"/>
                  </a:cubicBezTo>
                  <a:cubicBezTo>
                    <a:pt x="247" y="1709"/>
                    <a:pt x="320" y="1638"/>
                    <a:pt x="320" y="1549"/>
                  </a:cubicBezTo>
                  <a:lnTo>
                    <a:pt x="320" y="161"/>
                  </a:lnTo>
                  <a:cubicBezTo>
                    <a:pt x="320" y="74"/>
                    <a:pt x="247"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1"/>
            <p:cNvSpPr/>
            <p:nvPr/>
          </p:nvSpPr>
          <p:spPr>
            <a:xfrm>
              <a:off x="6531680" y="2896999"/>
              <a:ext cx="9729" cy="17994"/>
            </a:xfrm>
            <a:custGeom>
              <a:avLst/>
              <a:gdLst/>
              <a:ahLst/>
              <a:cxnLst/>
              <a:rect l="l" t="t" r="r" b="b"/>
              <a:pathLst>
                <a:path w="319" h="590" extrusionOk="0">
                  <a:moveTo>
                    <a:pt x="160" y="0"/>
                  </a:moveTo>
                  <a:cubicBezTo>
                    <a:pt x="72" y="0"/>
                    <a:pt x="0" y="72"/>
                    <a:pt x="0" y="160"/>
                  </a:cubicBezTo>
                  <a:lnTo>
                    <a:pt x="0" y="429"/>
                  </a:lnTo>
                  <a:cubicBezTo>
                    <a:pt x="0" y="516"/>
                    <a:pt x="72" y="589"/>
                    <a:pt x="160" y="589"/>
                  </a:cubicBezTo>
                  <a:cubicBezTo>
                    <a:pt x="247" y="589"/>
                    <a:pt x="319" y="516"/>
                    <a:pt x="319" y="429"/>
                  </a:cubicBezTo>
                  <a:lnTo>
                    <a:pt x="319" y="160"/>
                  </a:lnTo>
                  <a:cubicBezTo>
                    <a:pt x="319" y="72"/>
                    <a:pt x="247"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1"/>
            <p:cNvSpPr/>
            <p:nvPr/>
          </p:nvSpPr>
          <p:spPr>
            <a:xfrm>
              <a:off x="6547447" y="2880500"/>
              <a:ext cx="9729" cy="34493"/>
            </a:xfrm>
            <a:custGeom>
              <a:avLst/>
              <a:gdLst/>
              <a:ahLst/>
              <a:cxnLst/>
              <a:rect l="l" t="t" r="r" b="b"/>
              <a:pathLst>
                <a:path w="319" h="1131" extrusionOk="0">
                  <a:moveTo>
                    <a:pt x="161" y="0"/>
                  </a:moveTo>
                  <a:cubicBezTo>
                    <a:pt x="72" y="0"/>
                    <a:pt x="1" y="74"/>
                    <a:pt x="1" y="160"/>
                  </a:cubicBezTo>
                  <a:lnTo>
                    <a:pt x="1" y="970"/>
                  </a:lnTo>
                  <a:cubicBezTo>
                    <a:pt x="1" y="1057"/>
                    <a:pt x="72" y="1130"/>
                    <a:pt x="161" y="1130"/>
                  </a:cubicBezTo>
                  <a:cubicBezTo>
                    <a:pt x="247" y="1130"/>
                    <a:pt x="319" y="1057"/>
                    <a:pt x="319" y="970"/>
                  </a:cubicBezTo>
                  <a:lnTo>
                    <a:pt x="319" y="160"/>
                  </a:lnTo>
                  <a:cubicBezTo>
                    <a:pt x="319" y="74"/>
                    <a:pt x="247" y="0"/>
                    <a:pt x="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1"/>
            <p:cNvSpPr/>
            <p:nvPr/>
          </p:nvSpPr>
          <p:spPr>
            <a:xfrm>
              <a:off x="6560225" y="2855432"/>
              <a:ext cx="19274" cy="9729"/>
            </a:xfrm>
            <a:custGeom>
              <a:avLst/>
              <a:gdLst/>
              <a:ahLst/>
              <a:cxnLst/>
              <a:rect l="l" t="t" r="r" b="b"/>
              <a:pathLst>
                <a:path w="632" h="319" extrusionOk="0">
                  <a:moveTo>
                    <a:pt x="160" y="1"/>
                  </a:moveTo>
                  <a:cubicBezTo>
                    <a:pt x="72" y="1"/>
                    <a:pt x="0" y="72"/>
                    <a:pt x="0" y="159"/>
                  </a:cubicBezTo>
                  <a:cubicBezTo>
                    <a:pt x="0" y="247"/>
                    <a:pt x="72" y="319"/>
                    <a:pt x="160" y="319"/>
                  </a:cubicBezTo>
                  <a:lnTo>
                    <a:pt x="473" y="319"/>
                  </a:lnTo>
                  <a:cubicBezTo>
                    <a:pt x="560" y="319"/>
                    <a:pt x="631" y="247"/>
                    <a:pt x="631" y="159"/>
                  </a:cubicBezTo>
                  <a:cubicBezTo>
                    <a:pt x="631" y="72"/>
                    <a:pt x="562" y="1"/>
                    <a:pt x="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1"/>
            <p:cNvSpPr/>
            <p:nvPr/>
          </p:nvSpPr>
          <p:spPr>
            <a:xfrm>
              <a:off x="6560225" y="2868759"/>
              <a:ext cx="19274" cy="9790"/>
            </a:xfrm>
            <a:custGeom>
              <a:avLst/>
              <a:gdLst/>
              <a:ahLst/>
              <a:cxnLst/>
              <a:rect l="l" t="t" r="r" b="b"/>
              <a:pathLst>
                <a:path w="632" h="321" extrusionOk="0">
                  <a:moveTo>
                    <a:pt x="160" y="1"/>
                  </a:moveTo>
                  <a:cubicBezTo>
                    <a:pt x="72" y="1"/>
                    <a:pt x="0" y="74"/>
                    <a:pt x="0" y="161"/>
                  </a:cubicBezTo>
                  <a:cubicBezTo>
                    <a:pt x="0" y="248"/>
                    <a:pt x="72" y="321"/>
                    <a:pt x="160" y="321"/>
                  </a:cubicBezTo>
                  <a:lnTo>
                    <a:pt x="473" y="321"/>
                  </a:lnTo>
                  <a:cubicBezTo>
                    <a:pt x="560" y="321"/>
                    <a:pt x="631" y="248"/>
                    <a:pt x="631" y="161"/>
                  </a:cubicBezTo>
                  <a:cubicBezTo>
                    <a:pt x="631" y="74"/>
                    <a:pt x="562" y="1"/>
                    <a:pt x="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1"/>
            <p:cNvSpPr/>
            <p:nvPr/>
          </p:nvSpPr>
          <p:spPr>
            <a:xfrm>
              <a:off x="6610788" y="2835518"/>
              <a:ext cx="115921" cy="99391"/>
            </a:xfrm>
            <a:custGeom>
              <a:avLst/>
              <a:gdLst/>
              <a:ahLst/>
              <a:cxnLst/>
              <a:rect l="l" t="t" r="r" b="b"/>
              <a:pathLst>
                <a:path w="3801" h="3259" extrusionOk="0">
                  <a:moveTo>
                    <a:pt x="3480" y="318"/>
                  </a:moveTo>
                  <a:lnTo>
                    <a:pt x="3480" y="2939"/>
                  </a:lnTo>
                  <a:lnTo>
                    <a:pt x="319" y="2939"/>
                  </a:lnTo>
                  <a:lnTo>
                    <a:pt x="319" y="318"/>
                  </a:lnTo>
                  <a:close/>
                  <a:moveTo>
                    <a:pt x="161" y="0"/>
                  </a:moveTo>
                  <a:cubicBezTo>
                    <a:pt x="72" y="0"/>
                    <a:pt x="1" y="72"/>
                    <a:pt x="1" y="160"/>
                  </a:cubicBezTo>
                  <a:lnTo>
                    <a:pt x="1" y="3098"/>
                  </a:lnTo>
                  <a:cubicBezTo>
                    <a:pt x="1" y="3185"/>
                    <a:pt x="72" y="3258"/>
                    <a:pt x="161" y="3258"/>
                  </a:cubicBezTo>
                  <a:lnTo>
                    <a:pt x="3640" y="3258"/>
                  </a:lnTo>
                  <a:cubicBezTo>
                    <a:pt x="3727" y="3258"/>
                    <a:pt x="3800" y="3185"/>
                    <a:pt x="3800" y="3098"/>
                  </a:cubicBezTo>
                  <a:lnTo>
                    <a:pt x="3800" y="160"/>
                  </a:lnTo>
                  <a:cubicBezTo>
                    <a:pt x="3800" y="72"/>
                    <a:pt x="3727" y="0"/>
                    <a:pt x="3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1"/>
            <p:cNvSpPr/>
            <p:nvPr/>
          </p:nvSpPr>
          <p:spPr>
            <a:xfrm>
              <a:off x="6626890" y="2856591"/>
              <a:ext cx="16164" cy="9759"/>
            </a:xfrm>
            <a:custGeom>
              <a:avLst/>
              <a:gdLst/>
              <a:ahLst/>
              <a:cxnLst/>
              <a:rect l="l" t="t" r="r" b="b"/>
              <a:pathLst>
                <a:path w="530" h="320" extrusionOk="0">
                  <a:moveTo>
                    <a:pt x="160" y="0"/>
                  </a:moveTo>
                  <a:cubicBezTo>
                    <a:pt x="74" y="0"/>
                    <a:pt x="0" y="73"/>
                    <a:pt x="0" y="160"/>
                  </a:cubicBezTo>
                  <a:cubicBezTo>
                    <a:pt x="0" y="247"/>
                    <a:pt x="74" y="320"/>
                    <a:pt x="160" y="320"/>
                  </a:cubicBezTo>
                  <a:lnTo>
                    <a:pt x="371" y="320"/>
                  </a:lnTo>
                  <a:cubicBezTo>
                    <a:pt x="458" y="320"/>
                    <a:pt x="529" y="247"/>
                    <a:pt x="529" y="160"/>
                  </a:cubicBezTo>
                  <a:cubicBezTo>
                    <a:pt x="529" y="73"/>
                    <a:pt x="460"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1"/>
            <p:cNvSpPr/>
            <p:nvPr/>
          </p:nvSpPr>
          <p:spPr>
            <a:xfrm>
              <a:off x="6647383" y="2856591"/>
              <a:ext cx="42727" cy="9759"/>
            </a:xfrm>
            <a:custGeom>
              <a:avLst/>
              <a:gdLst/>
              <a:ahLst/>
              <a:cxnLst/>
              <a:rect l="l" t="t" r="r" b="b"/>
              <a:pathLst>
                <a:path w="1401" h="320" extrusionOk="0">
                  <a:moveTo>
                    <a:pt x="160" y="0"/>
                  </a:moveTo>
                  <a:cubicBezTo>
                    <a:pt x="74" y="0"/>
                    <a:pt x="0" y="73"/>
                    <a:pt x="0" y="160"/>
                  </a:cubicBezTo>
                  <a:cubicBezTo>
                    <a:pt x="0" y="247"/>
                    <a:pt x="74" y="320"/>
                    <a:pt x="160" y="320"/>
                  </a:cubicBezTo>
                  <a:lnTo>
                    <a:pt x="1241" y="320"/>
                  </a:lnTo>
                  <a:cubicBezTo>
                    <a:pt x="1327" y="320"/>
                    <a:pt x="1401" y="247"/>
                    <a:pt x="1401" y="160"/>
                  </a:cubicBezTo>
                  <a:cubicBezTo>
                    <a:pt x="1401" y="73"/>
                    <a:pt x="1327" y="0"/>
                    <a:pt x="12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1"/>
            <p:cNvSpPr/>
            <p:nvPr/>
          </p:nvSpPr>
          <p:spPr>
            <a:xfrm>
              <a:off x="6694378" y="2856591"/>
              <a:ext cx="16225" cy="9759"/>
            </a:xfrm>
            <a:custGeom>
              <a:avLst/>
              <a:gdLst/>
              <a:ahLst/>
              <a:cxnLst/>
              <a:rect l="l" t="t" r="r" b="b"/>
              <a:pathLst>
                <a:path w="532" h="320" extrusionOk="0">
                  <a:moveTo>
                    <a:pt x="161" y="0"/>
                  </a:moveTo>
                  <a:cubicBezTo>
                    <a:pt x="74" y="0"/>
                    <a:pt x="1" y="73"/>
                    <a:pt x="1" y="160"/>
                  </a:cubicBezTo>
                  <a:cubicBezTo>
                    <a:pt x="1" y="247"/>
                    <a:pt x="74" y="320"/>
                    <a:pt x="161" y="320"/>
                  </a:cubicBezTo>
                  <a:lnTo>
                    <a:pt x="372" y="320"/>
                  </a:lnTo>
                  <a:cubicBezTo>
                    <a:pt x="458" y="320"/>
                    <a:pt x="532" y="247"/>
                    <a:pt x="532" y="160"/>
                  </a:cubicBezTo>
                  <a:cubicBezTo>
                    <a:pt x="532" y="73"/>
                    <a:pt x="458"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1"/>
            <p:cNvSpPr/>
            <p:nvPr/>
          </p:nvSpPr>
          <p:spPr>
            <a:xfrm>
              <a:off x="6626890" y="2872388"/>
              <a:ext cx="16164" cy="9790"/>
            </a:xfrm>
            <a:custGeom>
              <a:avLst/>
              <a:gdLst/>
              <a:ahLst/>
              <a:cxnLst/>
              <a:rect l="l" t="t" r="r" b="b"/>
              <a:pathLst>
                <a:path w="530" h="321" extrusionOk="0">
                  <a:moveTo>
                    <a:pt x="160" y="1"/>
                  </a:moveTo>
                  <a:cubicBezTo>
                    <a:pt x="74" y="1"/>
                    <a:pt x="0" y="74"/>
                    <a:pt x="0" y="161"/>
                  </a:cubicBezTo>
                  <a:cubicBezTo>
                    <a:pt x="0" y="248"/>
                    <a:pt x="74" y="321"/>
                    <a:pt x="160" y="321"/>
                  </a:cubicBezTo>
                  <a:lnTo>
                    <a:pt x="371" y="321"/>
                  </a:lnTo>
                  <a:cubicBezTo>
                    <a:pt x="458" y="321"/>
                    <a:pt x="529" y="248"/>
                    <a:pt x="529" y="161"/>
                  </a:cubicBezTo>
                  <a:cubicBezTo>
                    <a:pt x="529" y="74"/>
                    <a:pt x="460"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1"/>
            <p:cNvSpPr/>
            <p:nvPr/>
          </p:nvSpPr>
          <p:spPr>
            <a:xfrm>
              <a:off x="6647383" y="2872388"/>
              <a:ext cx="42727" cy="9790"/>
            </a:xfrm>
            <a:custGeom>
              <a:avLst/>
              <a:gdLst/>
              <a:ahLst/>
              <a:cxnLst/>
              <a:rect l="l" t="t" r="r" b="b"/>
              <a:pathLst>
                <a:path w="1401" h="321" extrusionOk="0">
                  <a:moveTo>
                    <a:pt x="160" y="1"/>
                  </a:moveTo>
                  <a:cubicBezTo>
                    <a:pt x="74" y="1"/>
                    <a:pt x="0" y="74"/>
                    <a:pt x="0" y="161"/>
                  </a:cubicBezTo>
                  <a:cubicBezTo>
                    <a:pt x="0" y="248"/>
                    <a:pt x="74" y="321"/>
                    <a:pt x="160" y="321"/>
                  </a:cubicBezTo>
                  <a:lnTo>
                    <a:pt x="1241" y="321"/>
                  </a:lnTo>
                  <a:cubicBezTo>
                    <a:pt x="1327" y="321"/>
                    <a:pt x="1401" y="248"/>
                    <a:pt x="1401" y="161"/>
                  </a:cubicBezTo>
                  <a:cubicBezTo>
                    <a:pt x="1401" y="74"/>
                    <a:pt x="1327" y="1"/>
                    <a:pt x="1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1"/>
            <p:cNvSpPr/>
            <p:nvPr/>
          </p:nvSpPr>
          <p:spPr>
            <a:xfrm>
              <a:off x="6694378" y="2872388"/>
              <a:ext cx="16225" cy="9790"/>
            </a:xfrm>
            <a:custGeom>
              <a:avLst/>
              <a:gdLst/>
              <a:ahLst/>
              <a:cxnLst/>
              <a:rect l="l" t="t" r="r" b="b"/>
              <a:pathLst>
                <a:path w="532" h="321" extrusionOk="0">
                  <a:moveTo>
                    <a:pt x="161" y="1"/>
                  </a:moveTo>
                  <a:cubicBezTo>
                    <a:pt x="74" y="1"/>
                    <a:pt x="1" y="74"/>
                    <a:pt x="1" y="161"/>
                  </a:cubicBezTo>
                  <a:cubicBezTo>
                    <a:pt x="1" y="248"/>
                    <a:pt x="74" y="321"/>
                    <a:pt x="161" y="321"/>
                  </a:cubicBezTo>
                  <a:lnTo>
                    <a:pt x="372" y="321"/>
                  </a:lnTo>
                  <a:cubicBezTo>
                    <a:pt x="458" y="321"/>
                    <a:pt x="532" y="248"/>
                    <a:pt x="532" y="161"/>
                  </a:cubicBezTo>
                  <a:cubicBezTo>
                    <a:pt x="532" y="74"/>
                    <a:pt x="458" y="1"/>
                    <a:pt x="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1"/>
            <p:cNvSpPr/>
            <p:nvPr/>
          </p:nvSpPr>
          <p:spPr>
            <a:xfrm>
              <a:off x="6626890" y="2888216"/>
              <a:ext cx="16164" cy="9790"/>
            </a:xfrm>
            <a:custGeom>
              <a:avLst/>
              <a:gdLst/>
              <a:ahLst/>
              <a:cxnLst/>
              <a:rect l="l" t="t" r="r" b="b"/>
              <a:pathLst>
                <a:path w="530" h="321" extrusionOk="0">
                  <a:moveTo>
                    <a:pt x="160" y="1"/>
                  </a:moveTo>
                  <a:cubicBezTo>
                    <a:pt x="74" y="1"/>
                    <a:pt x="0" y="74"/>
                    <a:pt x="0" y="161"/>
                  </a:cubicBezTo>
                  <a:cubicBezTo>
                    <a:pt x="0" y="248"/>
                    <a:pt x="74" y="321"/>
                    <a:pt x="160" y="321"/>
                  </a:cubicBezTo>
                  <a:lnTo>
                    <a:pt x="371" y="321"/>
                  </a:lnTo>
                  <a:cubicBezTo>
                    <a:pt x="458" y="321"/>
                    <a:pt x="529" y="248"/>
                    <a:pt x="529" y="161"/>
                  </a:cubicBezTo>
                  <a:cubicBezTo>
                    <a:pt x="529" y="71"/>
                    <a:pt x="460"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1"/>
            <p:cNvSpPr/>
            <p:nvPr/>
          </p:nvSpPr>
          <p:spPr>
            <a:xfrm>
              <a:off x="6647383" y="2888216"/>
              <a:ext cx="42727" cy="9790"/>
            </a:xfrm>
            <a:custGeom>
              <a:avLst/>
              <a:gdLst/>
              <a:ahLst/>
              <a:cxnLst/>
              <a:rect l="l" t="t" r="r" b="b"/>
              <a:pathLst>
                <a:path w="1401" h="321" extrusionOk="0">
                  <a:moveTo>
                    <a:pt x="160" y="1"/>
                  </a:moveTo>
                  <a:cubicBezTo>
                    <a:pt x="74" y="1"/>
                    <a:pt x="0" y="74"/>
                    <a:pt x="0" y="161"/>
                  </a:cubicBezTo>
                  <a:cubicBezTo>
                    <a:pt x="0" y="248"/>
                    <a:pt x="74" y="321"/>
                    <a:pt x="160" y="321"/>
                  </a:cubicBezTo>
                  <a:lnTo>
                    <a:pt x="1241" y="321"/>
                  </a:lnTo>
                  <a:cubicBezTo>
                    <a:pt x="1327" y="321"/>
                    <a:pt x="1401" y="248"/>
                    <a:pt x="1401" y="161"/>
                  </a:cubicBezTo>
                  <a:cubicBezTo>
                    <a:pt x="1401" y="71"/>
                    <a:pt x="1327" y="1"/>
                    <a:pt x="1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1"/>
            <p:cNvSpPr/>
            <p:nvPr/>
          </p:nvSpPr>
          <p:spPr>
            <a:xfrm>
              <a:off x="6694378" y="2888216"/>
              <a:ext cx="16225" cy="9790"/>
            </a:xfrm>
            <a:custGeom>
              <a:avLst/>
              <a:gdLst/>
              <a:ahLst/>
              <a:cxnLst/>
              <a:rect l="l" t="t" r="r" b="b"/>
              <a:pathLst>
                <a:path w="532" h="321" extrusionOk="0">
                  <a:moveTo>
                    <a:pt x="161" y="1"/>
                  </a:moveTo>
                  <a:cubicBezTo>
                    <a:pt x="74" y="1"/>
                    <a:pt x="1" y="74"/>
                    <a:pt x="1" y="161"/>
                  </a:cubicBezTo>
                  <a:cubicBezTo>
                    <a:pt x="1" y="248"/>
                    <a:pt x="74" y="321"/>
                    <a:pt x="161" y="321"/>
                  </a:cubicBezTo>
                  <a:lnTo>
                    <a:pt x="372" y="321"/>
                  </a:lnTo>
                  <a:cubicBezTo>
                    <a:pt x="458" y="321"/>
                    <a:pt x="532" y="248"/>
                    <a:pt x="532" y="161"/>
                  </a:cubicBezTo>
                  <a:cubicBezTo>
                    <a:pt x="532" y="71"/>
                    <a:pt x="458" y="1"/>
                    <a:pt x="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1"/>
            <p:cNvSpPr/>
            <p:nvPr/>
          </p:nvSpPr>
          <p:spPr>
            <a:xfrm>
              <a:off x="6626890" y="2904044"/>
              <a:ext cx="16164" cy="9790"/>
            </a:xfrm>
            <a:custGeom>
              <a:avLst/>
              <a:gdLst/>
              <a:ahLst/>
              <a:cxnLst/>
              <a:rect l="l" t="t" r="r" b="b"/>
              <a:pathLst>
                <a:path w="530" h="321" extrusionOk="0">
                  <a:moveTo>
                    <a:pt x="160" y="1"/>
                  </a:moveTo>
                  <a:cubicBezTo>
                    <a:pt x="74" y="1"/>
                    <a:pt x="0" y="74"/>
                    <a:pt x="0" y="161"/>
                  </a:cubicBezTo>
                  <a:cubicBezTo>
                    <a:pt x="0" y="247"/>
                    <a:pt x="74" y="321"/>
                    <a:pt x="160" y="321"/>
                  </a:cubicBezTo>
                  <a:lnTo>
                    <a:pt x="371" y="321"/>
                  </a:lnTo>
                  <a:cubicBezTo>
                    <a:pt x="458" y="321"/>
                    <a:pt x="529" y="247"/>
                    <a:pt x="529" y="161"/>
                  </a:cubicBezTo>
                  <a:cubicBezTo>
                    <a:pt x="529" y="74"/>
                    <a:pt x="460"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1"/>
            <p:cNvSpPr/>
            <p:nvPr/>
          </p:nvSpPr>
          <p:spPr>
            <a:xfrm>
              <a:off x="6647383" y="2904044"/>
              <a:ext cx="42727" cy="9790"/>
            </a:xfrm>
            <a:custGeom>
              <a:avLst/>
              <a:gdLst/>
              <a:ahLst/>
              <a:cxnLst/>
              <a:rect l="l" t="t" r="r" b="b"/>
              <a:pathLst>
                <a:path w="1401" h="321" extrusionOk="0">
                  <a:moveTo>
                    <a:pt x="160" y="1"/>
                  </a:moveTo>
                  <a:cubicBezTo>
                    <a:pt x="74" y="1"/>
                    <a:pt x="0" y="74"/>
                    <a:pt x="0" y="161"/>
                  </a:cubicBezTo>
                  <a:cubicBezTo>
                    <a:pt x="0" y="247"/>
                    <a:pt x="74" y="321"/>
                    <a:pt x="160" y="321"/>
                  </a:cubicBezTo>
                  <a:lnTo>
                    <a:pt x="1241" y="321"/>
                  </a:lnTo>
                  <a:cubicBezTo>
                    <a:pt x="1327" y="321"/>
                    <a:pt x="1401" y="247"/>
                    <a:pt x="1401" y="161"/>
                  </a:cubicBezTo>
                  <a:cubicBezTo>
                    <a:pt x="1401" y="74"/>
                    <a:pt x="1327" y="1"/>
                    <a:pt x="12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1"/>
            <p:cNvSpPr/>
            <p:nvPr/>
          </p:nvSpPr>
          <p:spPr>
            <a:xfrm>
              <a:off x="6694378" y="2904044"/>
              <a:ext cx="16225" cy="9790"/>
            </a:xfrm>
            <a:custGeom>
              <a:avLst/>
              <a:gdLst/>
              <a:ahLst/>
              <a:cxnLst/>
              <a:rect l="l" t="t" r="r" b="b"/>
              <a:pathLst>
                <a:path w="532" h="321" extrusionOk="0">
                  <a:moveTo>
                    <a:pt x="161" y="1"/>
                  </a:moveTo>
                  <a:cubicBezTo>
                    <a:pt x="74" y="1"/>
                    <a:pt x="1" y="74"/>
                    <a:pt x="1" y="161"/>
                  </a:cubicBezTo>
                  <a:cubicBezTo>
                    <a:pt x="1" y="247"/>
                    <a:pt x="74" y="321"/>
                    <a:pt x="161" y="321"/>
                  </a:cubicBezTo>
                  <a:lnTo>
                    <a:pt x="372" y="321"/>
                  </a:lnTo>
                  <a:cubicBezTo>
                    <a:pt x="458" y="321"/>
                    <a:pt x="532" y="247"/>
                    <a:pt x="532" y="161"/>
                  </a:cubicBezTo>
                  <a:cubicBezTo>
                    <a:pt x="532" y="74"/>
                    <a:pt x="458" y="1"/>
                    <a:pt x="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882;p51"/>
          <p:cNvSpPr txBox="1">
            <a:spLocks/>
          </p:cNvSpPr>
          <p:nvPr/>
        </p:nvSpPr>
        <p:spPr>
          <a:xfrm>
            <a:off x="4176293" y="3727750"/>
            <a:ext cx="2305500" cy="436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Asap"/>
              <a:buNone/>
              <a:defRPr sz="2000" b="1" i="0" u="none" strike="noStrike" cap="none">
                <a:solidFill>
                  <a:schemeClr val="dk1"/>
                </a:solidFill>
                <a:latin typeface="Asap"/>
                <a:ea typeface="Asap"/>
                <a:cs typeface="Asap"/>
                <a:sym typeface="Asap"/>
              </a:defRPr>
            </a:lvl1pPr>
            <a:lvl2pPr marR="0" lvl="1" algn="ctr" rtl="0">
              <a:lnSpc>
                <a:spcPct val="100000"/>
              </a:lnSpc>
              <a:spcBef>
                <a:spcPts val="0"/>
              </a:spcBef>
              <a:spcAft>
                <a:spcPts val="0"/>
              </a:spcAft>
              <a:buClr>
                <a:schemeClr val="dk1"/>
              </a:buClr>
              <a:buSzPts val="2200"/>
              <a:buFont typeface="Asap"/>
              <a:buNone/>
              <a:defRPr sz="2200" b="0" i="0" u="none" strike="noStrike" cap="none">
                <a:solidFill>
                  <a:schemeClr val="dk1"/>
                </a:solidFill>
                <a:latin typeface="Asap"/>
                <a:ea typeface="Asap"/>
                <a:cs typeface="Asap"/>
                <a:sym typeface="Asap"/>
              </a:defRPr>
            </a:lvl2pPr>
            <a:lvl3pPr marR="0" lvl="2" algn="ctr" rtl="0">
              <a:lnSpc>
                <a:spcPct val="100000"/>
              </a:lnSpc>
              <a:spcBef>
                <a:spcPts val="0"/>
              </a:spcBef>
              <a:spcAft>
                <a:spcPts val="0"/>
              </a:spcAft>
              <a:buClr>
                <a:schemeClr val="dk1"/>
              </a:buClr>
              <a:buSzPts val="2200"/>
              <a:buFont typeface="Asap"/>
              <a:buNone/>
              <a:defRPr sz="2200" b="0" i="0" u="none" strike="noStrike" cap="none">
                <a:solidFill>
                  <a:schemeClr val="dk1"/>
                </a:solidFill>
                <a:latin typeface="Asap"/>
                <a:ea typeface="Asap"/>
                <a:cs typeface="Asap"/>
                <a:sym typeface="Asap"/>
              </a:defRPr>
            </a:lvl3pPr>
            <a:lvl4pPr marR="0" lvl="3" algn="ctr" rtl="0">
              <a:lnSpc>
                <a:spcPct val="100000"/>
              </a:lnSpc>
              <a:spcBef>
                <a:spcPts val="0"/>
              </a:spcBef>
              <a:spcAft>
                <a:spcPts val="0"/>
              </a:spcAft>
              <a:buClr>
                <a:schemeClr val="dk1"/>
              </a:buClr>
              <a:buSzPts val="2200"/>
              <a:buFont typeface="Asap"/>
              <a:buNone/>
              <a:defRPr sz="2200" b="0" i="0" u="none" strike="noStrike" cap="none">
                <a:solidFill>
                  <a:schemeClr val="dk1"/>
                </a:solidFill>
                <a:latin typeface="Asap"/>
                <a:ea typeface="Asap"/>
                <a:cs typeface="Asap"/>
                <a:sym typeface="Asap"/>
              </a:defRPr>
            </a:lvl4pPr>
            <a:lvl5pPr marR="0" lvl="4" algn="ctr" rtl="0">
              <a:lnSpc>
                <a:spcPct val="100000"/>
              </a:lnSpc>
              <a:spcBef>
                <a:spcPts val="0"/>
              </a:spcBef>
              <a:spcAft>
                <a:spcPts val="0"/>
              </a:spcAft>
              <a:buClr>
                <a:schemeClr val="dk1"/>
              </a:buClr>
              <a:buSzPts val="2200"/>
              <a:buFont typeface="Asap"/>
              <a:buNone/>
              <a:defRPr sz="2200" b="0" i="0" u="none" strike="noStrike" cap="none">
                <a:solidFill>
                  <a:schemeClr val="dk1"/>
                </a:solidFill>
                <a:latin typeface="Asap"/>
                <a:ea typeface="Asap"/>
                <a:cs typeface="Asap"/>
                <a:sym typeface="Asap"/>
              </a:defRPr>
            </a:lvl5pPr>
            <a:lvl6pPr marR="0" lvl="5" algn="ctr" rtl="0">
              <a:lnSpc>
                <a:spcPct val="100000"/>
              </a:lnSpc>
              <a:spcBef>
                <a:spcPts val="0"/>
              </a:spcBef>
              <a:spcAft>
                <a:spcPts val="0"/>
              </a:spcAft>
              <a:buClr>
                <a:schemeClr val="dk1"/>
              </a:buClr>
              <a:buSzPts val="2200"/>
              <a:buFont typeface="Asap"/>
              <a:buNone/>
              <a:defRPr sz="2200" b="0" i="0" u="none" strike="noStrike" cap="none">
                <a:solidFill>
                  <a:schemeClr val="dk1"/>
                </a:solidFill>
                <a:latin typeface="Asap"/>
                <a:ea typeface="Asap"/>
                <a:cs typeface="Asap"/>
                <a:sym typeface="Asap"/>
              </a:defRPr>
            </a:lvl6pPr>
            <a:lvl7pPr marR="0" lvl="6" algn="ctr" rtl="0">
              <a:lnSpc>
                <a:spcPct val="100000"/>
              </a:lnSpc>
              <a:spcBef>
                <a:spcPts val="0"/>
              </a:spcBef>
              <a:spcAft>
                <a:spcPts val="0"/>
              </a:spcAft>
              <a:buClr>
                <a:schemeClr val="dk1"/>
              </a:buClr>
              <a:buSzPts val="2200"/>
              <a:buFont typeface="Asap"/>
              <a:buNone/>
              <a:defRPr sz="2200" b="0" i="0" u="none" strike="noStrike" cap="none">
                <a:solidFill>
                  <a:schemeClr val="dk1"/>
                </a:solidFill>
                <a:latin typeface="Asap"/>
                <a:ea typeface="Asap"/>
                <a:cs typeface="Asap"/>
                <a:sym typeface="Asap"/>
              </a:defRPr>
            </a:lvl7pPr>
            <a:lvl8pPr marR="0" lvl="7" algn="ctr" rtl="0">
              <a:lnSpc>
                <a:spcPct val="100000"/>
              </a:lnSpc>
              <a:spcBef>
                <a:spcPts val="0"/>
              </a:spcBef>
              <a:spcAft>
                <a:spcPts val="0"/>
              </a:spcAft>
              <a:buClr>
                <a:schemeClr val="dk1"/>
              </a:buClr>
              <a:buSzPts val="2200"/>
              <a:buFont typeface="Asap"/>
              <a:buNone/>
              <a:defRPr sz="2200" b="0" i="0" u="none" strike="noStrike" cap="none">
                <a:solidFill>
                  <a:schemeClr val="dk1"/>
                </a:solidFill>
                <a:latin typeface="Asap"/>
                <a:ea typeface="Asap"/>
                <a:cs typeface="Asap"/>
                <a:sym typeface="Asap"/>
              </a:defRPr>
            </a:lvl8pPr>
            <a:lvl9pPr marR="0" lvl="8" algn="ctr" rtl="0">
              <a:lnSpc>
                <a:spcPct val="100000"/>
              </a:lnSpc>
              <a:spcBef>
                <a:spcPts val="0"/>
              </a:spcBef>
              <a:spcAft>
                <a:spcPts val="0"/>
              </a:spcAft>
              <a:buClr>
                <a:schemeClr val="dk1"/>
              </a:buClr>
              <a:buSzPts val="2200"/>
              <a:buFont typeface="Asap"/>
              <a:buNone/>
              <a:defRPr sz="2200" b="0" i="0" u="none" strike="noStrike" cap="none">
                <a:solidFill>
                  <a:schemeClr val="dk1"/>
                </a:solidFill>
                <a:latin typeface="Asap"/>
                <a:ea typeface="Asap"/>
                <a:cs typeface="Asap"/>
                <a:sym typeface="Asap"/>
              </a:defRPr>
            </a:lvl9pPr>
          </a:lstStyle>
          <a:p>
            <a:pPr>
              <a:buSzPts val="1100"/>
            </a:pPr>
            <a:r>
              <a:rPr lang="fr-FR" dirty="0"/>
              <a:t>Accès à distance</a:t>
            </a:r>
          </a:p>
        </p:txBody>
      </p:sp>
      <p:sp>
        <p:nvSpPr>
          <p:cNvPr id="98" name="Google Shape;883;p51"/>
          <p:cNvSpPr txBox="1">
            <a:spLocks/>
          </p:cNvSpPr>
          <p:nvPr/>
        </p:nvSpPr>
        <p:spPr>
          <a:xfrm>
            <a:off x="4176293" y="4004926"/>
            <a:ext cx="2384528" cy="6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lvl="0"/>
            <a:r>
              <a:rPr lang="fr-FR" dirty="0"/>
              <a:t>VPN et applications mobiles</a:t>
            </a:r>
          </a:p>
        </p:txBody>
      </p:sp>
      <p:grpSp>
        <p:nvGrpSpPr>
          <p:cNvPr id="100" name="Google Shape;906;p51"/>
          <p:cNvGrpSpPr/>
          <p:nvPr/>
        </p:nvGrpSpPr>
        <p:grpSpPr>
          <a:xfrm>
            <a:off x="5183204" y="3189084"/>
            <a:ext cx="332045" cy="331893"/>
            <a:chOff x="7228429" y="2652571"/>
            <a:chExt cx="332045" cy="331893"/>
          </a:xfrm>
        </p:grpSpPr>
        <p:sp>
          <p:nvSpPr>
            <p:cNvPr id="101" name="Google Shape;907;p51"/>
            <p:cNvSpPr/>
            <p:nvPr/>
          </p:nvSpPr>
          <p:spPr>
            <a:xfrm>
              <a:off x="7328061" y="2735155"/>
              <a:ext cx="133122" cy="166638"/>
            </a:xfrm>
            <a:custGeom>
              <a:avLst/>
              <a:gdLst/>
              <a:ahLst/>
              <a:cxnLst/>
              <a:rect l="l" t="t" r="r" b="b"/>
              <a:pathLst>
                <a:path w="4365" h="5464" extrusionOk="0">
                  <a:moveTo>
                    <a:pt x="1776" y="320"/>
                  </a:moveTo>
                  <a:cubicBezTo>
                    <a:pt x="1782" y="320"/>
                    <a:pt x="1789" y="320"/>
                    <a:pt x="1795" y="321"/>
                  </a:cubicBezTo>
                  <a:cubicBezTo>
                    <a:pt x="1882" y="326"/>
                    <a:pt x="1967" y="382"/>
                    <a:pt x="2054" y="488"/>
                  </a:cubicBezTo>
                  <a:cubicBezTo>
                    <a:pt x="2084" y="525"/>
                    <a:pt x="2127" y="545"/>
                    <a:pt x="2171" y="545"/>
                  </a:cubicBezTo>
                  <a:cubicBezTo>
                    <a:pt x="2173" y="545"/>
                    <a:pt x="2175" y="545"/>
                    <a:pt x="2177" y="545"/>
                  </a:cubicBezTo>
                  <a:cubicBezTo>
                    <a:pt x="2222" y="545"/>
                    <a:pt x="2263" y="527"/>
                    <a:pt x="2292" y="496"/>
                  </a:cubicBezTo>
                  <a:cubicBezTo>
                    <a:pt x="2403" y="380"/>
                    <a:pt x="2508" y="321"/>
                    <a:pt x="2605" y="321"/>
                  </a:cubicBezTo>
                  <a:cubicBezTo>
                    <a:pt x="2608" y="321"/>
                    <a:pt x="2610" y="321"/>
                    <a:pt x="2613" y="321"/>
                  </a:cubicBezTo>
                  <a:cubicBezTo>
                    <a:pt x="2709" y="321"/>
                    <a:pt x="2817" y="383"/>
                    <a:pt x="2930" y="499"/>
                  </a:cubicBezTo>
                  <a:cubicBezTo>
                    <a:pt x="2961" y="530"/>
                    <a:pt x="3002" y="546"/>
                    <a:pt x="3044" y="546"/>
                  </a:cubicBezTo>
                  <a:cubicBezTo>
                    <a:pt x="3075" y="546"/>
                    <a:pt x="3107" y="537"/>
                    <a:pt x="3134" y="518"/>
                  </a:cubicBezTo>
                  <a:cubicBezTo>
                    <a:pt x="3295" y="408"/>
                    <a:pt x="3453" y="354"/>
                    <a:pt x="3607" y="354"/>
                  </a:cubicBezTo>
                  <a:cubicBezTo>
                    <a:pt x="3680" y="354"/>
                    <a:pt x="3752" y="366"/>
                    <a:pt x="3823" y="391"/>
                  </a:cubicBezTo>
                  <a:cubicBezTo>
                    <a:pt x="3354" y="615"/>
                    <a:pt x="3126" y="995"/>
                    <a:pt x="3037" y="1183"/>
                  </a:cubicBezTo>
                  <a:lnTo>
                    <a:pt x="2852" y="1183"/>
                  </a:lnTo>
                  <a:cubicBezTo>
                    <a:pt x="2862" y="1151"/>
                    <a:pt x="2877" y="1143"/>
                    <a:pt x="2886" y="1141"/>
                  </a:cubicBezTo>
                  <a:cubicBezTo>
                    <a:pt x="2964" y="1100"/>
                    <a:pt x="2995" y="1003"/>
                    <a:pt x="2952" y="926"/>
                  </a:cubicBezTo>
                  <a:cubicBezTo>
                    <a:pt x="2924" y="872"/>
                    <a:pt x="2869" y="841"/>
                    <a:pt x="2812" y="841"/>
                  </a:cubicBezTo>
                  <a:cubicBezTo>
                    <a:pt x="2787" y="841"/>
                    <a:pt x="2761" y="847"/>
                    <a:pt x="2738" y="860"/>
                  </a:cubicBezTo>
                  <a:cubicBezTo>
                    <a:pt x="2619" y="921"/>
                    <a:pt x="2547" y="1032"/>
                    <a:pt x="2527" y="1185"/>
                  </a:cubicBezTo>
                  <a:lnTo>
                    <a:pt x="2338" y="1185"/>
                  </a:lnTo>
                  <a:lnTo>
                    <a:pt x="2338" y="1044"/>
                  </a:lnTo>
                  <a:cubicBezTo>
                    <a:pt x="2338" y="955"/>
                    <a:pt x="2265" y="884"/>
                    <a:pt x="2178" y="884"/>
                  </a:cubicBezTo>
                  <a:cubicBezTo>
                    <a:pt x="2091" y="884"/>
                    <a:pt x="2018" y="955"/>
                    <a:pt x="2018" y="1044"/>
                  </a:cubicBezTo>
                  <a:lnTo>
                    <a:pt x="2018" y="1185"/>
                  </a:lnTo>
                  <a:lnTo>
                    <a:pt x="1829" y="1185"/>
                  </a:lnTo>
                  <a:cubicBezTo>
                    <a:pt x="1807" y="1032"/>
                    <a:pt x="1736" y="921"/>
                    <a:pt x="1618" y="860"/>
                  </a:cubicBezTo>
                  <a:cubicBezTo>
                    <a:pt x="1595" y="848"/>
                    <a:pt x="1569" y="842"/>
                    <a:pt x="1545" y="842"/>
                  </a:cubicBezTo>
                  <a:cubicBezTo>
                    <a:pt x="1487" y="842"/>
                    <a:pt x="1432" y="873"/>
                    <a:pt x="1404" y="926"/>
                  </a:cubicBezTo>
                  <a:cubicBezTo>
                    <a:pt x="1363" y="1005"/>
                    <a:pt x="1394" y="1100"/>
                    <a:pt x="1470" y="1141"/>
                  </a:cubicBezTo>
                  <a:cubicBezTo>
                    <a:pt x="1475" y="1146"/>
                    <a:pt x="1491" y="1151"/>
                    <a:pt x="1504" y="1183"/>
                  </a:cubicBezTo>
                  <a:lnTo>
                    <a:pt x="1319" y="1183"/>
                  </a:lnTo>
                  <a:cubicBezTo>
                    <a:pt x="1229" y="995"/>
                    <a:pt x="999" y="613"/>
                    <a:pt x="529" y="391"/>
                  </a:cubicBezTo>
                  <a:cubicBezTo>
                    <a:pt x="600" y="366"/>
                    <a:pt x="673" y="354"/>
                    <a:pt x="746" y="354"/>
                  </a:cubicBezTo>
                  <a:cubicBezTo>
                    <a:pt x="900" y="354"/>
                    <a:pt x="1058" y="408"/>
                    <a:pt x="1218" y="518"/>
                  </a:cubicBezTo>
                  <a:cubicBezTo>
                    <a:pt x="1246" y="537"/>
                    <a:pt x="1277" y="546"/>
                    <a:pt x="1308" y="546"/>
                  </a:cubicBezTo>
                  <a:cubicBezTo>
                    <a:pt x="1347" y="546"/>
                    <a:pt x="1386" y="532"/>
                    <a:pt x="1416" y="505"/>
                  </a:cubicBezTo>
                  <a:cubicBezTo>
                    <a:pt x="1552" y="383"/>
                    <a:pt x="1673" y="320"/>
                    <a:pt x="1776" y="320"/>
                  </a:cubicBezTo>
                  <a:close/>
                  <a:moveTo>
                    <a:pt x="2600" y="1"/>
                  </a:moveTo>
                  <a:cubicBezTo>
                    <a:pt x="2457" y="3"/>
                    <a:pt x="2316" y="57"/>
                    <a:pt x="2181" y="164"/>
                  </a:cubicBezTo>
                  <a:cubicBezTo>
                    <a:pt x="2069" y="67"/>
                    <a:pt x="1948" y="15"/>
                    <a:pt x="1816" y="3"/>
                  </a:cubicBezTo>
                  <a:cubicBezTo>
                    <a:pt x="1802" y="2"/>
                    <a:pt x="1788" y="1"/>
                    <a:pt x="1774" y="1"/>
                  </a:cubicBezTo>
                  <a:cubicBezTo>
                    <a:pt x="1617" y="1"/>
                    <a:pt x="1459" y="63"/>
                    <a:pt x="1295" y="190"/>
                  </a:cubicBezTo>
                  <a:cubicBezTo>
                    <a:pt x="1095" y="75"/>
                    <a:pt x="909" y="34"/>
                    <a:pt x="747" y="34"/>
                  </a:cubicBezTo>
                  <a:cubicBezTo>
                    <a:pt x="596" y="34"/>
                    <a:pt x="465" y="70"/>
                    <a:pt x="361" y="113"/>
                  </a:cubicBezTo>
                  <a:cubicBezTo>
                    <a:pt x="250" y="161"/>
                    <a:pt x="181" y="266"/>
                    <a:pt x="179" y="385"/>
                  </a:cubicBezTo>
                  <a:cubicBezTo>
                    <a:pt x="175" y="505"/>
                    <a:pt x="247" y="613"/>
                    <a:pt x="354" y="663"/>
                  </a:cubicBezTo>
                  <a:cubicBezTo>
                    <a:pt x="660" y="799"/>
                    <a:pt x="848" y="1020"/>
                    <a:pt x="953" y="1185"/>
                  </a:cubicBezTo>
                  <a:lnTo>
                    <a:pt x="827" y="1185"/>
                  </a:lnTo>
                  <a:cubicBezTo>
                    <a:pt x="740" y="1185"/>
                    <a:pt x="667" y="1258"/>
                    <a:pt x="667" y="1345"/>
                  </a:cubicBezTo>
                  <a:cubicBezTo>
                    <a:pt x="667" y="1432"/>
                    <a:pt x="740" y="1505"/>
                    <a:pt x="827" y="1505"/>
                  </a:cubicBezTo>
                  <a:lnTo>
                    <a:pt x="902" y="1505"/>
                  </a:lnTo>
                  <a:cubicBezTo>
                    <a:pt x="582" y="1998"/>
                    <a:pt x="344" y="2492"/>
                    <a:pt x="192" y="2978"/>
                  </a:cubicBezTo>
                  <a:cubicBezTo>
                    <a:pt x="167" y="3063"/>
                    <a:pt x="215" y="3154"/>
                    <a:pt x="298" y="3179"/>
                  </a:cubicBezTo>
                  <a:cubicBezTo>
                    <a:pt x="314" y="3184"/>
                    <a:pt x="329" y="3186"/>
                    <a:pt x="345" y="3186"/>
                  </a:cubicBezTo>
                  <a:cubicBezTo>
                    <a:pt x="413" y="3186"/>
                    <a:pt x="476" y="3142"/>
                    <a:pt x="497" y="3074"/>
                  </a:cubicBezTo>
                  <a:cubicBezTo>
                    <a:pt x="657" y="2560"/>
                    <a:pt x="921" y="2032"/>
                    <a:pt x="1285" y="1507"/>
                  </a:cubicBezTo>
                  <a:lnTo>
                    <a:pt x="3063" y="1507"/>
                  </a:lnTo>
                  <a:cubicBezTo>
                    <a:pt x="3709" y="2444"/>
                    <a:pt x="4041" y="3385"/>
                    <a:pt x="4024" y="4229"/>
                  </a:cubicBezTo>
                  <a:cubicBezTo>
                    <a:pt x="4017" y="4506"/>
                    <a:pt x="3815" y="4736"/>
                    <a:pt x="3541" y="4778"/>
                  </a:cubicBezTo>
                  <a:cubicBezTo>
                    <a:pt x="3524" y="4780"/>
                    <a:pt x="3508" y="4782"/>
                    <a:pt x="3491" y="4783"/>
                  </a:cubicBezTo>
                  <a:cubicBezTo>
                    <a:pt x="3216" y="4824"/>
                    <a:pt x="2947" y="4909"/>
                    <a:pt x="2692" y="5037"/>
                  </a:cubicBezTo>
                  <a:cubicBezTo>
                    <a:pt x="2549" y="5107"/>
                    <a:pt x="2367" y="5147"/>
                    <a:pt x="2173" y="5147"/>
                  </a:cubicBezTo>
                  <a:cubicBezTo>
                    <a:pt x="1979" y="5147"/>
                    <a:pt x="1795" y="5110"/>
                    <a:pt x="1654" y="5037"/>
                  </a:cubicBezTo>
                  <a:cubicBezTo>
                    <a:pt x="1399" y="4909"/>
                    <a:pt x="1132" y="4824"/>
                    <a:pt x="854" y="4783"/>
                  </a:cubicBezTo>
                  <a:cubicBezTo>
                    <a:pt x="837" y="4782"/>
                    <a:pt x="822" y="4780"/>
                    <a:pt x="805" y="4778"/>
                  </a:cubicBezTo>
                  <a:cubicBezTo>
                    <a:pt x="531" y="4736"/>
                    <a:pt x="327" y="4506"/>
                    <a:pt x="323" y="4229"/>
                  </a:cubicBezTo>
                  <a:cubicBezTo>
                    <a:pt x="318" y="4050"/>
                    <a:pt x="332" y="3863"/>
                    <a:pt x="359" y="3676"/>
                  </a:cubicBezTo>
                  <a:cubicBezTo>
                    <a:pt x="373" y="3589"/>
                    <a:pt x="312" y="3507"/>
                    <a:pt x="225" y="3495"/>
                  </a:cubicBezTo>
                  <a:cubicBezTo>
                    <a:pt x="217" y="3494"/>
                    <a:pt x="208" y="3494"/>
                    <a:pt x="200" y="3494"/>
                  </a:cubicBezTo>
                  <a:cubicBezTo>
                    <a:pt x="123" y="3494"/>
                    <a:pt x="57" y="3550"/>
                    <a:pt x="44" y="3630"/>
                  </a:cubicBezTo>
                  <a:cubicBezTo>
                    <a:pt x="16" y="3836"/>
                    <a:pt x="0" y="4040"/>
                    <a:pt x="4" y="4236"/>
                  </a:cubicBezTo>
                  <a:cubicBezTo>
                    <a:pt x="12" y="4668"/>
                    <a:pt x="330" y="5027"/>
                    <a:pt x="759" y="5093"/>
                  </a:cubicBezTo>
                  <a:cubicBezTo>
                    <a:pt x="776" y="5095"/>
                    <a:pt x="793" y="5096"/>
                    <a:pt x="810" y="5102"/>
                  </a:cubicBezTo>
                  <a:cubicBezTo>
                    <a:pt x="1053" y="5137"/>
                    <a:pt x="1288" y="5212"/>
                    <a:pt x="1514" y="5323"/>
                  </a:cubicBezTo>
                  <a:cubicBezTo>
                    <a:pt x="1700" y="5413"/>
                    <a:pt x="1935" y="5464"/>
                    <a:pt x="2176" y="5464"/>
                  </a:cubicBezTo>
                  <a:cubicBezTo>
                    <a:pt x="2416" y="5464"/>
                    <a:pt x="2653" y="5413"/>
                    <a:pt x="2836" y="5323"/>
                  </a:cubicBezTo>
                  <a:cubicBezTo>
                    <a:pt x="3061" y="5209"/>
                    <a:pt x="3299" y="5136"/>
                    <a:pt x="3541" y="5102"/>
                  </a:cubicBezTo>
                  <a:cubicBezTo>
                    <a:pt x="3558" y="5098"/>
                    <a:pt x="3575" y="5096"/>
                    <a:pt x="3592" y="5093"/>
                  </a:cubicBezTo>
                  <a:cubicBezTo>
                    <a:pt x="4019" y="5027"/>
                    <a:pt x="4339" y="4668"/>
                    <a:pt x="4347" y="4236"/>
                  </a:cubicBezTo>
                  <a:cubicBezTo>
                    <a:pt x="4364" y="3378"/>
                    <a:pt x="4056" y="2441"/>
                    <a:pt x="3449" y="1507"/>
                  </a:cubicBezTo>
                  <a:lnTo>
                    <a:pt x="3524" y="1503"/>
                  </a:lnTo>
                  <a:cubicBezTo>
                    <a:pt x="3610" y="1503"/>
                    <a:pt x="3684" y="1430"/>
                    <a:pt x="3684" y="1343"/>
                  </a:cubicBezTo>
                  <a:cubicBezTo>
                    <a:pt x="3684" y="1257"/>
                    <a:pt x="3610" y="1183"/>
                    <a:pt x="3524" y="1183"/>
                  </a:cubicBezTo>
                  <a:lnTo>
                    <a:pt x="3396" y="1183"/>
                  </a:lnTo>
                  <a:cubicBezTo>
                    <a:pt x="3498" y="1020"/>
                    <a:pt x="3685" y="799"/>
                    <a:pt x="3993" y="661"/>
                  </a:cubicBezTo>
                  <a:cubicBezTo>
                    <a:pt x="4102" y="612"/>
                    <a:pt x="4172" y="503"/>
                    <a:pt x="4170" y="384"/>
                  </a:cubicBezTo>
                  <a:cubicBezTo>
                    <a:pt x="4169" y="265"/>
                    <a:pt x="4099" y="159"/>
                    <a:pt x="3988" y="112"/>
                  </a:cubicBezTo>
                  <a:cubicBezTo>
                    <a:pt x="3884" y="67"/>
                    <a:pt x="3754" y="32"/>
                    <a:pt x="3604" y="32"/>
                  </a:cubicBezTo>
                  <a:cubicBezTo>
                    <a:pt x="3443" y="32"/>
                    <a:pt x="3259" y="73"/>
                    <a:pt x="3059" y="186"/>
                  </a:cubicBezTo>
                  <a:cubicBezTo>
                    <a:pt x="2911" y="62"/>
                    <a:pt x="2758" y="1"/>
                    <a:pt x="26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08;p51"/>
            <p:cNvSpPr/>
            <p:nvPr/>
          </p:nvSpPr>
          <p:spPr>
            <a:xfrm>
              <a:off x="7375787" y="2811152"/>
              <a:ext cx="37451" cy="50656"/>
            </a:xfrm>
            <a:custGeom>
              <a:avLst/>
              <a:gdLst/>
              <a:ahLst/>
              <a:cxnLst/>
              <a:rect l="l" t="t" r="r" b="b"/>
              <a:pathLst>
                <a:path w="1228" h="1661" extrusionOk="0">
                  <a:moveTo>
                    <a:pt x="658" y="0"/>
                  </a:moveTo>
                  <a:cubicBezTo>
                    <a:pt x="554" y="0"/>
                    <a:pt x="449" y="25"/>
                    <a:pt x="361" y="75"/>
                  </a:cubicBezTo>
                  <a:cubicBezTo>
                    <a:pt x="220" y="155"/>
                    <a:pt x="137" y="292"/>
                    <a:pt x="137" y="454"/>
                  </a:cubicBezTo>
                  <a:cubicBezTo>
                    <a:pt x="137" y="537"/>
                    <a:pt x="157" y="621"/>
                    <a:pt x="186" y="692"/>
                  </a:cubicBezTo>
                  <a:lnTo>
                    <a:pt x="162" y="692"/>
                  </a:lnTo>
                  <a:cubicBezTo>
                    <a:pt x="70" y="696"/>
                    <a:pt x="0" y="767"/>
                    <a:pt x="0" y="854"/>
                  </a:cubicBezTo>
                  <a:cubicBezTo>
                    <a:pt x="0" y="942"/>
                    <a:pt x="72" y="1014"/>
                    <a:pt x="160" y="1014"/>
                  </a:cubicBezTo>
                  <a:lnTo>
                    <a:pt x="300" y="1014"/>
                  </a:lnTo>
                  <a:cubicBezTo>
                    <a:pt x="307" y="1106"/>
                    <a:pt x="293" y="1148"/>
                    <a:pt x="208" y="1260"/>
                  </a:cubicBezTo>
                  <a:lnTo>
                    <a:pt x="103" y="1395"/>
                  </a:lnTo>
                  <a:cubicBezTo>
                    <a:pt x="63" y="1441"/>
                    <a:pt x="58" y="1507"/>
                    <a:pt x="84" y="1563"/>
                  </a:cubicBezTo>
                  <a:cubicBezTo>
                    <a:pt x="109" y="1618"/>
                    <a:pt x="164" y="1652"/>
                    <a:pt x="225" y="1653"/>
                  </a:cubicBezTo>
                  <a:lnTo>
                    <a:pt x="1066" y="1660"/>
                  </a:lnTo>
                  <a:lnTo>
                    <a:pt x="1067" y="1660"/>
                  </a:lnTo>
                  <a:cubicBezTo>
                    <a:pt x="1156" y="1660"/>
                    <a:pt x="1227" y="1590"/>
                    <a:pt x="1227" y="1504"/>
                  </a:cubicBezTo>
                  <a:cubicBezTo>
                    <a:pt x="1227" y="1415"/>
                    <a:pt x="1157" y="1344"/>
                    <a:pt x="1071" y="1342"/>
                  </a:cubicBezTo>
                  <a:lnTo>
                    <a:pt x="543" y="1337"/>
                  </a:lnTo>
                  <a:cubicBezTo>
                    <a:pt x="606" y="1228"/>
                    <a:pt x="628" y="1138"/>
                    <a:pt x="621" y="1012"/>
                  </a:cubicBezTo>
                  <a:lnTo>
                    <a:pt x="751" y="1012"/>
                  </a:lnTo>
                  <a:cubicBezTo>
                    <a:pt x="838" y="1012"/>
                    <a:pt x="911" y="939"/>
                    <a:pt x="911" y="852"/>
                  </a:cubicBezTo>
                  <a:cubicBezTo>
                    <a:pt x="911" y="765"/>
                    <a:pt x="838" y="692"/>
                    <a:pt x="751" y="692"/>
                  </a:cubicBezTo>
                  <a:lnTo>
                    <a:pt x="540" y="692"/>
                  </a:lnTo>
                  <a:cubicBezTo>
                    <a:pt x="504" y="633"/>
                    <a:pt x="453" y="534"/>
                    <a:pt x="455" y="454"/>
                  </a:cubicBezTo>
                  <a:cubicBezTo>
                    <a:pt x="455" y="423"/>
                    <a:pt x="462" y="382"/>
                    <a:pt x="518" y="350"/>
                  </a:cubicBezTo>
                  <a:cubicBezTo>
                    <a:pt x="557" y="328"/>
                    <a:pt x="606" y="319"/>
                    <a:pt x="653" y="319"/>
                  </a:cubicBezTo>
                  <a:cubicBezTo>
                    <a:pt x="704" y="319"/>
                    <a:pt x="752" y="330"/>
                    <a:pt x="783" y="348"/>
                  </a:cubicBezTo>
                  <a:cubicBezTo>
                    <a:pt x="836" y="381"/>
                    <a:pt x="878" y="427"/>
                    <a:pt x="889" y="462"/>
                  </a:cubicBezTo>
                  <a:cubicBezTo>
                    <a:pt x="908" y="533"/>
                    <a:pt x="974" y="579"/>
                    <a:pt x="1044" y="579"/>
                  </a:cubicBezTo>
                  <a:cubicBezTo>
                    <a:pt x="1059" y="579"/>
                    <a:pt x="1073" y="577"/>
                    <a:pt x="1088" y="573"/>
                  </a:cubicBezTo>
                  <a:cubicBezTo>
                    <a:pt x="1173" y="551"/>
                    <a:pt x="1220" y="461"/>
                    <a:pt x="1198" y="376"/>
                  </a:cubicBezTo>
                  <a:cubicBezTo>
                    <a:pt x="1166" y="262"/>
                    <a:pt x="1074" y="151"/>
                    <a:pt x="952" y="76"/>
                  </a:cubicBezTo>
                  <a:cubicBezTo>
                    <a:pt x="867" y="26"/>
                    <a:pt x="763" y="0"/>
                    <a:pt x="6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09;p51"/>
            <p:cNvSpPr/>
            <p:nvPr/>
          </p:nvSpPr>
          <p:spPr>
            <a:xfrm>
              <a:off x="7383320" y="2697248"/>
              <a:ext cx="22172" cy="22843"/>
            </a:xfrm>
            <a:custGeom>
              <a:avLst/>
              <a:gdLst/>
              <a:ahLst/>
              <a:cxnLst/>
              <a:rect l="l" t="t" r="r" b="b"/>
              <a:pathLst>
                <a:path w="727" h="749" extrusionOk="0">
                  <a:moveTo>
                    <a:pt x="364" y="0"/>
                  </a:moveTo>
                  <a:cubicBezTo>
                    <a:pt x="326" y="0"/>
                    <a:pt x="288" y="14"/>
                    <a:pt x="257" y="41"/>
                  </a:cubicBezTo>
                  <a:lnTo>
                    <a:pt x="72" y="204"/>
                  </a:lnTo>
                  <a:cubicBezTo>
                    <a:pt x="7" y="264"/>
                    <a:pt x="0" y="364"/>
                    <a:pt x="60" y="429"/>
                  </a:cubicBezTo>
                  <a:cubicBezTo>
                    <a:pt x="91" y="464"/>
                    <a:pt x="133" y="482"/>
                    <a:pt x="177" y="482"/>
                  </a:cubicBezTo>
                  <a:cubicBezTo>
                    <a:pt x="186" y="482"/>
                    <a:pt x="195" y="481"/>
                    <a:pt x="204" y="480"/>
                  </a:cubicBezTo>
                  <a:lnTo>
                    <a:pt x="204" y="589"/>
                  </a:lnTo>
                  <a:cubicBezTo>
                    <a:pt x="204" y="676"/>
                    <a:pt x="276" y="749"/>
                    <a:pt x="364" y="749"/>
                  </a:cubicBezTo>
                  <a:cubicBezTo>
                    <a:pt x="451" y="749"/>
                    <a:pt x="522" y="676"/>
                    <a:pt x="522" y="589"/>
                  </a:cubicBezTo>
                  <a:lnTo>
                    <a:pt x="522" y="480"/>
                  </a:lnTo>
                  <a:cubicBezTo>
                    <a:pt x="531" y="483"/>
                    <a:pt x="539" y="483"/>
                    <a:pt x="548" y="483"/>
                  </a:cubicBezTo>
                  <a:cubicBezTo>
                    <a:pt x="594" y="483"/>
                    <a:pt x="636" y="466"/>
                    <a:pt x="667" y="429"/>
                  </a:cubicBezTo>
                  <a:cubicBezTo>
                    <a:pt x="727" y="364"/>
                    <a:pt x="722" y="264"/>
                    <a:pt x="655" y="204"/>
                  </a:cubicBezTo>
                  <a:lnTo>
                    <a:pt x="470" y="41"/>
                  </a:lnTo>
                  <a:cubicBezTo>
                    <a:pt x="440" y="14"/>
                    <a:pt x="402" y="0"/>
                    <a:pt x="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10;p51"/>
            <p:cNvSpPr/>
            <p:nvPr/>
          </p:nvSpPr>
          <p:spPr>
            <a:xfrm>
              <a:off x="7462183" y="2730794"/>
              <a:ext cx="20037" cy="19518"/>
            </a:xfrm>
            <a:custGeom>
              <a:avLst/>
              <a:gdLst/>
              <a:ahLst/>
              <a:cxnLst/>
              <a:rect l="l" t="t" r="r" b="b"/>
              <a:pathLst>
                <a:path w="657" h="640" extrusionOk="0">
                  <a:moveTo>
                    <a:pt x="234" y="1"/>
                  </a:moveTo>
                  <a:cubicBezTo>
                    <a:pt x="150" y="1"/>
                    <a:pt x="77" y="66"/>
                    <a:pt x="72" y="152"/>
                  </a:cubicBezTo>
                  <a:cubicBezTo>
                    <a:pt x="68" y="209"/>
                    <a:pt x="95" y="260"/>
                    <a:pt x="138" y="290"/>
                  </a:cubicBezTo>
                  <a:lnTo>
                    <a:pt x="61" y="367"/>
                  </a:lnTo>
                  <a:cubicBezTo>
                    <a:pt x="0" y="430"/>
                    <a:pt x="0" y="532"/>
                    <a:pt x="61" y="593"/>
                  </a:cubicBezTo>
                  <a:cubicBezTo>
                    <a:pt x="92" y="625"/>
                    <a:pt x="131" y="639"/>
                    <a:pt x="174" y="639"/>
                  </a:cubicBezTo>
                  <a:cubicBezTo>
                    <a:pt x="215" y="639"/>
                    <a:pt x="255" y="625"/>
                    <a:pt x="288" y="593"/>
                  </a:cubicBezTo>
                  <a:lnTo>
                    <a:pt x="364" y="517"/>
                  </a:lnTo>
                  <a:cubicBezTo>
                    <a:pt x="393" y="557"/>
                    <a:pt x="441" y="583"/>
                    <a:pt x="494" y="583"/>
                  </a:cubicBezTo>
                  <a:cubicBezTo>
                    <a:pt x="585" y="583"/>
                    <a:pt x="657" y="506"/>
                    <a:pt x="654" y="414"/>
                  </a:cubicBezTo>
                  <a:lnTo>
                    <a:pt x="638" y="168"/>
                  </a:lnTo>
                  <a:cubicBezTo>
                    <a:pt x="633" y="86"/>
                    <a:pt x="568" y="23"/>
                    <a:pt x="487" y="16"/>
                  </a:cubicBezTo>
                  <a:lnTo>
                    <a:pt x="240" y="1"/>
                  </a:lnTo>
                  <a:cubicBezTo>
                    <a:pt x="238" y="1"/>
                    <a:pt x="236"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11;p51"/>
            <p:cNvSpPr/>
            <p:nvPr/>
          </p:nvSpPr>
          <p:spPr>
            <a:xfrm>
              <a:off x="7476456" y="2694961"/>
              <a:ext cx="43459" cy="41538"/>
            </a:xfrm>
            <a:custGeom>
              <a:avLst/>
              <a:gdLst/>
              <a:ahLst/>
              <a:cxnLst/>
              <a:rect l="l" t="t" r="r" b="b"/>
              <a:pathLst>
                <a:path w="1425" h="1362" extrusionOk="0">
                  <a:moveTo>
                    <a:pt x="682" y="317"/>
                  </a:moveTo>
                  <a:cubicBezTo>
                    <a:pt x="778" y="317"/>
                    <a:pt x="869" y="356"/>
                    <a:pt x="938" y="424"/>
                  </a:cubicBezTo>
                  <a:cubicBezTo>
                    <a:pt x="1075" y="567"/>
                    <a:pt x="1075" y="793"/>
                    <a:pt x="936" y="934"/>
                  </a:cubicBezTo>
                  <a:cubicBezTo>
                    <a:pt x="865" y="1004"/>
                    <a:pt x="773" y="1039"/>
                    <a:pt x="681" y="1039"/>
                  </a:cubicBezTo>
                  <a:cubicBezTo>
                    <a:pt x="590" y="1039"/>
                    <a:pt x="498" y="1004"/>
                    <a:pt x="427" y="934"/>
                  </a:cubicBezTo>
                  <a:cubicBezTo>
                    <a:pt x="359" y="866"/>
                    <a:pt x="322" y="776"/>
                    <a:pt x="322" y="679"/>
                  </a:cubicBezTo>
                  <a:cubicBezTo>
                    <a:pt x="322" y="584"/>
                    <a:pt x="359" y="492"/>
                    <a:pt x="427" y="424"/>
                  </a:cubicBezTo>
                  <a:cubicBezTo>
                    <a:pt x="495" y="356"/>
                    <a:pt x="585" y="317"/>
                    <a:pt x="682" y="317"/>
                  </a:cubicBezTo>
                  <a:close/>
                  <a:moveTo>
                    <a:pt x="681" y="0"/>
                  </a:moveTo>
                  <a:cubicBezTo>
                    <a:pt x="500" y="0"/>
                    <a:pt x="330" y="70"/>
                    <a:pt x="199" y="201"/>
                  </a:cubicBezTo>
                  <a:cubicBezTo>
                    <a:pt x="72" y="329"/>
                    <a:pt x="0" y="499"/>
                    <a:pt x="0" y="681"/>
                  </a:cubicBezTo>
                  <a:cubicBezTo>
                    <a:pt x="0" y="861"/>
                    <a:pt x="70" y="1031"/>
                    <a:pt x="199" y="1162"/>
                  </a:cubicBezTo>
                  <a:cubicBezTo>
                    <a:pt x="327" y="1290"/>
                    <a:pt x="497" y="1361"/>
                    <a:pt x="681" y="1361"/>
                  </a:cubicBezTo>
                  <a:cubicBezTo>
                    <a:pt x="861" y="1361"/>
                    <a:pt x="1031" y="1292"/>
                    <a:pt x="1160" y="1162"/>
                  </a:cubicBezTo>
                  <a:cubicBezTo>
                    <a:pt x="1424" y="899"/>
                    <a:pt x="1424" y="467"/>
                    <a:pt x="1160" y="201"/>
                  </a:cubicBezTo>
                  <a:cubicBezTo>
                    <a:pt x="1031" y="70"/>
                    <a:pt x="861" y="0"/>
                    <a:pt x="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12;p51"/>
            <p:cNvSpPr/>
            <p:nvPr/>
          </p:nvSpPr>
          <p:spPr>
            <a:xfrm>
              <a:off x="7492832" y="2807919"/>
              <a:ext cx="23270" cy="21074"/>
            </a:xfrm>
            <a:custGeom>
              <a:avLst/>
              <a:gdLst/>
              <a:ahLst/>
              <a:cxnLst/>
              <a:rect l="l" t="t" r="r" b="b"/>
              <a:pathLst>
                <a:path w="763" h="691" extrusionOk="0">
                  <a:moveTo>
                    <a:pt x="425" y="0"/>
                  </a:moveTo>
                  <a:cubicBezTo>
                    <a:pt x="388" y="0"/>
                    <a:pt x="350" y="14"/>
                    <a:pt x="321" y="41"/>
                  </a:cubicBezTo>
                  <a:cubicBezTo>
                    <a:pt x="278" y="80"/>
                    <a:pt x="261" y="133"/>
                    <a:pt x="270" y="186"/>
                  </a:cubicBezTo>
                  <a:lnTo>
                    <a:pt x="161" y="186"/>
                  </a:lnTo>
                  <a:cubicBezTo>
                    <a:pt x="74" y="186"/>
                    <a:pt x="1" y="259"/>
                    <a:pt x="1" y="346"/>
                  </a:cubicBezTo>
                  <a:cubicBezTo>
                    <a:pt x="1" y="432"/>
                    <a:pt x="74" y="505"/>
                    <a:pt x="161" y="505"/>
                  </a:cubicBezTo>
                  <a:lnTo>
                    <a:pt x="270" y="505"/>
                  </a:lnTo>
                  <a:cubicBezTo>
                    <a:pt x="261" y="557"/>
                    <a:pt x="278" y="611"/>
                    <a:pt x="321" y="650"/>
                  </a:cubicBezTo>
                  <a:cubicBezTo>
                    <a:pt x="349" y="677"/>
                    <a:pt x="389" y="691"/>
                    <a:pt x="426" y="691"/>
                  </a:cubicBezTo>
                  <a:cubicBezTo>
                    <a:pt x="470" y="691"/>
                    <a:pt x="513" y="674"/>
                    <a:pt x="545" y="637"/>
                  </a:cubicBezTo>
                  <a:lnTo>
                    <a:pt x="708" y="453"/>
                  </a:lnTo>
                  <a:cubicBezTo>
                    <a:pt x="763" y="393"/>
                    <a:pt x="763" y="301"/>
                    <a:pt x="708" y="240"/>
                  </a:cubicBezTo>
                  <a:lnTo>
                    <a:pt x="545" y="55"/>
                  </a:lnTo>
                  <a:cubicBezTo>
                    <a:pt x="513" y="19"/>
                    <a:pt x="469" y="0"/>
                    <a:pt x="4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13;p51"/>
            <p:cNvSpPr/>
            <p:nvPr/>
          </p:nvSpPr>
          <p:spPr>
            <a:xfrm>
              <a:off x="7519029" y="2797733"/>
              <a:ext cx="41446" cy="41446"/>
            </a:xfrm>
            <a:custGeom>
              <a:avLst/>
              <a:gdLst/>
              <a:ahLst/>
              <a:cxnLst/>
              <a:rect l="l" t="t" r="r" b="b"/>
              <a:pathLst>
                <a:path w="1359" h="1359" extrusionOk="0">
                  <a:moveTo>
                    <a:pt x="680" y="321"/>
                  </a:moveTo>
                  <a:cubicBezTo>
                    <a:pt x="877" y="321"/>
                    <a:pt x="1039" y="482"/>
                    <a:pt x="1039" y="680"/>
                  </a:cubicBezTo>
                  <a:cubicBezTo>
                    <a:pt x="1039" y="877"/>
                    <a:pt x="879" y="1039"/>
                    <a:pt x="680" y="1039"/>
                  </a:cubicBezTo>
                  <a:cubicBezTo>
                    <a:pt x="482" y="1039"/>
                    <a:pt x="321" y="877"/>
                    <a:pt x="321" y="680"/>
                  </a:cubicBezTo>
                  <a:cubicBezTo>
                    <a:pt x="321" y="482"/>
                    <a:pt x="482" y="321"/>
                    <a:pt x="680" y="321"/>
                  </a:cubicBezTo>
                  <a:close/>
                  <a:moveTo>
                    <a:pt x="680" y="1"/>
                  </a:moveTo>
                  <a:cubicBezTo>
                    <a:pt x="305" y="1"/>
                    <a:pt x="1" y="305"/>
                    <a:pt x="1" y="680"/>
                  </a:cubicBezTo>
                  <a:cubicBezTo>
                    <a:pt x="1" y="1054"/>
                    <a:pt x="305" y="1358"/>
                    <a:pt x="680" y="1358"/>
                  </a:cubicBezTo>
                  <a:cubicBezTo>
                    <a:pt x="1054" y="1358"/>
                    <a:pt x="1359" y="1054"/>
                    <a:pt x="1359" y="680"/>
                  </a:cubicBezTo>
                  <a:cubicBezTo>
                    <a:pt x="1359" y="305"/>
                    <a:pt x="1054" y="1"/>
                    <a:pt x="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14;p51"/>
            <p:cNvSpPr/>
            <p:nvPr/>
          </p:nvSpPr>
          <p:spPr>
            <a:xfrm>
              <a:off x="7462122" y="2886630"/>
              <a:ext cx="20067" cy="19488"/>
            </a:xfrm>
            <a:custGeom>
              <a:avLst/>
              <a:gdLst/>
              <a:ahLst/>
              <a:cxnLst/>
              <a:rect l="l" t="t" r="r" b="b"/>
              <a:pathLst>
                <a:path w="658" h="639" extrusionOk="0">
                  <a:moveTo>
                    <a:pt x="174" y="0"/>
                  </a:moveTo>
                  <a:cubicBezTo>
                    <a:pt x="133" y="0"/>
                    <a:pt x="92" y="15"/>
                    <a:pt x="62" y="46"/>
                  </a:cubicBezTo>
                  <a:cubicBezTo>
                    <a:pt x="0" y="109"/>
                    <a:pt x="0" y="211"/>
                    <a:pt x="62" y="272"/>
                  </a:cubicBezTo>
                  <a:lnTo>
                    <a:pt x="138" y="349"/>
                  </a:lnTo>
                  <a:cubicBezTo>
                    <a:pt x="96" y="378"/>
                    <a:pt x="70" y="432"/>
                    <a:pt x="72" y="487"/>
                  </a:cubicBezTo>
                  <a:cubicBezTo>
                    <a:pt x="77" y="572"/>
                    <a:pt x="147" y="638"/>
                    <a:pt x="232" y="638"/>
                  </a:cubicBezTo>
                  <a:cubicBezTo>
                    <a:pt x="240" y="638"/>
                    <a:pt x="266" y="636"/>
                    <a:pt x="487" y="623"/>
                  </a:cubicBezTo>
                  <a:cubicBezTo>
                    <a:pt x="570" y="619"/>
                    <a:pt x="633" y="553"/>
                    <a:pt x="639" y="471"/>
                  </a:cubicBezTo>
                  <a:lnTo>
                    <a:pt x="652" y="225"/>
                  </a:lnTo>
                  <a:cubicBezTo>
                    <a:pt x="657" y="138"/>
                    <a:pt x="591" y="61"/>
                    <a:pt x="502" y="58"/>
                  </a:cubicBezTo>
                  <a:cubicBezTo>
                    <a:pt x="499" y="58"/>
                    <a:pt x="496" y="58"/>
                    <a:pt x="492" y="58"/>
                  </a:cubicBezTo>
                  <a:cubicBezTo>
                    <a:pt x="439" y="58"/>
                    <a:pt x="392" y="83"/>
                    <a:pt x="363" y="123"/>
                  </a:cubicBezTo>
                  <a:lnTo>
                    <a:pt x="286" y="46"/>
                  </a:lnTo>
                  <a:cubicBezTo>
                    <a:pt x="256" y="15"/>
                    <a:pt x="215" y="0"/>
                    <a:pt x="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15;p51"/>
            <p:cNvSpPr/>
            <p:nvPr/>
          </p:nvSpPr>
          <p:spPr>
            <a:xfrm>
              <a:off x="7383320" y="2916821"/>
              <a:ext cx="22172" cy="22843"/>
            </a:xfrm>
            <a:custGeom>
              <a:avLst/>
              <a:gdLst/>
              <a:ahLst/>
              <a:cxnLst/>
              <a:rect l="l" t="t" r="r" b="b"/>
              <a:pathLst>
                <a:path w="727" h="749" extrusionOk="0">
                  <a:moveTo>
                    <a:pt x="364" y="0"/>
                  </a:moveTo>
                  <a:cubicBezTo>
                    <a:pt x="276" y="0"/>
                    <a:pt x="204" y="73"/>
                    <a:pt x="204" y="160"/>
                  </a:cubicBezTo>
                  <a:lnTo>
                    <a:pt x="204" y="269"/>
                  </a:lnTo>
                  <a:cubicBezTo>
                    <a:pt x="196" y="268"/>
                    <a:pt x="187" y="267"/>
                    <a:pt x="178" y="267"/>
                  </a:cubicBezTo>
                  <a:cubicBezTo>
                    <a:pt x="135" y="267"/>
                    <a:pt x="91" y="285"/>
                    <a:pt x="60" y="320"/>
                  </a:cubicBezTo>
                  <a:cubicBezTo>
                    <a:pt x="0" y="386"/>
                    <a:pt x="7" y="485"/>
                    <a:pt x="72" y="545"/>
                  </a:cubicBezTo>
                  <a:lnTo>
                    <a:pt x="257" y="708"/>
                  </a:lnTo>
                  <a:cubicBezTo>
                    <a:pt x="288" y="737"/>
                    <a:pt x="325" y="749"/>
                    <a:pt x="364" y="749"/>
                  </a:cubicBezTo>
                  <a:cubicBezTo>
                    <a:pt x="402" y="749"/>
                    <a:pt x="441" y="737"/>
                    <a:pt x="470" y="708"/>
                  </a:cubicBezTo>
                  <a:lnTo>
                    <a:pt x="655" y="545"/>
                  </a:lnTo>
                  <a:cubicBezTo>
                    <a:pt x="722" y="485"/>
                    <a:pt x="727" y="386"/>
                    <a:pt x="667" y="320"/>
                  </a:cubicBezTo>
                  <a:cubicBezTo>
                    <a:pt x="636" y="285"/>
                    <a:pt x="594" y="267"/>
                    <a:pt x="549" y="267"/>
                  </a:cubicBezTo>
                  <a:cubicBezTo>
                    <a:pt x="541" y="267"/>
                    <a:pt x="532" y="268"/>
                    <a:pt x="522" y="269"/>
                  </a:cubicBezTo>
                  <a:lnTo>
                    <a:pt x="522" y="160"/>
                  </a:lnTo>
                  <a:cubicBezTo>
                    <a:pt x="522" y="73"/>
                    <a:pt x="453" y="0"/>
                    <a:pt x="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16;p51"/>
            <p:cNvSpPr/>
            <p:nvPr/>
          </p:nvSpPr>
          <p:spPr>
            <a:xfrm>
              <a:off x="7373714" y="2943018"/>
              <a:ext cx="41385" cy="41446"/>
            </a:xfrm>
            <a:custGeom>
              <a:avLst/>
              <a:gdLst/>
              <a:ahLst/>
              <a:cxnLst/>
              <a:rect l="l" t="t" r="r" b="b"/>
              <a:pathLst>
                <a:path w="1357" h="1359" extrusionOk="0">
                  <a:moveTo>
                    <a:pt x="679" y="322"/>
                  </a:moveTo>
                  <a:cubicBezTo>
                    <a:pt x="877" y="322"/>
                    <a:pt x="1038" y="484"/>
                    <a:pt x="1038" y="681"/>
                  </a:cubicBezTo>
                  <a:cubicBezTo>
                    <a:pt x="1040" y="880"/>
                    <a:pt x="878" y="1042"/>
                    <a:pt x="679" y="1042"/>
                  </a:cubicBezTo>
                  <a:cubicBezTo>
                    <a:pt x="480" y="1042"/>
                    <a:pt x="319" y="880"/>
                    <a:pt x="319" y="681"/>
                  </a:cubicBezTo>
                  <a:cubicBezTo>
                    <a:pt x="319" y="484"/>
                    <a:pt x="480" y="322"/>
                    <a:pt x="679" y="322"/>
                  </a:cubicBezTo>
                  <a:close/>
                  <a:moveTo>
                    <a:pt x="679" y="0"/>
                  </a:moveTo>
                  <a:cubicBezTo>
                    <a:pt x="305" y="0"/>
                    <a:pt x="0" y="305"/>
                    <a:pt x="0" y="679"/>
                  </a:cubicBezTo>
                  <a:cubicBezTo>
                    <a:pt x="0" y="1054"/>
                    <a:pt x="305" y="1358"/>
                    <a:pt x="679" y="1358"/>
                  </a:cubicBezTo>
                  <a:cubicBezTo>
                    <a:pt x="1054" y="1358"/>
                    <a:pt x="1356" y="1054"/>
                    <a:pt x="1356" y="679"/>
                  </a:cubicBezTo>
                  <a:cubicBezTo>
                    <a:pt x="1356" y="305"/>
                    <a:pt x="1055" y="0"/>
                    <a:pt x="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17;p51"/>
            <p:cNvSpPr/>
            <p:nvPr/>
          </p:nvSpPr>
          <p:spPr>
            <a:xfrm>
              <a:off x="7306622" y="2886630"/>
              <a:ext cx="20098" cy="19488"/>
            </a:xfrm>
            <a:custGeom>
              <a:avLst/>
              <a:gdLst/>
              <a:ahLst/>
              <a:cxnLst/>
              <a:rect l="l" t="t" r="r" b="b"/>
              <a:pathLst>
                <a:path w="659" h="639" extrusionOk="0">
                  <a:moveTo>
                    <a:pt x="484" y="0"/>
                  </a:moveTo>
                  <a:cubicBezTo>
                    <a:pt x="444" y="0"/>
                    <a:pt x="403" y="15"/>
                    <a:pt x="371" y="46"/>
                  </a:cubicBezTo>
                  <a:lnTo>
                    <a:pt x="295" y="123"/>
                  </a:lnTo>
                  <a:cubicBezTo>
                    <a:pt x="266" y="83"/>
                    <a:pt x="219" y="58"/>
                    <a:pt x="167" y="58"/>
                  </a:cubicBezTo>
                  <a:cubicBezTo>
                    <a:pt x="164" y="58"/>
                    <a:pt x="160" y="58"/>
                    <a:pt x="157" y="58"/>
                  </a:cubicBezTo>
                  <a:cubicBezTo>
                    <a:pt x="69" y="61"/>
                    <a:pt x="1" y="138"/>
                    <a:pt x="6" y="225"/>
                  </a:cubicBezTo>
                  <a:lnTo>
                    <a:pt x="21" y="471"/>
                  </a:lnTo>
                  <a:cubicBezTo>
                    <a:pt x="24" y="553"/>
                    <a:pt x="91" y="616"/>
                    <a:pt x="171" y="623"/>
                  </a:cubicBezTo>
                  <a:lnTo>
                    <a:pt x="417" y="638"/>
                  </a:lnTo>
                  <a:cubicBezTo>
                    <a:pt x="420" y="638"/>
                    <a:pt x="422" y="638"/>
                    <a:pt x="424" y="638"/>
                  </a:cubicBezTo>
                  <a:cubicBezTo>
                    <a:pt x="511" y="638"/>
                    <a:pt x="583" y="571"/>
                    <a:pt x="586" y="487"/>
                  </a:cubicBezTo>
                  <a:cubicBezTo>
                    <a:pt x="591" y="432"/>
                    <a:pt x="562" y="381"/>
                    <a:pt x="519" y="349"/>
                  </a:cubicBezTo>
                  <a:lnTo>
                    <a:pt x="596" y="272"/>
                  </a:lnTo>
                  <a:cubicBezTo>
                    <a:pt x="659" y="211"/>
                    <a:pt x="659" y="109"/>
                    <a:pt x="596" y="46"/>
                  </a:cubicBezTo>
                  <a:cubicBezTo>
                    <a:pt x="565" y="15"/>
                    <a:pt x="525" y="0"/>
                    <a:pt x="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18;p51"/>
            <p:cNvSpPr/>
            <p:nvPr/>
          </p:nvSpPr>
          <p:spPr>
            <a:xfrm>
              <a:off x="7270941" y="2900475"/>
              <a:ext cx="41538" cy="41538"/>
            </a:xfrm>
            <a:custGeom>
              <a:avLst/>
              <a:gdLst/>
              <a:ahLst/>
              <a:cxnLst/>
              <a:rect l="l" t="t" r="r" b="b"/>
              <a:pathLst>
                <a:path w="1362" h="1362" extrusionOk="0">
                  <a:moveTo>
                    <a:pt x="681" y="319"/>
                  </a:moveTo>
                  <a:cubicBezTo>
                    <a:pt x="776" y="319"/>
                    <a:pt x="868" y="356"/>
                    <a:pt x="936" y="424"/>
                  </a:cubicBezTo>
                  <a:cubicBezTo>
                    <a:pt x="1004" y="492"/>
                    <a:pt x="1041" y="582"/>
                    <a:pt x="1041" y="679"/>
                  </a:cubicBezTo>
                  <a:cubicBezTo>
                    <a:pt x="1040" y="778"/>
                    <a:pt x="1004" y="866"/>
                    <a:pt x="936" y="934"/>
                  </a:cubicBezTo>
                  <a:cubicBezTo>
                    <a:pt x="868" y="1002"/>
                    <a:pt x="778" y="1042"/>
                    <a:pt x="681" y="1042"/>
                  </a:cubicBezTo>
                  <a:cubicBezTo>
                    <a:pt x="584" y="1042"/>
                    <a:pt x="493" y="1002"/>
                    <a:pt x="425" y="934"/>
                  </a:cubicBezTo>
                  <a:cubicBezTo>
                    <a:pt x="357" y="866"/>
                    <a:pt x="318" y="778"/>
                    <a:pt x="318" y="679"/>
                  </a:cubicBezTo>
                  <a:cubicBezTo>
                    <a:pt x="318" y="584"/>
                    <a:pt x="357" y="492"/>
                    <a:pt x="425" y="424"/>
                  </a:cubicBezTo>
                  <a:cubicBezTo>
                    <a:pt x="493" y="356"/>
                    <a:pt x="582" y="319"/>
                    <a:pt x="681" y="319"/>
                  </a:cubicBezTo>
                  <a:close/>
                  <a:moveTo>
                    <a:pt x="681" y="0"/>
                  </a:moveTo>
                  <a:cubicBezTo>
                    <a:pt x="499" y="0"/>
                    <a:pt x="328" y="72"/>
                    <a:pt x="199" y="201"/>
                  </a:cubicBezTo>
                  <a:cubicBezTo>
                    <a:pt x="72" y="329"/>
                    <a:pt x="0" y="499"/>
                    <a:pt x="0" y="681"/>
                  </a:cubicBezTo>
                  <a:cubicBezTo>
                    <a:pt x="0" y="863"/>
                    <a:pt x="70" y="1033"/>
                    <a:pt x="199" y="1162"/>
                  </a:cubicBezTo>
                  <a:cubicBezTo>
                    <a:pt x="327" y="1290"/>
                    <a:pt x="497" y="1361"/>
                    <a:pt x="681" y="1361"/>
                  </a:cubicBezTo>
                  <a:cubicBezTo>
                    <a:pt x="861" y="1361"/>
                    <a:pt x="1031" y="1292"/>
                    <a:pt x="1160" y="1162"/>
                  </a:cubicBezTo>
                  <a:cubicBezTo>
                    <a:pt x="1288" y="1035"/>
                    <a:pt x="1361" y="865"/>
                    <a:pt x="1361" y="681"/>
                  </a:cubicBezTo>
                  <a:cubicBezTo>
                    <a:pt x="1361" y="501"/>
                    <a:pt x="1290" y="330"/>
                    <a:pt x="1160" y="201"/>
                  </a:cubicBezTo>
                  <a:cubicBezTo>
                    <a:pt x="1033" y="72"/>
                    <a:pt x="861" y="0"/>
                    <a:pt x="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19;p51"/>
            <p:cNvSpPr/>
            <p:nvPr/>
          </p:nvSpPr>
          <p:spPr>
            <a:xfrm>
              <a:off x="7272801" y="2807919"/>
              <a:ext cx="23209" cy="21043"/>
            </a:xfrm>
            <a:custGeom>
              <a:avLst/>
              <a:gdLst/>
              <a:ahLst/>
              <a:cxnLst/>
              <a:rect l="l" t="t" r="r" b="b"/>
              <a:pathLst>
                <a:path w="761" h="690" extrusionOk="0">
                  <a:moveTo>
                    <a:pt x="337" y="0"/>
                  </a:moveTo>
                  <a:cubicBezTo>
                    <a:pt x="293" y="0"/>
                    <a:pt x="249" y="19"/>
                    <a:pt x="216" y="55"/>
                  </a:cubicBezTo>
                  <a:lnTo>
                    <a:pt x="53" y="238"/>
                  </a:lnTo>
                  <a:cubicBezTo>
                    <a:pt x="0" y="300"/>
                    <a:pt x="0" y="390"/>
                    <a:pt x="53" y="451"/>
                  </a:cubicBezTo>
                  <a:lnTo>
                    <a:pt x="216" y="637"/>
                  </a:lnTo>
                  <a:cubicBezTo>
                    <a:pt x="249" y="672"/>
                    <a:pt x="291" y="689"/>
                    <a:pt x="335" y="689"/>
                  </a:cubicBezTo>
                  <a:cubicBezTo>
                    <a:pt x="375" y="689"/>
                    <a:pt x="412" y="677"/>
                    <a:pt x="443" y="650"/>
                  </a:cubicBezTo>
                  <a:cubicBezTo>
                    <a:pt x="485" y="611"/>
                    <a:pt x="502" y="558"/>
                    <a:pt x="494" y="505"/>
                  </a:cubicBezTo>
                  <a:lnTo>
                    <a:pt x="603" y="505"/>
                  </a:lnTo>
                  <a:cubicBezTo>
                    <a:pt x="689" y="505"/>
                    <a:pt x="761" y="432"/>
                    <a:pt x="761" y="346"/>
                  </a:cubicBezTo>
                  <a:cubicBezTo>
                    <a:pt x="761" y="259"/>
                    <a:pt x="689" y="186"/>
                    <a:pt x="603" y="186"/>
                  </a:cubicBezTo>
                  <a:lnTo>
                    <a:pt x="494" y="186"/>
                  </a:lnTo>
                  <a:cubicBezTo>
                    <a:pt x="502" y="135"/>
                    <a:pt x="485" y="80"/>
                    <a:pt x="443" y="41"/>
                  </a:cubicBezTo>
                  <a:cubicBezTo>
                    <a:pt x="412" y="14"/>
                    <a:pt x="374"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20;p51"/>
            <p:cNvSpPr/>
            <p:nvPr/>
          </p:nvSpPr>
          <p:spPr>
            <a:xfrm>
              <a:off x="7228429" y="2797733"/>
              <a:ext cx="41385" cy="41446"/>
            </a:xfrm>
            <a:custGeom>
              <a:avLst/>
              <a:gdLst/>
              <a:ahLst/>
              <a:cxnLst/>
              <a:rect l="l" t="t" r="r" b="b"/>
              <a:pathLst>
                <a:path w="1357" h="1359" extrusionOk="0">
                  <a:moveTo>
                    <a:pt x="680" y="321"/>
                  </a:moveTo>
                  <a:cubicBezTo>
                    <a:pt x="877" y="321"/>
                    <a:pt x="1038" y="482"/>
                    <a:pt x="1038" y="680"/>
                  </a:cubicBezTo>
                  <a:cubicBezTo>
                    <a:pt x="1038" y="877"/>
                    <a:pt x="877" y="1039"/>
                    <a:pt x="680" y="1039"/>
                  </a:cubicBezTo>
                  <a:cubicBezTo>
                    <a:pt x="480" y="1039"/>
                    <a:pt x="319" y="877"/>
                    <a:pt x="319" y="680"/>
                  </a:cubicBezTo>
                  <a:cubicBezTo>
                    <a:pt x="319" y="482"/>
                    <a:pt x="480" y="321"/>
                    <a:pt x="680" y="321"/>
                  </a:cubicBezTo>
                  <a:close/>
                  <a:moveTo>
                    <a:pt x="680" y="1"/>
                  </a:moveTo>
                  <a:cubicBezTo>
                    <a:pt x="305" y="1"/>
                    <a:pt x="1" y="305"/>
                    <a:pt x="1" y="680"/>
                  </a:cubicBezTo>
                  <a:cubicBezTo>
                    <a:pt x="1" y="1054"/>
                    <a:pt x="305" y="1358"/>
                    <a:pt x="680" y="1358"/>
                  </a:cubicBezTo>
                  <a:cubicBezTo>
                    <a:pt x="1054" y="1358"/>
                    <a:pt x="1357" y="1054"/>
                    <a:pt x="1357" y="680"/>
                  </a:cubicBezTo>
                  <a:cubicBezTo>
                    <a:pt x="1357" y="305"/>
                    <a:pt x="1054" y="1"/>
                    <a:pt x="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21;p51"/>
            <p:cNvSpPr/>
            <p:nvPr/>
          </p:nvSpPr>
          <p:spPr>
            <a:xfrm>
              <a:off x="7306713" y="2730794"/>
              <a:ext cx="20067" cy="19518"/>
            </a:xfrm>
            <a:custGeom>
              <a:avLst/>
              <a:gdLst/>
              <a:ahLst/>
              <a:cxnLst/>
              <a:rect l="l" t="t" r="r" b="b"/>
              <a:pathLst>
                <a:path w="658" h="640" extrusionOk="0">
                  <a:moveTo>
                    <a:pt x="424" y="1"/>
                  </a:moveTo>
                  <a:cubicBezTo>
                    <a:pt x="422" y="1"/>
                    <a:pt x="420" y="1"/>
                    <a:pt x="418" y="1"/>
                  </a:cubicBezTo>
                  <a:lnTo>
                    <a:pt x="171" y="16"/>
                  </a:lnTo>
                  <a:cubicBezTo>
                    <a:pt x="88" y="21"/>
                    <a:pt x="23" y="86"/>
                    <a:pt x="20" y="168"/>
                  </a:cubicBezTo>
                  <a:lnTo>
                    <a:pt x="4" y="414"/>
                  </a:lnTo>
                  <a:cubicBezTo>
                    <a:pt x="1" y="501"/>
                    <a:pt x="66" y="578"/>
                    <a:pt x="156" y="583"/>
                  </a:cubicBezTo>
                  <a:cubicBezTo>
                    <a:pt x="158" y="583"/>
                    <a:pt x="159" y="583"/>
                    <a:pt x="161" y="583"/>
                  </a:cubicBezTo>
                  <a:cubicBezTo>
                    <a:pt x="217" y="583"/>
                    <a:pt x="266" y="558"/>
                    <a:pt x="294" y="517"/>
                  </a:cubicBezTo>
                  <a:lnTo>
                    <a:pt x="370" y="593"/>
                  </a:lnTo>
                  <a:cubicBezTo>
                    <a:pt x="403" y="625"/>
                    <a:pt x="443" y="639"/>
                    <a:pt x="482" y="639"/>
                  </a:cubicBezTo>
                  <a:cubicBezTo>
                    <a:pt x="523" y="639"/>
                    <a:pt x="564" y="625"/>
                    <a:pt x="596" y="593"/>
                  </a:cubicBezTo>
                  <a:cubicBezTo>
                    <a:pt x="658" y="532"/>
                    <a:pt x="658" y="430"/>
                    <a:pt x="596" y="367"/>
                  </a:cubicBezTo>
                  <a:lnTo>
                    <a:pt x="520" y="290"/>
                  </a:lnTo>
                  <a:cubicBezTo>
                    <a:pt x="562" y="261"/>
                    <a:pt x="588" y="209"/>
                    <a:pt x="585" y="152"/>
                  </a:cubicBezTo>
                  <a:cubicBezTo>
                    <a:pt x="581" y="68"/>
                    <a:pt x="508" y="1"/>
                    <a:pt x="4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22;p51"/>
            <p:cNvSpPr/>
            <p:nvPr/>
          </p:nvSpPr>
          <p:spPr>
            <a:xfrm>
              <a:off x="7270941" y="2694900"/>
              <a:ext cx="41538" cy="41538"/>
            </a:xfrm>
            <a:custGeom>
              <a:avLst/>
              <a:gdLst/>
              <a:ahLst/>
              <a:cxnLst/>
              <a:rect l="l" t="t" r="r" b="b"/>
              <a:pathLst>
                <a:path w="1362" h="1362" extrusionOk="0">
                  <a:moveTo>
                    <a:pt x="681" y="322"/>
                  </a:moveTo>
                  <a:cubicBezTo>
                    <a:pt x="776" y="322"/>
                    <a:pt x="868" y="360"/>
                    <a:pt x="936" y="428"/>
                  </a:cubicBezTo>
                  <a:cubicBezTo>
                    <a:pt x="1004" y="496"/>
                    <a:pt x="1041" y="586"/>
                    <a:pt x="1041" y="683"/>
                  </a:cubicBezTo>
                  <a:cubicBezTo>
                    <a:pt x="1041" y="778"/>
                    <a:pt x="1004" y="870"/>
                    <a:pt x="936" y="938"/>
                  </a:cubicBezTo>
                  <a:cubicBezTo>
                    <a:pt x="868" y="1006"/>
                    <a:pt x="778" y="1045"/>
                    <a:pt x="681" y="1045"/>
                  </a:cubicBezTo>
                  <a:cubicBezTo>
                    <a:pt x="584" y="1045"/>
                    <a:pt x="493" y="1006"/>
                    <a:pt x="425" y="938"/>
                  </a:cubicBezTo>
                  <a:cubicBezTo>
                    <a:pt x="357" y="870"/>
                    <a:pt x="318" y="782"/>
                    <a:pt x="318" y="683"/>
                  </a:cubicBezTo>
                  <a:cubicBezTo>
                    <a:pt x="320" y="586"/>
                    <a:pt x="357" y="496"/>
                    <a:pt x="425" y="428"/>
                  </a:cubicBezTo>
                  <a:cubicBezTo>
                    <a:pt x="493" y="360"/>
                    <a:pt x="582" y="322"/>
                    <a:pt x="681" y="322"/>
                  </a:cubicBezTo>
                  <a:close/>
                  <a:moveTo>
                    <a:pt x="681" y="1"/>
                  </a:moveTo>
                  <a:cubicBezTo>
                    <a:pt x="499" y="1"/>
                    <a:pt x="328" y="70"/>
                    <a:pt x="199" y="200"/>
                  </a:cubicBezTo>
                  <a:cubicBezTo>
                    <a:pt x="72" y="327"/>
                    <a:pt x="0" y="497"/>
                    <a:pt x="0" y="681"/>
                  </a:cubicBezTo>
                  <a:cubicBezTo>
                    <a:pt x="0" y="862"/>
                    <a:pt x="70" y="1032"/>
                    <a:pt x="199" y="1161"/>
                  </a:cubicBezTo>
                  <a:cubicBezTo>
                    <a:pt x="328" y="1292"/>
                    <a:pt x="499" y="1362"/>
                    <a:pt x="681" y="1362"/>
                  </a:cubicBezTo>
                  <a:cubicBezTo>
                    <a:pt x="861" y="1362"/>
                    <a:pt x="1031" y="1292"/>
                    <a:pt x="1160" y="1161"/>
                  </a:cubicBezTo>
                  <a:cubicBezTo>
                    <a:pt x="1288" y="1033"/>
                    <a:pt x="1361" y="863"/>
                    <a:pt x="1361" y="681"/>
                  </a:cubicBezTo>
                  <a:cubicBezTo>
                    <a:pt x="1361" y="501"/>
                    <a:pt x="1290" y="331"/>
                    <a:pt x="1160" y="200"/>
                  </a:cubicBezTo>
                  <a:cubicBezTo>
                    <a:pt x="1033" y="72"/>
                    <a:pt x="863" y="1"/>
                    <a:pt x="6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23;p51"/>
            <p:cNvSpPr/>
            <p:nvPr/>
          </p:nvSpPr>
          <p:spPr>
            <a:xfrm>
              <a:off x="7476456" y="2900567"/>
              <a:ext cx="41538" cy="41385"/>
            </a:xfrm>
            <a:custGeom>
              <a:avLst/>
              <a:gdLst/>
              <a:ahLst/>
              <a:cxnLst/>
              <a:rect l="l" t="t" r="r" b="b"/>
              <a:pathLst>
                <a:path w="1362" h="1357" extrusionOk="0">
                  <a:moveTo>
                    <a:pt x="681" y="0"/>
                  </a:moveTo>
                  <a:cubicBezTo>
                    <a:pt x="507" y="0"/>
                    <a:pt x="333" y="66"/>
                    <a:pt x="199" y="198"/>
                  </a:cubicBezTo>
                  <a:cubicBezTo>
                    <a:pt x="72" y="326"/>
                    <a:pt x="0" y="496"/>
                    <a:pt x="0" y="678"/>
                  </a:cubicBezTo>
                  <a:cubicBezTo>
                    <a:pt x="0" y="860"/>
                    <a:pt x="70" y="1030"/>
                    <a:pt x="199" y="1159"/>
                  </a:cubicBezTo>
                  <a:cubicBezTo>
                    <a:pt x="330" y="1289"/>
                    <a:pt x="502" y="1357"/>
                    <a:pt x="681" y="1357"/>
                  </a:cubicBezTo>
                  <a:cubicBezTo>
                    <a:pt x="740" y="1357"/>
                    <a:pt x="801" y="1348"/>
                    <a:pt x="861" y="1333"/>
                  </a:cubicBezTo>
                  <a:cubicBezTo>
                    <a:pt x="946" y="1311"/>
                    <a:pt x="995" y="1222"/>
                    <a:pt x="972" y="1137"/>
                  </a:cubicBezTo>
                  <a:cubicBezTo>
                    <a:pt x="952" y="1066"/>
                    <a:pt x="888" y="1021"/>
                    <a:pt x="818" y="1021"/>
                  </a:cubicBezTo>
                  <a:cubicBezTo>
                    <a:pt x="804" y="1021"/>
                    <a:pt x="790" y="1023"/>
                    <a:pt x="776" y="1027"/>
                  </a:cubicBezTo>
                  <a:cubicBezTo>
                    <a:pt x="744" y="1035"/>
                    <a:pt x="711" y="1040"/>
                    <a:pt x="679" y="1040"/>
                  </a:cubicBezTo>
                  <a:cubicBezTo>
                    <a:pt x="585" y="1040"/>
                    <a:pt x="494" y="1004"/>
                    <a:pt x="425" y="937"/>
                  </a:cubicBezTo>
                  <a:cubicBezTo>
                    <a:pt x="357" y="868"/>
                    <a:pt x="318" y="778"/>
                    <a:pt x="318" y="681"/>
                  </a:cubicBezTo>
                  <a:cubicBezTo>
                    <a:pt x="318" y="584"/>
                    <a:pt x="357" y="494"/>
                    <a:pt x="425" y="426"/>
                  </a:cubicBezTo>
                  <a:cubicBezTo>
                    <a:pt x="493" y="358"/>
                    <a:pt x="582" y="319"/>
                    <a:pt x="681" y="319"/>
                  </a:cubicBezTo>
                  <a:cubicBezTo>
                    <a:pt x="776" y="319"/>
                    <a:pt x="868" y="358"/>
                    <a:pt x="936" y="426"/>
                  </a:cubicBezTo>
                  <a:cubicBezTo>
                    <a:pt x="999" y="489"/>
                    <a:pt x="1038" y="576"/>
                    <a:pt x="1040" y="668"/>
                  </a:cubicBezTo>
                  <a:cubicBezTo>
                    <a:pt x="1041" y="752"/>
                    <a:pt x="1113" y="823"/>
                    <a:pt x="1197" y="823"/>
                  </a:cubicBezTo>
                  <a:cubicBezTo>
                    <a:pt x="1199" y="823"/>
                    <a:pt x="1201" y="823"/>
                    <a:pt x="1203" y="823"/>
                  </a:cubicBezTo>
                  <a:cubicBezTo>
                    <a:pt x="1291" y="821"/>
                    <a:pt x="1361" y="746"/>
                    <a:pt x="1359" y="659"/>
                  </a:cubicBezTo>
                  <a:cubicBezTo>
                    <a:pt x="1353" y="482"/>
                    <a:pt x="1283" y="319"/>
                    <a:pt x="1160" y="198"/>
                  </a:cubicBezTo>
                  <a:cubicBezTo>
                    <a:pt x="1029" y="66"/>
                    <a:pt x="855" y="0"/>
                    <a:pt x="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24;p51"/>
            <p:cNvSpPr/>
            <p:nvPr/>
          </p:nvSpPr>
          <p:spPr>
            <a:xfrm>
              <a:off x="7373714" y="2652571"/>
              <a:ext cx="40287" cy="41324"/>
            </a:xfrm>
            <a:custGeom>
              <a:avLst/>
              <a:gdLst/>
              <a:ahLst/>
              <a:cxnLst/>
              <a:rect l="l" t="t" r="r" b="b"/>
              <a:pathLst>
                <a:path w="1321" h="1355" extrusionOk="0">
                  <a:moveTo>
                    <a:pt x="678" y="0"/>
                  </a:moveTo>
                  <a:cubicBezTo>
                    <a:pt x="303" y="0"/>
                    <a:pt x="0" y="303"/>
                    <a:pt x="0" y="678"/>
                  </a:cubicBezTo>
                  <a:cubicBezTo>
                    <a:pt x="0" y="1052"/>
                    <a:pt x="305" y="1355"/>
                    <a:pt x="679" y="1355"/>
                  </a:cubicBezTo>
                  <a:cubicBezTo>
                    <a:pt x="931" y="1355"/>
                    <a:pt x="1161" y="1213"/>
                    <a:pt x="1280" y="991"/>
                  </a:cubicBezTo>
                  <a:cubicBezTo>
                    <a:pt x="1321" y="912"/>
                    <a:pt x="1292" y="817"/>
                    <a:pt x="1212" y="776"/>
                  </a:cubicBezTo>
                  <a:cubicBezTo>
                    <a:pt x="1188" y="764"/>
                    <a:pt x="1163" y="758"/>
                    <a:pt x="1138" y="758"/>
                  </a:cubicBezTo>
                  <a:cubicBezTo>
                    <a:pt x="1081" y="758"/>
                    <a:pt x="1026" y="790"/>
                    <a:pt x="997" y="844"/>
                  </a:cubicBezTo>
                  <a:cubicBezTo>
                    <a:pt x="936" y="963"/>
                    <a:pt x="812" y="1038"/>
                    <a:pt x="678" y="1038"/>
                  </a:cubicBezTo>
                  <a:cubicBezTo>
                    <a:pt x="480" y="1038"/>
                    <a:pt x="319" y="877"/>
                    <a:pt x="319" y="678"/>
                  </a:cubicBezTo>
                  <a:cubicBezTo>
                    <a:pt x="319" y="480"/>
                    <a:pt x="480" y="319"/>
                    <a:pt x="678" y="319"/>
                  </a:cubicBezTo>
                  <a:cubicBezTo>
                    <a:pt x="766" y="319"/>
                    <a:pt x="848" y="351"/>
                    <a:pt x="914" y="407"/>
                  </a:cubicBezTo>
                  <a:cubicBezTo>
                    <a:pt x="945" y="434"/>
                    <a:pt x="983" y="447"/>
                    <a:pt x="1021" y="447"/>
                  </a:cubicBezTo>
                  <a:cubicBezTo>
                    <a:pt x="1065" y="447"/>
                    <a:pt x="1109" y="429"/>
                    <a:pt x="1140" y="393"/>
                  </a:cubicBezTo>
                  <a:cubicBezTo>
                    <a:pt x="1198" y="327"/>
                    <a:pt x="1191" y="225"/>
                    <a:pt x="1125" y="167"/>
                  </a:cubicBezTo>
                  <a:cubicBezTo>
                    <a:pt x="1003" y="60"/>
                    <a:pt x="843" y="0"/>
                    <a:pt x="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882;p51"/>
          <p:cNvSpPr txBox="1">
            <a:spLocks/>
          </p:cNvSpPr>
          <p:nvPr/>
        </p:nvSpPr>
        <p:spPr>
          <a:xfrm>
            <a:off x="6491398" y="3718854"/>
            <a:ext cx="2652601" cy="436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Asap"/>
              <a:buNone/>
              <a:defRPr sz="2000" b="1" i="0" u="none" strike="noStrike" cap="none">
                <a:solidFill>
                  <a:schemeClr val="dk1"/>
                </a:solidFill>
                <a:latin typeface="Asap"/>
                <a:ea typeface="Asap"/>
                <a:cs typeface="Asap"/>
                <a:sym typeface="Asap"/>
              </a:defRPr>
            </a:lvl1pPr>
            <a:lvl2pPr marR="0" lvl="1" algn="ctr" rtl="0">
              <a:lnSpc>
                <a:spcPct val="100000"/>
              </a:lnSpc>
              <a:spcBef>
                <a:spcPts val="0"/>
              </a:spcBef>
              <a:spcAft>
                <a:spcPts val="0"/>
              </a:spcAft>
              <a:buClr>
                <a:schemeClr val="dk1"/>
              </a:buClr>
              <a:buSzPts val="2200"/>
              <a:buFont typeface="Asap"/>
              <a:buNone/>
              <a:defRPr sz="2200" b="0" i="0" u="none" strike="noStrike" cap="none">
                <a:solidFill>
                  <a:schemeClr val="dk1"/>
                </a:solidFill>
                <a:latin typeface="Asap"/>
                <a:ea typeface="Asap"/>
                <a:cs typeface="Asap"/>
                <a:sym typeface="Asap"/>
              </a:defRPr>
            </a:lvl2pPr>
            <a:lvl3pPr marR="0" lvl="2" algn="ctr" rtl="0">
              <a:lnSpc>
                <a:spcPct val="100000"/>
              </a:lnSpc>
              <a:spcBef>
                <a:spcPts val="0"/>
              </a:spcBef>
              <a:spcAft>
                <a:spcPts val="0"/>
              </a:spcAft>
              <a:buClr>
                <a:schemeClr val="dk1"/>
              </a:buClr>
              <a:buSzPts val="2200"/>
              <a:buFont typeface="Asap"/>
              <a:buNone/>
              <a:defRPr sz="2200" b="0" i="0" u="none" strike="noStrike" cap="none">
                <a:solidFill>
                  <a:schemeClr val="dk1"/>
                </a:solidFill>
                <a:latin typeface="Asap"/>
                <a:ea typeface="Asap"/>
                <a:cs typeface="Asap"/>
                <a:sym typeface="Asap"/>
              </a:defRPr>
            </a:lvl3pPr>
            <a:lvl4pPr marR="0" lvl="3" algn="ctr" rtl="0">
              <a:lnSpc>
                <a:spcPct val="100000"/>
              </a:lnSpc>
              <a:spcBef>
                <a:spcPts val="0"/>
              </a:spcBef>
              <a:spcAft>
                <a:spcPts val="0"/>
              </a:spcAft>
              <a:buClr>
                <a:schemeClr val="dk1"/>
              </a:buClr>
              <a:buSzPts val="2200"/>
              <a:buFont typeface="Asap"/>
              <a:buNone/>
              <a:defRPr sz="2200" b="0" i="0" u="none" strike="noStrike" cap="none">
                <a:solidFill>
                  <a:schemeClr val="dk1"/>
                </a:solidFill>
                <a:latin typeface="Asap"/>
                <a:ea typeface="Asap"/>
                <a:cs typeface="Asap"/>
                <a:sym typeface="Asap"/>
              </a:defRPr>
            </a:lvl4pPr>
            <a:lvl5pPr marR="0" lvl="4" algn="ctr" rtl="0">
              <a:lnSpc>
                <a:spcPct val="100000"/>
              </a:lnSpc>
              <a:spcBef>
                <a:spcPts val="0"/>
              </a:spcBef>
              <a:spcAft>
                <a:spcPts val="0"/>
              </a:spcAft>
              <a:buClr>
                <a:schemeClr val="dk1"/>
              </a:buClr>
              <a:buSzPts val="2200"/>
              <a:buFont typeface="Asap"/>
              <a:buNone/>
              <a:defRPr sz="2200" b="0" i="0" u="none" strike="noStrike" cap="none">
                <a:solidFill>
                  <a:schemeClr val="dk1"/>
                </a:solidFill>
                <a:latin typeface="Asap"/>
                <a:ea typeface="Asap"/>
                <a:cs typeface="Asap"/>
                <a:sym typeface="Asap"/>
              </a:defRPr>
            </a:lvl5pPr>
            <a:lvl6pPr marR="0" lvl="5" algn="ctr" rtl="0">
              <a:lnSpc>
                <a:spcPct val="100000"/>
              </a:lnSpc>
              <a:spcBef>
                <a:spcPts val="0"/>
              </a:spcBef>
              <a:spcAft>
                <a:spcPts val="0"/>
              </a:spcAft>
              <a:buClr>
                <a:schemeClr val="dk1"/>
              </a:buClr>
              <a:buSzPts val="2200"/>
              <a:buFont typeface="Asap"/>
              <a:buNone/>
              <a:defRPr sz="2200" b="0" i="0" u="none" strike="noStrike" cap="none">
                <a:solidFill>
                  <a:schemeClr val="dk1"/>
                </a:solidFill>
                <a:latin typeface="Asap"/>
                <a:ea typeface="Asap"/>
                <a:cs typeface="Asap"/>
                <a:sym typeface="Asap"/>
              </a:defRPr>
            </a:lvl6pPr>
            <a:lvl7pPr marR="0" lvl="6" algn="ctr" rtl="0">
              <a:lnSpc>
                <a:spcPct val="100000"/>
              </a:lnSpc>
              <a:spcBef>
                <a:spcPts val="0"/>
              </a:spcBef>
              <a:spcAft>
                <a:spcPts val="0"/>
              </a:spcAft>
              <a:buClr>
                <a:schemeClr val="dk1"/>
              </a:buClr>
              <a:buSzPts val="2200"/>
              <a:buFont typeface="Asap"/>
              <a:buNone/>
              <a:defRPr sz="2200" b="0" i="0" u="none" strike="noStrike" cap="none">
                <a:solidFill>
                  <a:schemeClr val="dk1"/>
                </a:solidFill>
                <a:latin typeface="Asap"/>
                <a:ea typeface="Asap"/>
                <a:cs typeface="Asap"/>
                <a:sym typeface="Asap"/>
              </a:defRPr>
            </a:lvl7pPr>
            <a:lvl8pPr marR="0" lvl="7" algn="ctr" rtl="0">
              <a:lnSpc>
                <a:spcPct val="100000"/>
              </a:lnSpc>
              <a:spcBef>
                <a:spcPts val="0"/>
              </a:spcBef>
              <a:spcAft>
                <a:spcPts val="0"/>
              </a:spcAft>
              <a:buClr>
                <a:schemeClr val="dk1"/>
              </a:buClr>
              <a:buSzPts val="2200"/>
              <a:buFont typeface="Asap"/>
              <a:buNone/>
              <a:defRPr sz="2200" b="0" i="0" u="none" strike="noStrike" cap="none">
                <a:solidFill>
                  <a:schemeClr val="dk1"/>
                </a:solidFill>
                <a:latin typeface="Asap"/>
                <a:ea typeface="Asap"/>
                <a:cs typeface="Asap"/>
                <a:sym typeface="Asap"/>
              </a:defRPr>
            </a:lvl8pPr>
            <a:lvl9pPr marR="0" lvl="8" algn="ctr" rtl="0">
              <a:lnSpc>
                <a:spcPct val="100000"/>
              </a:lnSpc>
              <a:spcBef>
                <a:spcPts val="0"/>
              </a:spcBef>
              <a:spcAft>
                <a:spcPts val="0"/>
              </a:spcAft>
              <a:buClr>
                <a:schemeClr val="dk1"/>
              </a:buClr>
              <a:buSzPts val="2200"/>
              <a:buFont typeface="Asap"/>
              <a:buNone/>
              <a:defRPr sz="2200" b="0" i="0" u="none" strike="noStrike" cap="none">
                <a:solidFill>
                  <a:schemeClr val="dk1"/>
                </a:solidFill>
                <a:latin typeface="Asap"/>
                <a:ea typeface="Asap"/>
                <a:cs typeface="Asap"/>
                <a:sym typeface="Asap"/>
              </a:defRPr>
            </a:lvl9pPr>
          </a:lstStyle>
          <a:p>
            <a:pPr>
              <a:buSzPts val="1100"/>
            </a:pPr>
            <a:r>
              <a:rPr lang="fr-FR" dirty="0"/>
              <a:t>Accès de diagnostic</a:t>
            </a:r>
          </a:p>
        </p:txBody>
      </p:sp>
      <p:sp>
        <p:nvSpPr>
          <p:cNvPr id="120" name="Google Shape;883;p51"/>
          <p:cNvSpPr txBox="1">
            <a:spLocks/>
          </p:cNvSpPr>
          <p:nvPr/>
        </p:nvSpPr>
        <p:spPr>
          <a:xfrm>
            <a:off x="6491398" y="3996030"/>
            <a:ext cx="2728801" cy="6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algn="l"/>
            <a:r>
              <a:rPr lang="fr-FR" dirty="0"/>
              <a:t>Accès par ligne téléphonique / Accès sur site</a:t>
            </a:r>
          </a:p>
        </p:txBody>
      </p:sp>
      <p:sp>
        <p:nvSpPr>
          <p:cNvPr id="121" name="Google Shape;890;p51"/>
          <p:cNvSpPr/>
          <p:nvPr/>
        </p:nvSpPr>
        <p:spPr>
          <a:xfrm>
            <a:off x="7341680" y="3032625"/>
            <a:ext cx="627000" cy="627000"/>
          </a:xfrm>
          <a:prstGeom prst="roundRect">
            <a:avLst>
              <a:gd name="adj" fmla="val 16667"/>
            </a:avLst>
          </a:prstGeom>
          <a:solidFill>
            <a:schemeClr val="lt1"/>
          </a:solidFill>
          <a:ln>
            <a:noFill/>
          </a:ln>
          <a:effectLst>
            <a:outerShdw blurRad="114300" dist="76200" dir="7260000" algn="bl" rotWithShape="0">
              <a:schemeClr val="accent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906;p51"/>
          <p:cNvGrpSpPr/>
          <p:nvPr/>
        </p:nvGrpSpPr>
        <p:grpSpPr>
          <a:xfrm>
            <a:off x="7498310" y="3180188"/>
            <a:ext cx="332045" cy="331893"/>
            <a:chOff x="7228429" y="2652571"/>
            <a:chExt cx="332045" cy="331893"/>
          </a:xfrm>
        </p:grpSpPr>
        <p:sp>
          <p:nvSpPr>
            <p:cNvPr id="123" name="Google Shape;907;p51"/>
            <p:cNvSpPr/>
            <p:nvPr/>
          </p:nvSpPr>
          <p:spPr>
            <a:xfrm>
              <a:off x="7328061" y="2735155"/>
              <a:ext cx="133122" cy="166638"/>
            </a:xfrm>
            <a:custGeom>
              <a:avLst/>
              <a:gdLst/>
              <a:ahLst/>
              <a:cxnLst/>
              <a:rect l="l" t="t" r="r" b="b"/>
              <a:pathLst>
                <a:path w="4365" h="5464" extrusionOk="0">
                  <a:moveTo>
                    <a:pt x="1776" y="320"/>
                  </a:moveTo>
                  <a:cubicBezTo>
                    <a:pt x="1782" y="320"/>
                    <a:pt x="1789" y="320"/>
                    <a:pt x="1795" y="321"/>
                  </a:cubicBezTo>
                  <a:cubicBezTo>
                    <a:pt x="1882" y="326"/>
                    <a:pt x="1967" y="382"/>
                    <a:pt x="2054" y="488"/>
                  </a:cubicBezTo>
                  <a:cubicBezTo>
                    <a:pt x="2084" y="525"/>
                    <a:pt x="2127" y="545"/>
                    <a:pt x="2171" y="545"/>
                  </a:cubicBezTo>
                  <a:cubicBezTo>
                    <a:pt x="2173" y="545"/>
                    <a:pt x="2175" y="545"/>
                    <a:pt x="2177" y="545"/>
                  </a:cubicBezTo>
                  <a:cubicBezTo>
                    <a:pt x="2222" y="545"/>
                    <a:pt x="2263" y="527"/>
                    <a:pt x="2292" y="496"/>
                  </a:cubicBezTo>
                  <a:cubicBezTo>
                    <a:pt x="2403" y="380"/>
                    <a:pt x="2508" y="321"/>
                    <a:pt x="2605" y="321"/>
                  </a:cubicBezTo>
                  <a:cubicBezTo>
                    <a:pt x="2608" y="321"/>
                    <a:pt x="2610" y="321"/>
                    <a:pt x="2613" y="321"/>
                  </a:cubicBezTo>
                  <a:cubicBezTo>
                    <a:pt x="2709" y="321"/>
                    <a:pt x="2817" y="383"/>
                    <a:pt x="2930" y="499"/>
                  </a:cubicBezTo>
                  <a:cubicBezTo>
                    <a:pt x="2961" y="530"/>
                    <a:pt x="3002" y="546"/>
                    <a:pt x="3044" y="546"/>
                  </a:cubicBezTo>
                  <a:cubicBezTo>
                    <a:pt x="3075" y="546"/>
                    <a:pt x="3107" y="537"/>
                    <a:pt x="3134" y="518"/>
                  </a:cubicBezTo>
                  <a:cubicBezTo>
                    <a:pt x="3295" y="408"/>
                    <a:pt x="3453" y="354"/>
                    <a:pt x="3607" y="354"/>
                  </a:cubicBezTo>
                  <a:cubicBezTo>
                    <a:pt x="3680" y="354"/>
                    <a:pt x="3752" y="366"/>
                    <a:pt x="3823" y="391"/>
                  </a:cubicBezTo>
                  <a:cubicBezTo>
                    <a:pt x="3354" y="615"/>
                    <a:pt x="3126" y="995"/>
                    <a:pt x="3037" y="1183"/>
                  </a:cubicBezTo>
                  <a:lnTo>
                    <a:pt x="2852" y="1183"/>
                  </a:lnTo>
                  <a:cubicBezTo>
                    <a:pt x="2862" y="1151"/>
                    <a:pt x="2877" y="1143"/>
                    <a:pt x="2886" y="1141"/>
                  </a:cubicBezTo>
                  <a:cubicBezTo>
                    <a:pt x="2964" y="1100"/>
                    <a:pt x="2995" y="1003"/>
                    <a:pt x="2952" y="926"/>
                  </a:cubicBezTo>
                  <a:cubicBezTo>
                    <a:pt x="2924" y="872"/>
                    <a:pt x="2869" y="841"/>
                    <a:pt x="2812" y="841"/>
                  </a:cubicBezTo>
                  <a:cubicBezTo>
                    <a:pt x="2787" y="841"/>
                    <a:pt x="2761" y="847"/>
                    <a:pt x="2738" y="860"/>
                  </a:cubicBezTo>
                  <a:cubicBezTo>
                    <a:pt x="2619" y="921"/>
                    <a:pt x="2547" y="1032"/>
                    <a:pt x="2527" y="1185"/>
                  </a:cubicBezTo>
                  <a:lnTo>
                    <a:pt x="2338" y="1185"/>
                  </a:lnTo>
                  <a:lnTo>
                    <a:pt x="2338" y="1044"/>
                  </a:lnTo>
                  <a:cubicBezTo>
                    <a:pt x="2338" y="955"/>
                    <a:pt x="2265" y="884"/>
                    <a:pt x="2178" y="884"/>
                  </a:cubicBezTo>
                  <a:cubicBezTo>
                    <a:pt x="2091" y="884"/>
                    <a:pt x="2018" y="955"/>
                    <a:pt x="2018" y="1044"/>
                  </a:cubicBezTo>
                  <a:lnTo>
                    <a:pt x="2018" y="1185"/>
                  </a:lnTo>
                  <a:lnTo>
                    <a:pt x="1829" y="1185"/>
                  </a:lnTo>
                  <a:cubicBezTo>
                    <a:pt x="1807" y="1032"/>
                    <a:pt x="1736" y="921"/>
                    <a:pt x="1618" y="860"/>
                  </a:cubicBezTo>
                  <a:cubicBezTo>
                    <a:pt x="1595" y="848"/>
                    <a:pt x="1569" y="842"/>
                    <a:pt x="1545" y="842"/>
                  </a:cubicBezTo>
                  <a:cubicBezTo>
                    <a:pt x="1487" y="842"/>
                    <a:pt x="1432" y="873"/>
                    <a:pt x="1404" y="926"/>
                  </a:cubicBezTo>
                  <a:cubicBezTo>
                    <a:pt x="1363" y="1005"/>
                    <a:pt x="1394" y="1100"/>
                    <a:pt x="1470" y="1141"/>
                  </a:cubicBezTo>
                  <a:cubicBezTo>
                    <a:pt x="1475" y="1146"/>
                    <a:pt x="1491" y="1151"/>
                    <a:pt x="1504" y="1183"/>
                  </a:cubicBezTo>
                  <a:lnTo>
                    <a:pt x="1319" y="1183"/>
                  </a:lnTo>
                  <a:cubicBezTo>
                    <a:pt x="1229" y="995"/>
                    <a:pt x="999" y="613"/>
                    <a:pt x="529" y="391"/>
                  </a:cubicBezTo>
                  <a:cubicBezTo>
                    <a:pt x="600" y="366"/>
                    <a:pt x="673" y="354"/>
                    <a:pt x="746" y="354"/>
                  </a:cubicBezTo>
                  <a:cubicBezTo>
                    <a:pt x="900" y="354"/>
                    <a:pt x="1058" y="408"/>
                    <a:pt x="1218" y="518"/>
                  </a:cubicBezTo>
                  <a:cubicBezTo>
                    <a:pt x="1246" y="537"/>
                    <a:pt x="1277" y="546"/>
                    <a:pt x="1308" y="546"/>
                  </a:cubicBezTo>
                  <a:cubicBezTo>
                    <a:pt x="1347" y="546"/>
                    <a:pt x="1386" y="532"/>
                    <a:pt x="1416" y="505"/>
                  </a:cubicBezTo>
                  <a:cubicBezTo>
                    <a:pt x="1552" y="383"/>
                    <a:pt x="1673" y="320"/>
                    <a:pt x="1776" y="320"/>
                  </a:cubicBezTo>
                  <a:close/>
                  <a:moveTo>
                    <a:pt x="2600" y="1"/>
                  </a:moveTo>
                  <a:cubicBezTo>
                    <a:pt x="2457" y="3"/>
                    <a:pt x="2316" y="57"/>
                    <a:pt x="2181" y="164"/>
                  </a:cubicBezTo>
                  <a:cubicBezTo>
                    <a:pt x="2069" y="67"/>
                    <a:pt x="1948" y="15"/>
                    <a:pt x="1816" y="3"/>
                  </a:cubicBezTo>
                  <a:cubicBezTo>
                    <a:pt x="1802" y="2"/>
                    <a:pt x="1788" y="1"/>
                    <a:pt x="1774" y="1"/>
                  </a:cubicBezTo>
                  <a:cubicBezTo>
                    <a:pt x="1617" y="1"/>
                    <a:pt x="1459" y="63"/>
                    <a:pt x="1295" y="190"/>
                  </a:cubicBezTo>
                  <a:cubicBezTo>
                    <a:pt x="1095" y="75"/>
                    <a:pt x="909" y="34"/>
                    <a:pt x="747" y="34"/>
                  </a:cubicBezTo>
                  <a:cubicBezTo>
                    <a:pt x="596" y="34"/>
                    <a:pt x="465" y="70"/>
                    <a:pt x="361" y="113"/>
                  </a:cubicBezTo>
                  <a:cubicBezTo>
                    <a:pt x="250" y="161"/>
                    <a:pt x="181" y="266"/>
                    <a:pt x="179" y="385"/>
                  </a:cubicBezTo>
                  <a:cubicBezTo>
                    <a:pt x="175" y="505"/>
                    <a:pt x="247" y="613"/>
                    <a:pt x="354" y="663"/>
                  </a:cubicBezTo>
                  <a:cubicBezTo>
                    <a:pt x="660" y="799"/>
                    <a:pt x="848" y="1020"/>
                    <a:pt x="953" y="1185"/>
                  </a:cubicBezTo>
                  <a:lnTo>
                    <a:pt x="827" y="1185"/>
                  </a:lnTo>
                  <a:cubicBezTo>
                    <a:pt x="740" y="1185"/>
                    <a:pt x="667" y="1258"/>
                    <a:pt x="667" y="1345"/>
                  </a:cubicBezTo>
                  <a:cubicBezTo>
                    <a:pt x="667" y="1432"/>
                    <a:pt x="740" y="1505"/>
                    <a:pt x="827" y="1505"/>
                  </a:cubicBezTo>
                  <a:lnTo>
                    <a:pt x="902" y="1505"/>
                  </a:lnTo>
                  <a:cubicBezTo>
                    <a:pt x="582" y="1998"/>
                    <a:pt x="344" y="2492"/>
                    <a:pt x="192" y="2978"/>
                  </a:cubicBezTo>
                  <a:cubicBezTo>
                    <a:pt x="167" y="3063"/>
                    <a:pt x="215" y="3154"/>
                    <a:pt x="298" y="3179"/>
                  </a:cubicBezTo>
                  <a:cubicBezTo>
                    <a:pt x="314" y="3184"/>
                    <a:pt x="329" y="3186"/>
                    <a:pt x="345" y="3186"/>
                  </a:cubicBezTo>
                  <a:cubicBezTo>
                    <a:pt x="413" y="3186"/>
                    <a:pt x="476" y="3142"/>
                    <a:pt x="497" y="3074"/>
                  </a:cubicBezTo>
                  <a:cubicBezTo>
                    <a:pt x="657" y="2560"/>
                    <a:pt x="921" y="2032"/>
                    <a:pt x="1285" y="1507"/>
                  </a:cubicBezTo>
                  <a:lnTo>
                    <a:pt x="3063" y="1507"/>
                  </a:lnTo>
                  <a:cubicBezTo>
                    <a:pt x="3709" y="2444"/>
                    <a:pt x="4041" y="3385"/>
                    <a:pt x="4024" y="4229"/>
                  </a:cubicBezTo>
                  <a:cubicBezTo>
                    <a:pt x="4017" y="4506"/>
                    <a:pt x="3815" y="4736"/>
                    <a:pt x="3541" y="4778"/>
                  </a:cubicBezTo>
                  <a:cubicBezTo>
                    <a:pt x="3524" y="4780"/>
                    <a:pt x="3508" y="4782"/>
                    <a:pt x="3491" y="4783"/>
                  </a:cubicBezTo>
                  <a:cubicBezTo>
                    <a:pt x="3216" y="4824"/>
                    <a:pt x="2947" y="4909"/>
                    <a:pt x="2692" y="5037"/>
                  </a:cubicBezTo>
                  <a:cubicBezTo>
                    <a:pt x="2549" y="5107"/>
                    <a:pt x="2367" y="5147"/>
                    <a:pt x="2173" y="5147"/>
                  </a:cubicBezTo>
                  <a:cubicBezTo>
                    <a:pt x="1979" y="5147"/>
                    <a:pt x="1795" y="5110"/>
                    <a:pt x="1654" y="5037"/>
                  </a:cubicBezTo>
                  <a:cubicBezTo>
                    <a:pt x="1399" y="4909"/>
                    <a:pt x="1132" y="4824"/>
                    <a:pt x="854" y="4783"/>
                  </a:cubicBezTo>
                  <a:cubicBezTo>
                    <a:pt x="837" y="4782"/>
                    <a:pt x="822" y="4780"/>
                    <a:pt x="805" y="4778"/>
                  </a:cubicBezTo>
                  <a:cubicBezTo>
                    <a:pt x="531" y="4736"/>
                    <a:pt x="327" y="4506"/>
                    <a:pt x="323" y="4229"/>
                  </a:cubicBezTo>
                  <a:cubicBezTo>
                    <a:pt x="318" y="4050"/>
                    <a:pt x="332" y="3863"/>
                    <a:pt x="359" y="3676"/>
                  </a:cubicBezTo>
                  <a:cubicBezTo>
                    <a:pt x="373" y="3589"/>
                    <a:pt x="312" y="3507"/>
                    <a:pt x="225" y="3495"/>
                  </a:cubicBezTo>
                  <a:cubicBezTo>
                    <a:pt x="217" y="3494"/>
                    <a:pt x="208" y="3494"/>
                    <a:pt x="200" y="3494"/>
                  </a:cubicBezTo>
                  <a:cubicBezTo>
                    <a:pt x="123" y="3494"/>
                    <a:pt x="57" y="3550"/>
                    <a:pt x="44" y="3630"/>
                  </a:cubicBezTo>
                  <a:cubicBezTo>
                    <a:pt x="16" y="3836"/>
                    <a:pt x="0" y="4040"/>
                    <a:pt x="4" y="4236"/>
                  </a:cubicBezTo>
                  <a:cubicBezTo>
                    <a:pt x="12" y="4668"/>
                    <a:pt x="330" y="5027"/>
                    <a:pt x="759" y="5093"/>
                  </a:cubicBezTo>
                  <a:cubicBezTo>
                    <a:pt x="776" y="5095"/>
                    <a:pt x="793" y="5096"/>
                    <a:pt x="810" y="5102"/>
                  </a:cubicBezTo>
                  <a:cubicBezTo>
                    <a:pt x="1053" y="5137"/>
                    <a:pt x="1288" y="5212"/>
                    <a:pt x="1514" y="5323"/>
                  </a:cubicBezTo>
                  <a:cubicBezTo>
                    <a:pt x="1700" y="5413"/>
                    <a:pt x="1935" y="5464"/>
                    <a:pt x="2176" y="5464"/>
                  </a:cubicBezTo>
                  <a:cubicBezTo>
                    <a:pt x="2416" y="5464"/>
                    <a:pt x="2653" y="5413"/>
                    <a:pt x="2836" y="5323"/>
                  </a:cubicBezTo>
                  <a:cubicBezTo>
                    <a:pt x="3061" y="5209"/>
                    <a:pt x="3299" y="5136"/>
                    <a:pt x="3541" y="5102"/>
                  </a:cubicBezTo>
                  <a:cubicBezTo>
                    <a:pt x="3558" y="5098"/>
                    <a:pt x="3575" y="5096"/>
                    <a:pt x="3592" y="5093"/>
                  </a:cubicBezTo>
                  <a:cubicBezTo>
                    <a:pt x="4019" y="5027"/>
                    <a:pt x="4339" y="4668"/>
                    <a:pt x="4347" y="4236"/>
                  </a:cubicBezTo>
                  <a:cubicBezTo>
                    <a:pt x="4364" y="3378"/>
                    <a:pt x="4056" y="2441"/>
                    <a:pt x="3449" y="1507"/>
                  </a:cubicBezTo>
                  <a:lnTo>
                    <a:pt x="3524" y="1503"/>
                  </a:lnTo>
                  <a:cubicBezTo>
                    <a:pt x="3610" y="1503"/>
                    <a:pt x="3684" y="1430"/>
                    <a:pt x="3684" y="1343"/>
                  </a:cubicBezTo>
                  <a:cubicBezTo>
                    <a:pt x="3684" y="1257"/>
                    <a:pt x="3610" y="1183"/>
                    <a:pt x="3524" y="1183"/>
                  </a:cubicBezTo>
                  <a:lnTo>
                    <a:pt x="3396" y="1183"/>
                  </a:lnTo>
                  <a:cubicBezTo>
                    <a:pt x="3498" y="1020"/>
                    <a:pt x="3685" y="799"/>
                    <a:pt x="3993" y="661"/>
                  </a:cubicBezTo>
                  <a:cubicBezTo>
                    <a:pt x="4102" y="612"/>
                    <a:pt x="4172" y="503"/>
                    <a:pt x="4170" y="384"/>
                  </a:cubicBezTo>
                  <a:cubicBezTo>
                    <a:pt x="4169" y="265"/>
                    <a:pt x="4099" y="159"/>
                    <a:pt x="3988" y="112"/>
                  </a:cubicBezTo>
                  <a:cubicBezTo>
                    <a:pt x="3884" y="67"/>
                    <a:pt x="3754" y="32"/>
                    <a:pt x="3604" y="32"/>
                  </a:cubicBezTo>
                  <a:cubicBezTo>
                    <a:pt x="3443" y="32"/>
                    <a:pt x="3259" y="73"/>
                    <a:pt x="3059" y="186"/>
                  </a:cubicBezTo>
                  <a:cubicBezTo>
                    <a:pt x="2911" y="62"/>
                    <a:pt x="2758" y="1"/>
                    <a:pt x="26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08;p51"/>
            <p:cNvSpPr/>
            <p:nvPr/>
          </p:nvSpPr>
          <p:spPr>
            <a:xfrm>
              <a:off x="7375787" y="2811152"/>
              <a:ext cx="37451" cy="50656"/>
            </a:xfrm>
            <a:custGeom>
              <a:avLst/>
              <a:gdLst/>
              <a:ahLst/>
              <a:cxnLst/>
              <a:rect l="l" t="t" r="r" b="b"/>
              <a:pathLst>
                <a:path w="1228" h="1661" extrusionOk="0">
                  <a:moveTo>
                    <a:pt x="658" y="0"/>
                  </a:moveTo>
                  <a:cubicBezTo>
                    <a:pt x="554" y="0"/>
                    <a:pt x="449" y="25"/>
                    <a:pt x="361" y="75"/>
                  </a:cubicBezTo>
                  <a:cubicBezTo>
                    <a:pt x="220" y="155"/>
                    <a:pt x="137" y="292"/>
                    <a:pt x="137" y="454"/>
                  </a:cubicBezTo>
                  <a:cubicBezTo>
                    <a:pt x="137" y="537"/>
                    <a:pt x="157" y="621"/>
                    <a:pt x="186" y="692"/>
                  </a:cubicBezTo>
                  <a:lnTo>
                    <a:pt x="162" y="692"/>
                  </a:lnTo>
                  <a:cubicBezTo>
                    <a:pt x="70" y="696"/>
                    <a:pt x="0" y="767"/>
                    <a:pt x="0" y="854"/>
                  </a:cubicBezTo>
                  <a:cubicBezTo>
                    <a:pt x="0" y="942"/>
                    <a:pt x="72" y="1014"/>
                    <a:pt x="160" y="1014"/>
                  </a:cubicBezTo>
                  <a:lnTo>
                    <a:pt x="300" y="1014"/>
                  </a:lnTo>
                  <a:cubicBezTo>
                    <a:pt x="307" y="1106"/>
                    <a:pt x="293" y="1148"/>
                    <a:pt x="208" y="1260"/>
                  </a:cubicBezTo>
                  <a:lnTo>
                    <a:pt x="103" y="1395"/>
                  </a:lnTo>
                  <a:cubicBezTo>
                    <a:pt x="63" y="1441"/>
                    <a:pt x="58" y="1507"/>
                    <a:pt x="84" y="1563"/>
                  </a:cubicBezTo>
                  <a:cubicBezTo>
                    <a:pt x="109" y="1618"/>
                    <a:pt x="164" y="1652"/>
                    <a:pt x="225" y="1653"/>
                  </a:cubicBezTo>
                  <a:lnTo>
                    <a:pt x="1066" y="1660"/>
                  </a:lnTo>
                  <a:lnTo>
                    <a:pt x="1067" y="1660"/>
                  </a:lnTo>
                  <a:cubicBezTo>
                    <a:pt x="1156" y="1660"/>
                    <a:pt x="1227" y="1590"/>
                    <a:pt x="1227" y="1504"/>
                  </a:cubicBezTo>
                  <a:cubicBezTo>
                    <a:pt x="1227" y="1415"/>
                    <a:pt x="1157" y="1344"/>
                    <a:pt x="1071" y="1342"/>
                  </a:cubicBezTo>
                  <a:lnTo>
                    <a:pt x="543" y="1337"/>
                  </a:lnTo>
                  <a:cubicBezTo>
                    <a:pt x="606" y="1228"/>
                    <a:pt x="628" y="1138"/>
                    <a:pt x="621" y="1012"/>
                  </a:cubicBezTo>
                  <a:lnTo>
                    <a:pt x="751" y="1012"/>
                  </a:lnTo>
                  <a:cubicBezTo>
                    <a:pt x="838" y="1012"/>
                    <a:pt x="911" y="939"/>
                    <a:pt x="911" y="852"/>
                  </a:cubicBezTo>
                  <a:cubicBezTo>
                    <a:pt x="911" y="765"/>
                    <a:pt x="838" y="692"/>
                    <a:pt x="751" y="692"/>
                  </a:cubicBezTo>
                  <a:lnTo>
                    <a:pt x="540" y="692"/>
                  </a:lnTo>
                  <a:cubicBezTo>
                    <a:pt x="504" y="633"/>
                    <a:pt x="453" y="534"/>
                    <a:pt x="455" y="454"/>
                  </a:cubicBezTo>
                  <a:cubicBezTo>
                    <a:pt x="455" y="423"/>
                    <a:pt x="462" y="382"/>
                    <a:pt x="518" y="350"/>
                  </a:cubicBezTo>
                  <a:cubicBezTo>
                    <a:pt x="557" y="328"/>
                    <a:pt x="606" y="319"/>
                    <a:pt x="653" y="319"/>
                  </a:cubicBezTo>
                  <a:cubicBezTo>
                    <a:pt x="704" y="319"/>
                    <a:pt x="752" y="330"/>
                    <a:pt x="783" y="348"/>
                  </a:cubicBezTo>
                  <a:cubicBezTo>
                    <a:pt x="836" y="381"/>
                    <a:pt x="878" y="427"/>
                    <a:pt x="889" y="462"/>
                  </a:cubicBezTo>
                  <a:cubicBezTo>
                    <a:pt x="908" y="533"/>
                    <a:pt x="974" y="579"/>
                    <a:pt x="1044" y="579"/>
                  </a:cubicBezTo>
                  <a:cubicBezTo>
                    <a:pt x="1059" y="579"/>
                    <a:pt x="1073" y="577"/>
                    <a:pt x="1088" y="573"/>
                  </a:cubicBezTo>
                  <a:cubicBezTo>
                    <a:pt x="1173" y="551"/>
                    <a:pt x="1220" y="461"/>
                    <a:pt x="1198" y="376"/>
                  </a:cubicBezTo>
                  <a:cubicBezTo>
                    <a:pt x="1166" y="262"/>
                    <a:pt x="1074" y="151"/>
                    <a:pt x="952" y="76"/>
                  </a:cubicBezTo>
                  <a:cubicBezTo>
                    <a:pt x="867" y="26"/>
                    <a:pt x="763" y="0"/>
                    <a:pt x="6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09;p51"/>
            <p:cNvSpPr/>
            <p:nvPr/>
          </p:nvSpPr>
          <p:spPr>
            <a:xfrm>
              <a:off x="7383320" y="2697248"/>
              <a:ext cx="22172" cy="22843"/>
            </a:xfrm>
            <a:custGeom>
              <a:avLst/>
              <a:gdLst/>
              <a:ahLst/>
              <a:cxnLst/>
              <a:rect l="l" t="t" r="r" b="b"/>
              <a:pathLst>
                <a:path w="727" h="749" extrusionOk="0">
                  <a:moveTo>
                    <a:pt x="364" y="0"/>
                  </a:moveTo>
                  <a:cubicBezTo>
                    <a:pt x="326" y="0"/>
                    <a:pt x="288" y="14"/>
                    <a:pt x="257" y="41"/>
                  </a:cubicBezTo>
                  <a:lnTo>
                    <a:pt x="72" y="204"/>
                  </a:lnTo>
                  <a:cubicBezTo>
                    <a:pt x="7" y="264"/>
                    <a:pt x="0" y="364"/>
                    <a:pt x="60" y="429"/>
                  </a:cubicBezTo>
                  <a:cubicBezTo>
                    <a:pt x="91" y="464"/>
                    <a:pt x="133" y="482"/>
                    <a:pt x="177" y="482"/>
                  </a:cubicBezTo>
                  <a:cubicBezTo>
                    <a:pt x="186" y="482"/>
                    <a:pt x="195" y="481"/>
                    <a:pt x="204" y="480"/>
                  </a:cubicBezTo>
                  <a:lnTo>
                    <a:pt x="204" y="589"/>
                  </a:lnTo>
                  <a:cubicBezTo>
                    <a:pt x="204" y="676"/>
                    <a:pt x="276" y="749"/>
                    <a:pt x="364" y="749"/>
                  </a:cubicBezTo>
                  <a:cubicBezTo>
                    <a:pt x="451" y="749"/>
                    <a:pt x="522" y="676"/>
                    <a:pt x="522" y="589"/>
                  </a:cubicBezTo>
                  <a:lnTo>
                    <a:pt x="522" y="480"/>
                  </a:lnTo>
                  <a:cubicBezTo>
                    <a:pt x="531" y="483"/>
                    <a:pt x="539" y="483"/>
                    <a:pt x="548" y="483"/>
                  </a:cubicBezTo>
                  <a:cubicBezTo>
                    <a:pt x="594" y="483"/>
                    <a:pt x="636" y="466"/>
                    <a:pt x="667" y="429"/>
                  </a:cubicBezTo>
                  <a:cubicBezTo>
                    <a:pt x="727" y="364"/>
                    <a:pt x="722" y="264"/>
                    <a:pt x="655" y="204"/>
                  </a:cubicBezTo>
                  <a:lnTo>
                    <a:pt x="470" y="41"/>
                  </a:lnTo>
                  <a:cubicBezTo>
                    <a:pt x="440" y="14"/>
                    <a:pt x="402" y="0"/>
                    <a:pt x="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10;p51"/>
            <p:cNvSpPr/>
            <p:nvPr/>
          </p:nvSpPr>
          <p:spPr>
            <a:xfrm>
              <a:off x="7462183" y="2730794"/>
              <a:ext cx="20037" cy="19518"/>
            </a:xfrm>
            <a:custGeom>
              <a:avLst/>
              <a:gdLst/>
              <a:ahLst/>
              <a:cxnLst/>
              <a:rect l="l" t="t" r="r" b="b"/>
              <a:pathLst>
                <a:path w="657" h="640" extrusionOk="0">
                  <a:moveTo>
                    <a:pt x="234" y="1"/>
                  </a:moveTo>
                  <a:cubicBezTo>
                    <a:pt x="150" y="1"/>
                    <a:pt x="77" y="66"/>
                    <a:pt x="72" y="152"/>
                  </a:cubicBezTo>
                  <a:cubicBezTo>
                    <a:pt x="68" y="209"/>
                    <a:pt x="95" y="260"/>
                    <a:pt x="138" y="290"/>
                  </a:cubicBezTo>
                  <a:lnTo>
                    <a:pt x="61" y="367"/>
                  </a:lnTo>
                  <a:cubicBezTo>
                    <a:pt x="0" y="430"/>
                    <a:pt x="0" y="532"/>
                    <a:pt x="61" y="593"/>
                  </a:cubicBezTo>
                  <a:cubicBezTo>
                    <a:pt x="92" y="625"/>
                    <a:pt x="131" y="639"/>
                    <a:pt x="174" y="639"/>
                  </a:cubicBezTo>
                  <a:cubicBezTo>
                    <a:pt x="215" y="639"/>
                    <a:pt x="255" y="625"/>
                    <a:pt x="288" y="593"/>
                  </a:cubicBezTo>
                  <a:lnTo>
                    <a:pt x="364" y="517"/>
                  </a:lnTo>
                  <a:cubicBezTo>
                    <a:pt x="393" y="557"/>
                    <a:pt x="441" y="583"/>
                    <a:pt x="494" y="583"/>
                  </a:cubicBezTo>
                  <a:cubicBezTo>
                    <a:pt x="585" y="583"/>
                    <a:pt x="657" y="506"/>
                    <a:pt x="654" y="414"/>
                  </a:cubicBezTo>
                  <a:lnTo>
                    <a:pt x="638" y="168"/>
                  </a:lnTo>
                  <a:cubicBezTo>
                    <a:pt x="633" y="86"/>
                    <a:pt x="568" y="23"/>
                    <a:pt x="487" y="16"/>
                  </a:cubicBezTo>
                  <a:lnTo>
                    <a:pt x="240" y="1"/>
                  </a:lnTo>
                  <a:cubicBezTo>
                    <a:pt x="238" y="1"/>
                    <a:pt x="236"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11;p51"/>
            <p:cNvSpPr/>
            <p:nvPr/>
          </p:nvSpPr>
          <p:spPr>
            <a:xfrm>
              <a:off x="7476456" y="2694961"/>
              <a:ext cx="43459" cy="41538"/>
            </a:xfrm>
            <a:custGeom>
              <a:avLst/>
              <a:gdLst/>
              <a:ahLst/>
              <a:cxnLst/>
              <a:rect l="l" t="t" r="r" b="b"/>
              <a:pathLst>
                <a:path w="1425" h="1362" extrusionOk="0">
                  <a:moveTo>
                    <a:pt x="682" y="317"/>
                  </a:moveTo>
                  <a:cubicBezTo>
                    <a:pt x="778" y="317"/>
                    <a:pt x="869" y="356"/>
                    <a:pt x="938" y="424"/>
                  </a:cubicBezTo>
                  <a:cubicBezTo>
                    <a:pt x="1075" y="567"/>
                    <a:pt x="1075" y="793"/>
                    <a:pt x="936" y="934"/>
                  </a:cubicBezTo>
                  <a:cubicBezTo>
                    <a:pt x="865" y="1004"/>
                    <a:pt x="773" y="1039"/>
                    <a:pt x="681" y="1039"/>
                  </a:cubicBezTo>
                  <a:cubicBezTo>
                    <a:pt x="590" y="1039"/>
                    <a:pt x="498" y="1004"/>
                    <a:pt x="427" y="934"/>
                  </a:cubicBezTo>
                  <a:cubicBezTo>
                    <a:pt x="359" y="866"/>
                    <a:pt x="322" y="776"/>
                    <a:pt x="322" y="679"/>
                  </a:cubicBezTo>
                  <a:cubicBezTo>
                    <a:pt x="322" y="584"/>
                    <a:pt x="359" y="492"/>
                    <a:pt x="427" y="424"/>
                  </a:cubicBezTo>
                  <a:cubicBezTo>
                    <a:pt x="495" y="356"/>
                    <a:pt x="585" y="317"/>
                    <a:pt x="682" y="317"/>
                  </a:cubicBezTo>
                  <a:close/>
                  <a:moveTo>
                    <a:pt x="681" y="0"/>
                  </a:moveTo>
                  <a:cubicBezTo>
                    <a:pt x="500" y="0"/>
                    <a:pt x="330" y="70"/>
                    <a:pt x="199" y="201"/>
                  </a:cubicBezTo>
                  <a:cubicBezTo>
                    <a:pt x="72" y="329"/>
                    <a:pt x="0" y="499"/>
                    <a:pt x="0" y="681"/>
                  </a:cubicBezTo>
                  <a:cubicBezTo>
                    <a:pt x="0" y="861"/>
                    <a:pt x="70" y="1031"/>
                    <a:pt x="199" y="1162"/>
                  </a:cubicBezTo>
                  <a:cubicBezTo>
                    <a:pt x="327" y="1290"/>
                    <a:pt x="497" y="1361"/>
                    <a:pt x="681" y="1361"/>
                  </a:cubicBezTo>
                  <a:cubicBezTo>
                    <a:pt x="861" y="1361"/>
                    <a:pt x="1031" y="1292"/>
                    <a:pt x="1160" y="1162"/>
                  </a:cubicBezTo>
                  <a:cubicBezTo>
                    <a:pt x="1424" y="899"/>
                    <a:pt x="1424" y="467"/>
                    <a:pt x="1160" y="201"/>
                  </a:cubicBezTo>
                  <a:cubicBezTo>
                    <a:pt x="1031" y="70"/>
                    <a:pt x="861" y="0"/>
                    <a:pt x="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12;p51"/>
            <p:cNvSpPr/>
            <p:nvPr/>
          </p:nvSpPr>
          <p:spPr>
            <a:xfrm>
              <a:off x="7492832" y="2807919"/>
              <a:ext cx="23270" cy="21074"/>
            </a:xfrm>
            <a:custGeom>
              <a:avLst/>
              <a:gdLst/>
              <a:ahLst/>
              <a:cxnLst/>
              <a:rect l="l" t="t" r="r" b="b"/>
              <a:pathLst>
                <a:path w="763" h="691" extrusionOk="0">
                  <a:moveTo>
                    <a:pt x="425" y="0"/>
                  </a:moveTo>
                  <a:cubicBezTo>
                    <a:pt x="388" y="0"/>
                    <a:pt x="350" y="14"/>
                    <a:pt x="321" y="41"/>
                  </a:cubicBezTo>
                  <a:cubicBezTo>
                    <a:pt x="278" y="80"/>
                    <a:pt x="261" y="133"/>
                    <a:pt x="270" y="186"/>
                  </a:cubicBezTo>
                  <a:lnTo>
                    <a:pt x="161" y="186"/>
                  </a:lnTo>
                  <a:cubicBezTo>
                    <a:pt x="74" y="186"/>
                    <a:pt x="1" y="259"/>
                    <a:pt x="1" y="346"/>
                  </a:cubicBezTo>
                  <a:cubicBezTo>
                    <a:pt x="1" y="432"/>
                    <a:pt x="74" y="505"/>
                    <a:pt x="161" y="505"/>
                  </a:cubicBezTo>
                  <a:lnTo>
                    <a:pt x="270" y="505"/>
                  </a:lnTo>
                  <a:cubicBezTo>
                    <a:pt x="261" y="557"/>
                    <a:pt x="278" y="611"/>
                    <a:pt x="321" y="650"/>
                  </a:cubicBezTo>
                  <a:cubicBezTo>
                    <a:pt x="349" y="677"/>
                    <a:pt x="389" y="691"/>
                    <a:pt x="426" y="691"/>
                  </a:cubicBezTo>
                  <a:cubicBezTo>
                    <a:pt x="470" y="691"/>
                    <a:pt x="513" y="674"/>
                    <a:pt x="545" y="637"/>
                  </a:cubicBezTo>
                  <a:lnTo>
                    <a:pt x="708" y="453"/>
                  </a:lnTo>
                  <a:cubicBezTo>
                    <a:pt x="763" y="393"/>
                    <a:pt x="763" y="301"/>
                    <a:pt x="708" y="240"/>
                  </a:cubicBezTo>
                  <a:lnTo>
                    <a:pt x="545" y="55"/>
                  </a:lnTo>
                  <a:cubicBezTo>
                    <a:pt x="513" y="19"/>
                    <a:pt x="469" y="0"/>
                    <a:pt x="4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13;p51"/>
            <p:cNvSpPr/>
            <p:nvPr/>
          </p:nvSpPr>
          <p:spPr>
            <a:xfrm>
              <a:off x="7519029" y="2797733"/>
              <a:ext cx="41446" cy="41446"/>
            </a:xfrm>
            <a:custGeom>
              <a:avLst/>
              <a:gdLst/>
              <a:ahLst/>
              <a:cxnLst/>
              <a:rect l="l" t="t" r="r" b="b"/>
              <a:pathLst>
                <a:path w="1359" h="1359" extrusionOk="0">
                  <a:moveTo>
                    <a:pt x="680" y="321"/>
                  </a:moveTo>
                  <a:cubicBezTo>
                    <a:pt x="877" y="321"/>
                    <a:pt x="1039" y="482"/>
                    <a:pt x="1039" y="680"/>
                  </a:cubicBezTo>
                  <a:cubicBezTo>
                    <a:pt x="1039" y="877"/>
                    <a:pt x="879" y="1039"/>
                    <a:pt x="680" y="1039"/>
                  </a:cubicBezTo>
                  <a:cubicBezTo>
                    <a:pt x="482" y="1039"/>
                    <a:pt x="321" y="877"/>
                    <a:pt x="321" y="680"/>
                  </a:cubicBezTo>
                  <a:cubicBezTo>
                    <a:pt x="321" y="482"/>
                    <a:pt x="482" y="321"/>
                    <a:pt x="680" y="321"/>
                  </a:cubicBezTo>
                  <a:close/>
                  <a:moveTo>
                    <a:pt x="680" y="1"/>
                  </a:moveTo>
                  <a:cubicBezTo>
                    <a:pt x="305" y="1"/>
                    <a:pt x="1" y="305"/>
                    <a:pt x="1" y="680"/>
                  </a:cubicBezTo>
                  <a:cubicBezTo>
                    <a:pt x="1" y="1054"/>
                    <a:pt x="305" y="1358"/>
                    <a:pt x="680" y="1358"/>
                  </a:cubicBezTo>
                  <a:cubicBezTo>
                    <a:pt x="1054" y="1358"/>
                    <a:pt x="1359" y="1054"/>
                    <a:pt x="1359" y="680"/>
                  </a:cubicBezTo>
                  <a:cubicBezTo>
                    <a:pt x="1359" y="305"/>
                    <a:pt x="1054" y="1"/>
                    <a:pt x="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14;p51"/>
            <p:cNvSpPr/>
            <p:nvPr/>
          </p:nvSpPr>
          <p:spPr>
            <a:xfrm>
              <a:off x="7462122" y="2886630"/>
              <a:ext cx="20067" cy="19488"/>
            </a:xfrm>
            <a:custGeom>
              <a:avLst/>
              <a:gdLst/>
              <a:ahLst/>
              <a:cxnLst/>
              <a:rect l="l" t="t" r="r" b="b"/>
              <a:pathLst>
                <a:path w="658" h="639" extrusionOk="0">
                  <a:moveTo>
                    <a:pt x="174" y="0"/>
                  </a:moveTo>
                  <a:cubicBezTo>
                    <a:pt x="133" y="0"/>
                    <a:pt x="92" y="15"/>
                    <a:pt x="62" y="46"/>
                  </a:cubicBezTo>
                  <a:cubicBezTo>
                    <a:pt x="0" y="109"/>
                    <a:pt x="0" y="211"/>
                    <a:pt x="62" y="272"/>
                  </a:cubicBezTo>
                  <a:lnTo>
                    <a:pt x="138" y="349"/>
                  </a:lnTo>
                  <a:cubicBezTo>
                    <a:pt x="96" y="378"/>
                    <a:pt x="70" y="432"/>
                    <a:pt x="72" y="487"/>
                  </a:cubicBezTo>
                  <a:cubicBezTo>
                    <a:pt x="77" y="572"/>
                    <a:pt x="147" y="638"/>
                    <a:pt x="232" y="638"/>
                  </a:cubicBezTo>
                  <a:cubicBezTo>
                    <a:pt x="240" y="638"/>
                    <a:pt x="266" y="636"/>
                    <a:pt x="487" y="623"/>
                  </a:cubicBezTo>
                  <a:cubicBezTo>
                    <a:pt x="570" y="619"/>
                    <a:pt x="633" y="553"/>
                    <a:pt x="639" y="471"/>
                  </a:cubicBezTo>
                  <a:lnTo>
                    <a:pt x="652" y="225"/>
                  </a:lnTo>
                  <a:cubicBezTo>
                    <a:pt x="657" y="138"/>
                    <a:pt x="591" y="61"/>
                    <a:pt x="502" y="58"/>
                  </a:cubicBezTo>
                  <a:cubicBezTo>
                    <a:pt x="499" y="58"/>
                    <a:pt x="496" y="58"/>
                    <a:pt x="492" y="58"/>
                  </a:cubicBezTo>
                  <a:cubicBezTo>
                    <a:pt x="439" y="58"/>
                    <a:pt x="392" y="83"/>
                    <a:pt x="363" y="123"/>
                  </a:cubicBezTo>
                  <a:lnTo>
                    <a:pt x="286" y="46"/>
                  </a:lnTo>
                  <a:cubicBezTo>
                    <a:pt x="256" y="15"/>
                    <a:pt x="215" y="0"/>
                    <a:pt x="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15;p51"/>
            <p:cNvSpPr/>
            <p:nvPr/>
          </p:nvSpPr>
          <p:spPr>
            <a:xfrm>
              <a:off x="7383320" y="2916821"/>
              <a:ext cx="22172" cy="22843"/>
            </a:xfrm>
            <a:custGeom>
              <a:avLst/>
              <a:gdLst/>
              <a:ahLst/>
              <a:cxnLst/>
              <a:rect l="l" t="t" r="r" b="b"/>
              <a:pathLst>
                <a:path w="727" h="749" extrusionOk="0">
                  <a:moveTo>
                    <a:pt x="364" y="0"/>
                  </a:moveTo>
                  <a:cubicBezTo>
                    <a:pt x="276" y="0"/>
                    <a:pt x="204" y="73"/>
                    <a:pt x="204" y="160"/>
                  </a:cubicBezTo>
                  <a:lnTo>
                    <a:pt x="204" y="269"/>
                  </a:lnTo>
                  <a:cubicBezTo>
                    <a:pt x="196" y="268"/>
                    <a:pt x="187" y="267"/>
                    <a:pt x="178" y="267"/>
                  </a:cubicBezTo>
                  <a:cubicBezTo>
                    <a:pt x="135" y="267"/>
                    <a:pt x="91" y="285"/>
                    <a:pt x="60" y="320"/>
                  </a:cubicBezTo>
                  <a:cubicBezTo>
                    <a:pt x="0" y="386"/>
                    <a:pt x="7" y="485"/>
                    <a:pt x="72" y="545"/>
                  </a:cubicBezTo>
                  <a:lnTo>
                    <a:pt x="257" y="708"/>
                  </a:lnTo>
                  <a:cubicBezTo>
                    <a:pt x="288" y="737"/>
                    <a:pt x="325" y="749"/>
                    <a:pt x="364" y="749"/>
                  </a:cubicBezTo>
                  <a:cubicBezTo>
                    <a:pt x="402" y="749"/>
                    <a:pt x="441" y="737"/>
                    <a:pt x="470" y="708"/>
                  </a:cubicBezTo>
                  <a:lnTo>
                    <a:pt x="655" y="545"/>
                  </a:lnTo>
                  <a:cubicBezTo>
                    <a:pt x="722" y="485"/>
                    <a:pt x="727" y="386"/>
                    <a:pt x="667" y="320"/>
                  </a:cubicBezTo>
                  <a:cubicBezTo>
                    <a:pt x="636" y="285"/>
                    <a:pt x="594" y="267"/>
                    <a:pt x="549" y="267"/>
                  </a:cubicBezTo>
                  <a:cubicBezTo>
                    <a:pt x="541" y="267"/>
                    <a:pt x="532" y="268"/>
                    <a:pt x="522" y="269"/>
                  </a:cubicBezTo>
                  <a:lnTo>
                    <a:pt x="522" y="160"/>
                  </a:lnTo>
                  <a:cubicBezTo>
                    <a:pt x="522" y="73"/>
                    <a:pt x="453" y="0"/>
                    <a:pt x="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16;p51"/>
            <p:cNvSpPr/>
            <p:nvPr/>
          </p:nvSpPr>
          <p:spPr>
            <a:xfrm>
              <a:off x="7373714" y="2943018"/>
              <a:ext cx="41385" cy="41446"/>
            </a:xfrm>
            <a:custGeom>
              <a:avLst/>
              <a:gdLst/>
              <a:ahLst/>
              <a:cxnLst/>
              <a:rect l="l" t="t" r="r" b="b"/>
              <a:pathLst>
                <a:path w="1357" h="1359" extrusionOk="0">
                  <a:moveTo>
                    <a:pt x="679" y="322"/>
                  </a:moveTo>
                  <a:cubicBezTo>
                    <a:pt x="877" y="322"/>
                    <a:pt x="1038" y="484"/>
                    <a:pt x="1038" y="681"/>
                  </a:cubicBezTo>
                  <a:cubicBezTo>
                    <a:pt x="1040" y="880"/>
                    <a:pt x="878" y="1042"/>
                    <a:pt x="679" y="1042"/>
                  </a:cubicBezTo>
                  <a:cubicBezTo>
                    <a:pt x="480" y="1042"/>
                    <a:pt x="319" y="880"/>
                    <a:pt x="319" y="681"/>
                  </a:cubicBezTo>
                  <a:cubicBezTo>
                    <a:pt x="319" y="484"/>
                    <a:pt x="480" y="322"/>
                    <a:pt x="679" y="322"/>
                  </a:cubicBezTo>
                  <a:close/>
                  <a:moveTo>
                    <a:pt x="679" y="0"/>
                  </a:moveTo>
                  <a:cubicBezTo>
                    <a:pt x="305" y="0"/>
                    <a:pt x="0" y="305"/>
                    <a:pt x="0" y="679"/>
                  </a:cubicBezTo>
                  <a:cubicBezTo>
                    <a:pt x="0" y="1054"/>
                    <a:pt x="305" y="1358"/>
                    <a:pt x="679" y="1358"/>
                  </a:cubicBezTo>
                  <a:cubicBezTo>
                    <a:pt x="1054" y="1358"/>
                    <a:pt x="1356" y="1054"/>
                    <a:pt x="1356" y="679"/>
                  </a:cubicBezTo>
                  <a:cubicBezTo>
                    <a:pt x="1356" y="305"/>
                    <a:pt x="1055" y="0"/>
                    <a:pt x="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17;p51"/>
            <p:cNvSpPr/>
            <p:nvPr/>
          </p:nvSpPr>
          <p:spPr>
            <a:xfrm>
              <a:off x="7306622" y="2886630"/>
              <a:ext cx="20098" cy="19488"/>
            </a:xfrm>
            <a:custGeom>
              <a:avLst/>
              <a:gdLst/>
              <a:ahLst/>
              <a:cxnLst/>
              <a:rect l="l" t="t" r="r" b="b"/>
              <a:pathLst>
                <a:path w="659" h="639" extrusionOk="0">
                  <a:moveTo>
                    <a:pt x="484" y="0"/>
                  </a:moveTo>
                  <a:cubicBezTo>
                    <a:pt x="444" y="0"/>
                    <a:pt x="403" y="15"/>
                    <a:pt x="371" y="46"/>
                  </a:cubicBezTo>
                  <a:lnTo>
                    <a:pt x="295" y="123"/>
                  </a:lnTo>
                  <a:cubicBezTo>
                    <a:pt x="266" y="83"/>
                    <a:pt x="219" y="58"/>
                    <a:pt x="167" y="58"/>
                  </a:cubicBezTo>
                  <a:cubicBezTo>
                    <a:pt x="164" y="58"/>
                    <a:pt x="160" y="58"/>
                    <a:pt x="157" y="58"/>
                  </a:cubicBezTo>
                  <a:cubicBezTo>
                    <a:pt x="69" y="61"/>
                    <a:pt x="1" y="138"/>
                    <a:pt x="6" y="225"/>
                  </a:cubicBezTo>
                  <a:lnTo>
                    <a:pt x="21" y="471"/>
                  </a:lnTo>
                  <a:cubicBezTo>
                    <a:pt x="24" y="553"/>
                    <a:pt x="91" y="616"/>
                    <a:pt x="171" y="623"/>
                  </a:cubicBezTo>
                  <a:lnTo>
                    <a:pt x="417" y="638"/>
                  </a:lnTo>
                  <a:cubicBezTo>
                    <a:pt x="420" y="638"/>
                    <a:pt x="422" y="638"/>
                    <a:pt x="424" y="638"/>
                  </a:cubicBezTo>
                  <a:cubicBezTo>
                    <a:pt x="511" y="638"/>
                    <a:pt x="583" y="571"/>
                    <a:pt x="586" y="487"/>
                  </a:cubicBezTo>
                  <a:cubicBezTo>
                    <a:pt x="591" y="432"/>
                    <a:pt x="562" y="381"/>
                    <a:pt x="519" y="349"/>
                  </a:cubicBezTo>
                  <a:lnTo>
                    <a:pt x="596" y="272"/>
                  </a:lnTo>
                  <a:cubicBezTo>
                    <a:pt x="659" y="211"/>
                    <a:pt x="659" y="109"/>
                    <a:pt x="596" y="46"/>
                  </a:cubicBezTo>
                  <a:cubicBezTo>
                    <a:pt x="565" y="15"/>
                    <a:pt x="525" y="0"/>
                    <a:pt x="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18;p51"/>
            <p:cNvSpPr/>
            <p:nvPr/>
          </p:nvSpPr>
          <p:spPr>
            <a:xfrm>
              <a:off x="7270941" y="2900475"/>
              <a:ext cx="41538" cy="41538"/>
            </a:xfrm>
            <a:custGeom>
              <a:avLst/>
              <a:gdLst/>
              <a:ahLst/>
              <a:cxnLst/>
              <a:rect l="l" t="t" r="r" b="b"/>
              <a:pathLst>
                <a:path w="1362" h="1362" extrusionOk="0">
                  <a:moveTo>
                    <a:pt x="681" y="319"/>
                  </a:moveTo>
                  <a:cubicBezTo>
                    <a:pt x="776" y="319"/>
                    <a:pt x="868" y="356"/>
                    <a:pt x="936" y="424"/>
                  </a:cubicBezTo>
                  <a:cubicBezTo>
                    <a:pt x="1004" y="492"/>
                    <a:pt x="1041" y="582"/>
                    <a:pt x="1041" y="679"/>
                  </a:cubicBezTo>
                  <a:cubicBezTo>
                    <a:pt x="1040" y="778"/>
                    <a:pt x="1004" y="866"/>
                    <a:pt x="936" y="934"/>
                  </a:cubicBezTo>
                  <a:cubicBezTo>
                    <a:pt x="868" y="1002"/>
                    <a:pt x="778" y="1042"/>
                    <a:pt x="681" y="1042"/>
                  </a:cubicBezTo>
                  <a:cubicBezTo>
                    <a:pt x="584" y="1042"/>
                    <a:pt x="493" y="1002"/>
                    <a:pt x="425" y="934"/>
                  </a:cubicBezTo>
                  <a:cubicBezTo>
                    <a:pt x="357" y="866"/>
                    <a:pt x="318" y="778"/>
                    <a:pt x="318" y="679"/>
                  </a:cubicBezTo>
                  <a:cubicBezTo>
                    <a:pt x="318" y="584"/>
                    <a:pt x="357" y="492"/>
                    <a:pt x="425" y="424"/>
                  </a:cubicBezTo>
                  <a:cubicBezTo>
                    <a:pt x="493" y="356"/>
                    <a:pt x="582" y="319"/>
                    <a:pt x="681" y="319"/>
                  </a:cubicBezTo>
                  <a:close/>
                  <a:moveTo>
                    <a:pt x="681" y="0"/>
                  </a:moveTo>
                  <a:cubicBezTo>
                    <a:pt x="499" y="0"/>
                    <a:pt x="328" y="72"/>
                    <a:pt x="199" y="201"/>
                  </a:cubicBezTo>
                  <a:cubicBezTo>
                    <a:pt x="72" y="329"/>
                    <a:pt x="0" y="499"/>
                    <a:pt x="0" y="681"/>
                  </a:cubicBezTo>
                  <a:cubicBezTo>
                    <a:pt x="0" y="863"/>
                    <a:pt x="70" y="1033"/>
                    <a:pt x="199" y="1162"/>
                  </a:cubicBezTo>
                  <a:cubicBezTo>
                    <a:pt x="327" y="1290"/>
                    <a:pt x="497" y="1361"/>
                    <a:pt x="681" y="1361"/>
                  </a:cubicBezTo>
                  <a:cubicBezTo>
                    <a:pt x="861" y="1361"/>
                    <a:pt x="1031" y="1292"/>
                    <a:pt x="1160" y="1162"/>
                  </a:cubicBezTo>
                  <a:cubicBezTo>
                    <a:pt x="1288" y="1035"/>
                    <a:pt x="1361" y="865"/>
                    <a:pt x="1361" y="681"/>
                  </a:cubicBezTo>
                  <a:cubicBezTo>
                    <a:pt x="1361" y="501"/>
                    <a:pt x="1290" y="330"/>
                    <a:pt x="1160" y="201"/>
                  </a:cubicBezTo>
                  <a:cubicBezTo>
                    <a:pt x="1033" y="72"/>
                    <a:pt x="861" y="0"/>
                    <a:pt x="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19;p51"/>
            <p:cNvSpPr/>
            <p:nvPr/>
          </p:nvSpPr>
          <p:spPr>
            <a:xfrm>
              <a:off x="7272801" y="2807919"/>
              <a:ext cx="23209" cy="21043"/>
            </a:xfrm>
            <a:custGeom>
              <a:avLst/>
              <a:gdLst/>
              <a:ahLst/>
              <a:cxnLst/>
              <a:rect l="l" t="t" r="r" b="b"/>
              <a:pathLst>
                <a:path w="761" h="690" extrusionOk="0">
                  <a:moveTo>
                    <a:pt x="337" y="0"/>
                  </a:moveTo>
                  <a:cubicBezTo>
                    <a:pt x="293" y="0"/>
                    <a:pt x="249" y="19"/>
                    <a:pt x="216" y="55"/>
                  </a:cubicBezTo>
                  <a:lnTo>
                    <a:pt x="53" y="238"/>
                  </a:lnTo>
                  <a:cubicBezTo>
                    <a:pt x="0" y="300"/>
                    <a:pt x="0" y="390"/>
                    <a:pt x="53" y="451"/>
                  </a:cubicBezTo>
                  <a:lnTo>
                    <a:pt x="216" y="637"/>
                  </a:lnTo>
                  <a:cubicBezTo>
                    <a:pt x="249" y="672"/>
                    <a:pt x="291" y="689"/>
                    <a:pt x="335" y="689"/>
                  </a:cubicBezTo>
                  <a:cubicBezTo>
                    <a:pt x="375" y="689"/>
                    <a:pt x="412" y="677"/>
                    <a:pt x="443" y="650"/>
                  </a:cubicBezTo>
                  <a:cubicBezTo>
                    <a:pt x="485" y="611"/>
                    <a:pt x="502" y="558"/>
                    <a:pt x="494" y="505"/>
                  </a:cubicBezTo>
                  <a:lnTo>
                    <a:pt x="603" y="505"/>
                  </a:lnTo>
                  <a:cubicBezTo>
                    <a:pt x="689" y="505"/>
                    <a:pt x="761" y="432"/>
                    <a:pt x="761" y="346"/>
                  </a:cubicBezTo>
                  <a:cubicBezTo>
                    <a:pt x="761" y="259"/>
                    <a:pt x="689" y="186"/>
                    <a:pt x="603" y="186"/>
                  </a:cubicBezTo>
                  <a:lnTo>
                    <a:pt x="494" y="186"/>
                  </a:lnTo>
                  <a:cubicBezTo>
                    <a:pt x="502" y="135"/>
                    <a:pt x="485" y="80"/>
                    <a:pt x="443" y="41"/>
                  </a:cubicBezTo>
                  <a:cubicBezTo>
                    <a:pt x="412" y="14"/>
                    <a:pt x="374"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20;p51"/>
            <p:cNvSpPr/>
            <p:nvPr/>
          </p:nvSpPr>
          <p:spPr>
            <a:xfrm>
              <a:off x="7228429" y="2797733"/>
              <a:ext cx="41385" cy="41446"/>
            </a:xfrm>
            <a:custGeom>
              <a:avLst/>
              <a:gdLst/>
              <a:ahLst/>
              <a:cxnLst/>
              <a:rect l="l" t="t" r="r" b="b"/>
              <a:pathLst>
                <a:path w="1357" h="1359" extrusionOk="0">
                  <a:moveTo>
                    <a:pt x="680" y="321"/>
                  </a:moveTo>
                  <a:cubicBezTo>
                    <a:pt x="877" y="321"/>
                    <a:pt x="1038" y="482"/>
                    <a:pt x="1038" y="680"/>
                  </a:cubicBezTo>
                  <a:cubicBezTo>
                    <a:pt x="1038" y="877"/>
                    <a:pt x="877" y="1039"/>
                    <a:pt x="680" y="1039"/>
                  </a:cubicBezTo>
                  <a:cubicBezTo>
                    <a:pt x="480" y="1039"/>
                    <a:pt x="319" y="877"/>
                    <a:pt x="319" y="680"/>
                  </a:cubicBezTo>
                  <a:cubicBezTo>
                    <a:pt x="319" y="482"/>
                    <a:pt x="480" y="321"/>
                    <a:pt x="680" y="321"/>
                  </a:cubicBezTo>
                  <a:close/>
                  <a:moveTo>
                    <a:pt x="680" y="1"/>
                  </a:moveTo>
                  <a:cubicBezTo>
                    <a:pt x="305" y="1"/>
                    <a:pt x="1" y="305"/>
                    <a:pt x="1" y="680"/>
                  </a:cubicBezTo>
                  <a:cubicBezTo>
                    <a:pt x="1" y="1054"/>
                    <a:pt x="305" y="1358"/>
                    <a:pt x="680" y="1358"/>
                  </a:cubicBezTo>
                  <a:cubicBezTo>
                    <a:pt x="1054" y="1358"/>
                    <a:pt x="1357" y="1054"/>
                    <a:pt x="1357" y="680"/>
                  </a:cubicBezTo>
                  <a:cubicBezTo>
                    <a:pt x="1357" y="305"/>
                    <a:pt x="1054" y="1"/>
                    <a:pt x="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21;p51"/>
            <p:cNvSpPr/>
            <p:nvPr/>
          </p:nvSpPr>
          <p:spPr>
            <a:xfrm>
              <a:off x="7306713" y="2730794"/>
              <a:ext cx="20067" cy="19518"/>
            </a:xfrm>
            <a:custGeom>
              <a:avLst/>
              <a:gdLst/>
              <a:ahLst/>
              <a:cxnLst/>
              <a:rect l="l" t="t" r="r" b="b"/>
              <a:pathLst>
                <a:path w="658" h="640" extrusionOk="0">
                  <a:moveTo>
                    <a:pt x="424" y="1"/>
                  </a:moveTo>
                  <a:cubicBezTo>
                    <a:pt x="422" y="1"/>
                    <a:pt x="420" y="1"/>
                    <a:pt x="418" y="1"/>
                  </a:cubicBezTo>
                  <a:lnTo>
                    <a:pt x="171" y="16"/>
                  </a:lnTo>
                  <a:cubicBezTo>
                    <a:pt x="88" y="21"/>
                    <a:pt x="23" y="86"/>
                    <a:pt x="20" y="168"/>
                  </a:cubicBezTo>
                  <a:lnTo>
                    <a:pt x="4" y="414"/>
                  </a:lnTo>
                  <a:cubicBezTo>
                    <a:pt x="1" y="501"/>
                    <a:pt x="66" y="578"/>
                    <a:pt x="156" y="583"/>
                  </a:cubicBezTo>
                  <a:cubicBezTo>
                    <a:pt x="158" y="583"/>
                    <a:pt x="159" y="583"/>
                    <a:pt x="161" y="583"/>
                  </a:cubicBezTo>
                  <a:cubicBezTo>
                    <a:pt x="217" y="583"/>
                    <a:pt x="266" y="558"/>
                    <a:pt x="294" y="517"/>
                  </a:cubicBezTo>
                  <a:lnTo>
                    <a:pt x="370" y="593"/>
                  </a:lnTo>
                  <a:cubicBezTo>
                    <a:pt x="403" y="625"/>
                    <a:pt x="443" y="639"/>
                    <a:pt x="482" y="639"/>
                  </a:cubicBezTo>
                  <a:cubicBezTo>
                    <a:pt x="523" y="639"/>
                    <a:pt x="564" y="625"/>
                    <a:pt x="596" y="593"/>
                  </a:cubicBezTo>
                  <a:cubicBezTo>
                    <a:pt x="658" y="532"/>
                    <a:pt x="658" y="430"/>
                    <a:pt x="596" y="367"/>
                  </a:cubicBezTo>
                  <a:lnTo>
                    <a:pt x="520" y="290"/>
                  </a:lnTo>
                  <a:cubicBezTo>
                    <a:pt x="562" y="261"/>
                    <a:pt x="588" y="209"/>
                    <a:pt x="585" y="152"/>
                  </a:cubicBezTo>
                  <a:cubicBezTo>
                    <a:pt x="581" y="68"/>
                    <a:pt x="508" y="1"/>
                    <a:pt x="4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22;p51"/>
            <p:cNvSpPr/>
            <p:nvPr/>
          </p:nvSpPr>
          <p:spPr>
            <a:xfrm>
              <a:off x="7270941" y="2694900"/>
              <a:ext cx="41538" cy="41538"/>
            </a:xfrm>
            <a:custGeom>
              <a:avLst/>
              <a:gdLst/>
              <a:ahLst/>
              <a:cxnLst/>
              <a:rect l="l" t="t" r="r" b="b"/>
              <a:pathLst>
                <a:path w="1362" h="1362" extrusionOk="0">
                  <a:moveTo>
                    <a:pt x="681" y="322"/>
                  </a:moveTo>
                  <a:cubicBezTo>
                    <a:pt x="776" y="322"/>
                    <a:pt x="868" y="360"/>
                    <a:pt x="936" y="428"/>
                  </a:cubicBezTo>
                  <a:cubicBezTo>
                    <a:pt x="1004" y="496"/>
                    <a:pt x="1041" y="586"/>
                    <a:pt x="1041" y="683"/>
                  </a:cubicBezTo>
                  <a:cubicBezTo>
                    <a:pt x="1041" y="778"/>
                    <a:pt x="1004" y="870"/>
                    <a:pt x="936" y="938"/>
                  </a:cubicBezTo>
                  <a:cubicBezTo>
                    <a:pt x="868" y="1006"/>
                    <a:pt x="778" y="1045"/>
                    <a:pt x="681" y="1045"/>
                  </a:cubicBezTo>
                  <a:cubicBezTo>
                    <a:pt x="584" y="1045"/>
                    <a:pt x="493" y="1006"/>
                    <a:pt x="425" y="938"/>
                  </a:cubicBezTo>
                  <a:cubicBezTo>
                    <a:pt x="357" y="870"/>
                    <a:pt x="318" y="782"/>
                    <a:pt x="318" y="683"/>
                  </a:cubicBezTo>
                  <a:cubicBezTo>
                    <a:pt x="320" y="586"/>
                    <a:pt x="357" y="496"/>
                    <a:pt x="425" y="428"/>
                  </a:cubicBezTo>
                  <a:cubicBezTo>
                    <a:pt x="493" y="360"/>
                    <a:pt x="582" y="322"/>
                    <a:pt x="681" y="322"/>
                  </a:cubicBezTo>
                  <a:close/>
                  <a:moveTo>
                    <a:pt x="681" y="1"/>
                  </a:moveTo>
                  <a:cubicBezTo>
                    <a:pt x="499" y="1"/>
                    <a:pt x="328" y="70"/>
                    <a:pt x="199" y="200"/>
                  </a:cubicBezTo>
                  <a:cubicBezTo>
                    <a:pt x="72" y="327"/>
                    <a:pt x="0" y="497"/>
                    <a:pt x="0" y="681"/>
                  </a:cubicBezTo>
                  <a:cubicBezTo>
                    <a:pt x="0" y="862"/>
                    <a:pt x="70" y="1032"/>
                    <a:pt x="199" y="1161"/>
                  </a:cubicBezTo>
                  <a:cubicBezTo>
                    <a:pt x="328" y="1292"/>
                    <a:pt x="499" y="1362"/>
                    <a:pt x="681" y="1362"/>
                  </a:cubicBezTo>
                  <a:cubicBezTo>
                    <a:pt x="861" y="1362"/>
                    <a:pt x="1031" y="1292"/>
                    <a:pt x="1160" y="1161"/>
                  </a:cubicBezTo>
                  <a:cubicBezTo>
                    <a:pt x="1288" y="1033"/>
                    <a:pt x="1361" y="863"/>
                    <a:pt x="1361" y="681"/>
                  </a:cubicBezTo>
                  <a:cubicBezTo>
                    <a:pt x="1361" y="501"/>
                    <a:pt x="1290" y="331"/>
                    <a:pt x="1160" y="200"/>
                  </a:cubicBezTo>
                  <a:cubicBezTo>
                    <a:pt x="1033" y="72"/>
                    <a:pt x="863" y="1"/>
                    <a:pt x="6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23;p51"/>
            <p:cNvSpPr/>
            <p:nvPr/>
          </p:nvSpPr>
          <p:spPr>
            <a:xfrm>
              <a:off x="7476456" y="2900567"/>
              <a:ext cx="41538" cy="41385"/>
            </a:xfrm>
            <a:custGeom>
              <a:avLst/>
              <a:gdLst/>
              <a:ahLst/>
              <a:cxnLst/>
              <a:rect l="l" t="t" r="r" b="b"/>
              <a:pathLst>
                <a:path w="1362" h="1357" extrusionOk="0">
                  <a:moveTo>
                    <a:pt x="681" y="0"/>
                  </a:moveTo>
                  <a:cubicBezTo>
                    <a:pt x="507" y="0"/>
                    <a:pt x="333" y="66"/>
                    <a:pt x="199" y="198"/>
                  </a:cubicBezTo>
                  <a:cubicBezTo>
                    <a:pt x="72" y="326"/>
                    <a:pt x="0" y="496"/>
                    <a:pt x="0" y="678"/>
                  </a:cubicBezTo>
                  <a:cubicBezTo>
                    <a:pt x="0" y="860"/>
                    <a:pt x="70" y="1030"/>
                    <a:pt x="199" y="1159"/>
                  </a:cubicBezTo>
                  <a:cubicBezTo>
                    <a:pt x="330" y="1289"/>
                    <a:pt x="502" y="1357"/>
                    <a:pt x="681" y="1357"/>
                  </a:cubicBezTo>
                  <a:cubicBezTo>
                    <a:pt x="740" y="1357"/>
                    <a:pt x="801" y="1348"/>
                    <a:pt x="861" y="1333"/>
                  </a:cubicBezTo>
                  <a:cubicBezTo>
                    <a:pt x="946" y="1311"/>
                    <a:pt x="995" y="1222"/>
                    <a:pt x="972" y="1137"/>
                  </a:cubicBezTo>
                  <a:cubicBezTo>
                    <a:pt x="952" y="1066"/>
                    <a:pt x="888" y="1021"/>
                    <a:pt x="818" y="1021"/>
                  </a:cubicBezTo>
                  <a:cubicBezTo>
                    <a:pt x="804" y="1021"/>
                    <a:pt x="790" y="1023"/>
                    <a:pt x="776" y="1027"/>
                  </a:cubicBezTo>
                  <a:cubicBezTo>
                    <a:pt x="744" y="1035"/>
                    <a:pt x="711" y="1040"/>
                    <a:pt x="679" y="1040"/>
                  </a:cubicBezTo>
                  <a:cubicBezTo>
                    <a:pt x="585" y="1040"/>
                    <a:pt x="494" y="1004"/>
                    <a:pt x="425" y="937"/>
                  </a:cubicBezTo>
                  <a:cubicBezTo>
                    <a:pt x="357" y="868"/>
                    <a:pt x="318" y="778"/>
                    <a:pt x="318" y="681"/>
                  </a:cubicBezTo>
                  <a:cubicBezTo>
                    <a:pt x="318" y="584"/>
                    <a:pt x="357" y="494"/>
                    <a:pt x="425" y="426"/>
                  </a:cubicBezTo>
                  <a:cubicBezTo>
                    <a:pt x="493" y="358"/>
                    <a:pt x="582" y="319"/>
                    <a:pt x="681" y="319"/>
                  </a:cubicBezTo>
                  <a:cubicBezTo>
                    <a:pt x="776" y="319"/>
                    <a:pt x="868" y="358"/>
                    <a:pt x="936" y="426"/>
                  </a:cubicBezTo>
                  <a:cubicBezTo>
                    <a:pt x="999" y="489"/>
                    <a:pt x="1038" y="576"/>
                    <a:pt x="1040" y="668"/>
                  </a:cubicBezTo>
                  <a:cubicBezTo>
                    <a:pt x="1041" y="752"/>
                    <a:pt x="1113" y="823"/>
                    <a:pt x="1197" y="823"/>
                  </a:cubicBezTo>
                  <a:cubicBezTo>
                    <a:pt x="1199" y="823"/>
                    <a:pt x="1201" y="823"/>
                    <a:pt x="1203" y="823"/>
                  </a:cubicBezTo>
                  <a:cubicBezTo>
                    <a:pt x="1291" y="821"/>
                    <a:pt x="1361" y="746"/>
                    <a:pt x="1359" y="659"/>
                  </a:cubicBezTo>
                  <a:cubicBezTo>
                    <a:pt x="1353" y="482"/>
                    <a:pt x="1283" y="319"/>
                    <a:pt x="1160" y="198"/>
                  </a:cubicBezTo>
                  <a:cubicBezTo>
                    <a:pt x="1029" y="66"/>
                    <a:pt x="855" y="0"/>
                    <a:pt x="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24;p51"/>
            <p:cNvSpPr/>
            <p:nvPr/>
          </p:nvSpPr>
          <p:spPr>
            <a:xfrm>
              <a:off x="7373714" y="2652571"/>
              <a:ext cx="40287" cy="41324"/>
            </a:xfrm>
            <a:custGeom>
              <a:avLst/>
              <a:gdLst/>
              <a:ahLst/>
              <a:cxnLst/>
              <a:rect l="l" t="t" r="r" b="b"/>
              <a:pathLst>
                <a:path w="1321" h="1355" extrusionOk="0">
                  <a:moveTo>
                    <a:pt x="678" y="0"/>
                  </a:moveTo>
                  <a:cubicBezTo>
                    <a:pt x="303" y="0"/>
                    <a:pt x="0" y="303"/>
                    <a:pt x="0" y="678"/>
                  </a:cubicBezTo>
                  <a:cubicBezTo>
                    <a:pt x="0" y="1052"/>
                    <a:pt x="305" y="1355"/>
                    <a:pt x="679" y="1355"/>
                  </a:cubicBezTo>
                  <a:cubicBezTo>
                    <a:pt x="931" y="1355"/>
                    <a:pt x="1161" y="1213"/>
                    <a:pt x="1280" y="991"/>
                  </a:cubicBezTo>
                  <a:cubicBezTo>
                    <a:pt x="1321" y="912"/>
                    <a:pt x="1292" y="817"/>
                    <a:pt x="1212" y="776"/>
                  </a:cubicBezTo>
                  <a:cubicBezTo>
                    <a:pt x="1188" y="764"/>
                    <a:pt x="1163" y="758"/>
                    <a:pt x="1138" y="758"/>
                  </a:cubicBezTo>
                  <a:cubicBezTo>
                    <a:pt x="1081" y="758"/>
                    <a:pt x="1026" y="790"/>
                    <a:pt x="997" y="844"/>
                  </a:cubicBezTo>
                  <a:cubicBezTo>
                    <a:pt x="936" y="963"/>
                    <a:pt x="812" y="1038"/>
                    <a:pt x="678" y="1038"/>
                  </a:cubicBezTo>
                  <a:cubicBezTo>
                    <a:pt x="480" y="1038"/>
                    <a:pt x="319" y="877"/>
                    <a:pt x="319" y="678"/>
                  </a:cubicBezTo>
                  <a:cubicBezTo>
                    <a:pt x="319" y="480"/>
                    <a:pt x="480" y="319"/>
                    <a:pt x="678" y="319"/>
                  </a:cubicBezTo>
                  <a:cubicBezTo>
                    <a:pt x="766" y="319"/>
                    <a:pt x="848" y="351"/>
                    <a:pt x="914" y="407"/>
                  </a:cubicBezTo>
                  <a:cubicBezTo>
                    <a:pt x="945" y="434"/>
                    <a:pt x="983" y="447"/>
                    <a:pt x="1021" y="447"/>
                  </a:cubicBezTo>
                  <a:cubicBezTo>
                    <a:pt x="1065" y="447"/>
                    <a:pt x="1109" y="429"/>
                    <a:pt x="1140" y="393"/>
                  </a:cubicBezTo>
                  <a:cubicBezTo>
                    <a:pt x="1198" y="327"/>
                    <a:pt x="1191" y="225"/>
                    <a:pt x="1125" y="167"/>
                  </a:cubicBezTo>
                  <a:cubicBezTo>
                    <a:pt x="1003" y="60"/>
                    <a:pt x="843" y="0"/>
                    <a:pt x="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887;p51"/>
          <p:cNvSpPr/>
          <p:nvPr/>
        </p:nvSpPr>
        <p:spPr>
          <a:xfrm>
            <a:off x="5155976" y="2997364"/>
            <a:ext cx="627000" cy="627000"/>
          </a:xfrm>
          <a:prstGeom prst="roundRect">
            <a:avLst>
              <a:gd name="adj" fmla="val 16667"/>
            </a:avLst>
          </a:prstGeom>
          <a:solidFill>
            <a:schemeClr val="lt1"/>
          </a:solidFill>
          <a:ln>
            <a:noFill/>
          </a:ln>
          <a:effectLst>
            <a:outerShdw blurRad="114300" dist="76200" dir="7260000" algn="bl" rotWithShape="0">
              <a:schemeClr val="accent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896;p51"/>
          <p:cNvGrpSpPr/>
          <p:nvPr/>
        </p:nvGrpSpPr>
        <p:grpSpPr>
          <a:xfrm>
            <a:off x="5373988" y="3144786"/>
            <a:ext cx="190975" cy="332179"/>
            <a:chOff x="8112548" y="2652297"/>
            <a:chExt cx="190975" cy="332179"/>
          </a:xfrm>
        </p:grpSpPr>
        <p:sp>
          <p:nvSpPr>
            <p:cNvPr id="143" name="Google Shape;897;p51"/>
            <p:cNvSpPr/>
            <p:nvPr/>
          </p:nvSpPr>
          <p:spPr>
            <a:xfrm>
              <a:off x="8112548" y="2652297"/>
              <a:ext cx="190975" cy="332179"/>
            </a:xfrm>
            <a:custGeom>
              <a:avLst/>
              <a:gdLst/>
              <a:ahLst/>
              <a:cxnLst/>
              <a:rect l="l" t="t" r="r" b="b"/>
              <a:pathLst>
                <a:path w="6262" h="10892" extrusionOk="0">
                  <a:moveTo>
                    <a:pt x="2946" y="1"/>
                  </a:moveTo>
                  <a:cubicBezTo>
                    <a:pt x="2741" y="1"/>
                    <a:pt x="2551" y="108"/>
                    <a:pt x="2445" y="283"/>
                  </a:cubicBezTo>
                  <a:lnTo>
                    <a:pt x="2250" y="607"/>
                  </a:lnTo>
                  <a:cubicBezTo>
                    <a:pt x="2226" y="644"/>
                    <a:pt x="2195" y="676"/>
                    <a:pt x="2154" y="700"/>
                  </a:cubicBezTo>
                  <a:lnTo>
                    <a:pt x="1287" y="1202"/>
                  </a:lnTo>
                  <a:cubicBezTo>
                    <a:pt x="1249" y="1226"/>
                    <a:pt x="1203" y="1236"/>
                    <a:pt x="1159" y="1238"/>
                  </a:cubicBezTo>
                  <a:lnTo>
                    <a:pt x="783" y="1246"/>
                  </a:lnTo>
                  <a:cubicBezTo>
                    <a:pt x="579" y="1251"/>
                    <a:pt x="388" y="1364"/>
                    <a:pt x="288" y="1541"/>
                  </a:cubicBezTo>
                  <a:lnTo>
                    <a:pt x="104" y="1859"/>
                  </a:lnTo>
                  <a:cubicBezTo>
                    <a:pt x="2" y="2036"/>
                    <a:pt x="0" y="2255"/>
                    <a:pt x="97" y="2434"/>
                  </a:cubicBezTo>
                  <a:lnTo>
                    <a:pt x="280" y="2762"/>
                  </a:lnTo>
                  <a:cubicBezTo>
                    <a:pt x="300" y="2801"/>
                    <a:pt x="310" y="2846"/>
                    <a:pt x="310" y="2890"/>
                  </a:cubicBezTo>
                  <a:lnTo>
                    <a:pt x="310" y="3894"/>
                  </a:lnTo>
                  <a:cubicBezTo>
                    <a:pt x="310" y="3939"/>
                    <a:pt x="300" y="3984"/>
                    <a:pt x="280" y="4021"/>
                  </a:cubicBezTo>
                  <a:lnTo>
                    <a:pt x="97" y="4351"/>
                  </a:lnTo>
                  <a:cubicBezTo>
                    <a:pt x="0" y="4530"/>
                    <a:pt x="2" y="4749"/>
                    <a:pt x="104" y="4926"/>
                  </a:cubicBezTo>
                  <a:lnTo>
                    <a:pt x="288" y="5244"/>
                  </a:lnTo>
                  <a:cubicBezTo>
                    <a:pt x="388" y="5421"/>
                    <a:pt x="579" y="5534"/>
                    <a:pt x="783" y="5539"/>
                  </a:cubicBezTo>
                  <a:lnTo>
                    <a:pt x="1159" y="5547"/>
                  </a:lnTo>
                  <a:cubicBezTo>
                    <a:pt x="1195" y="5547"/>
                    <a:pt x="1229" y="5556"/>
                    <a:pt x="1261" y="5569"/>
                  </a:cubicBezTo>
                  <a:cubicBezTo>
                    <a:pt x="1110" y="5833"/>
                    <a:pt x="1049" y="6139"/>
                    <a:pt x="1086" y="6446"/>
                  </a:cubicBezTo>
                  <a:cubicBezTo>
                    <a:pt x="1098" y="6527"/>
                    <a:pt x="1166" y="6587"/>
                    <a:pt x="1244" y="6587"/>
                  </a:cubicBezTo>
                  <a:cubicBezTo>
                    <a:pt x="1339" y="6587"/>
                    <a:pt x="1414" y="6502"/>
                    <a:pt x="1404" y="6408"/>
                  </a:cubicBezTo>
                  <a:cubicBezTo>
                    <a:pt x="1373" y="6172"/>
                    <a:pt x="1423" y="5933"/>
                    <a:pt x="1537" y="5729"/>
                  </a:cubicBezTo>
                  <a:lnTo>
                    <a:pt x="2154" y="6085"/>
                  </a:lnTo>
                  <a:cubicBezTo>
                    <a:pt x="2192" y="6109"/>
                    <a:pt x="2226" y="6139"/>
                    <a:pt x="2250" y="6178"/>
                  </a:cubicBezTo>
                  <a:lnTo>
                    <a:pt x="2404" y="6434"/>
                  </a:lnTo>
                  <a:lnTo>
                    <a:pt x="2333" y="6510"/>
                  </a:lnTo>
                  <a:cubicBezTo>
                    <a:pt x="2272" y="6573"/>
                    <a:pt x="2273" y="6674"/>
                    <a:pt x="2336" y="6735"/>
                  </a:cubicBezTo>
                  <a:cubicBezTo>
                    <a:pt x="2368" y="6765"/>
                    <a:pt x="2408" y="6780"/>
                    <a:pt x="2448" y="6780"/>
                  </a:cubicBezTo>
                  <a:cubicBezTo>
                    <a:pt x="2489" y="6780"/>
                    <a:pt x="2531" y="6764"/>
                    <a:pt x="2563" y="6731"/>
                  </a:cubicBezTo>
                  <a:lnTo>
                    <a:pt x="4254" y="4977"/>
                  </a:lnTo>
                  <a:cubicBezTo>
                    <a:pt x="4298" y="4930"/>
                    <a:pt x="4358" y="4904"/>
                    <a:pt x="4421" y="4904"/>
                  </a:cubicBezTo>
                  <a:cubicBezTo>
                    <a:pt x="4485" y="4904"/>
                    <a:pt x="4546" y="4928"/>
                    <a:pt x="4591" y="4972"/>
                  </a:cubicBezTo>
                  <a:cubicBezTo>
                    <a:pt x="4667" y="5047"/>
                    <a:pt x="4684" y="5159"/>
                    <a:pt x="4637" y="5253"/>
                  </a:cubicBezTo>
                  <a:lnTo>
                    <a:pt x="3854" y="6767"/>
                  </a:lnTo>
                  <a:cubicBezTo>
                    <a:pt x="3784" y="6896"/>
                    <a:pt x="3798" y="7051"/>
                    <a:pt x="3891" y="7165"/>
                  </a:cubicBezTo>
                  <a:cubicBezTo>
                    <a:pt x="4101" y="7417"/>
                    <a:pt x="4164" y="7769"/>
                    <a:pt x="4055" y="8079"/>
                  </a:cubicBezTo>
                  <a:cubicBezTo>
                    <a:pt x="4004" y="8225"/>
                    <a:pt x="3977" y="8377"/>
                    <a:pt x="3973" y="8531"/>
                  </a:cubicBezTo>
                  <a:lnTo>
                    <a:pt x="3956" y="9343"/>
                  </a:lnTo>
                  <a:lnTo>
                    <a:pt x="2556" y="9343"/>
                  </a:lnTo>
                  <a:lnTo>
                    <a:pt x="2556" y="8618"/>
                  </a:lnTo>
                  <a:cubicBezTo>
                    <a:pt x="2556" y="8416"/>
                    <a:pt x="2496" y="8220"/>
                    <a:pt x="2382" y="8053"/>
                  </a:cubicBezTo>
                  <a:lnTo>
                    <a:pt x="1641" y="6968"/>
                  </a:lnTo>
                  <a:cubicBezTo>
                    <a:pt x="1610" y="6922"/>
                    <a:pt x="1559" y="6898"/>
                    <a:pt x="1508" y="6898"/>
                  </a:cubicBezTo>
                  <a:cubicBezTo>
                    <a:pt x="1477" y="6898"/>
                    <a:pt x="1446" y="6907"/>
                    <a:pt x="1419" y="6925"/>
                  </a:cubicBezTo>
                  <a:cubicBezTo>
                    <a:pt x="1346" y="6973"/>
                    <a:pt x="1328" y="7073"/>
                    <a:pt x="1377" y="7147"/>
                  </a:cubicBezTo>
                  <a:lnTo>
                    <a:pt x="2119" y="8232"/>
                  </a:lnTo>
                  <a:cubicBezTo>
                    <a:pt x="2195" y="8346"/>
                    <a:pt x="2238" y="8479"/>
                    <a:pt x="2238" y="8615"/>
                  </a:cubicBezTo>
                  <a:lnTo>
                    <a:pt x="2238" y="9341"/>
                  </a:lnTo>
                  <a:lnTo>
                    <a:pt x="2035" y="9341"/>
                  </a:lnTo>
                  <a:cubicBezTo>
                    <a:pt x="1824" y="9341"/>
                    <a:pt x="1652" y="9513"/>
                    <a:pt x="1652" y="9724"/>
                  </a:cubicBezTo>
                  <a:lnTo>
                    <a:pt x="1652" y="10508"/>
                  </a:lnTo>
                  <a:cubicBezTo>
                    <a:pt x="1652" y="10719"/>
                    <a:pt x="1824" y="10891"/>
                    <a:pt x="2035" y="10891"/>
                  </a:cubicBezTo>
                  <a:lnTo>
                    <a:pt x="2445" y="10891"/>
                  </a:lnTo>
                  <a:cubicBezTo>
                    <a:pt x="2534" y="10891"/>
                    <a:pt x="2605" y="10818"/>
                    <a:pt x="2605" y="10731"/>
                  </a:cubicBezTo>
                  <a:cubicBezTo>
                    <a:pt x="2605" y="10644"/>
                    <a:pt x="2534" y="10571"/>
                    <a:pt x="2445" y="10571"/>
                  </a:cubicBezTo>
                  <a:lnTo>
                    <a:pt x="2035" y="10571"/>
                  </a:lnTo>
                  <a:cubicBezTo>
                    <a:pt x="2001" y="10571"/>
                    <a:pt x="1972" y="10544"/>
                    <a:pt x="1972" y="10508"/>
                  </a:cubicBezTo>
                  <a:lnTo>
                    <a:pt x="1972" y="9724"/>
                  </a:lnTo>
                  <a:cubicBezTo>
                    <a:pt x="1972" y="9690"/>
                    <a:pt x="2000" y="9659"/>
                    <a:pt x="2035" y="9659"/>
                  </a:cubicBezTo>
                  <a:lnTo>
                    <a:pt x="4499" y="9659"/>
                  </a:lnTo>
                  <a:cubicBezTo>
                    <a:pt x="4533" y="9659"/>
                    <a:pt x="4562" y="9687"/>
                    <a:pt x="4562" y="9724"/>
                  </a:cubicBezTo>
                  <a:lnTo>
                    <a:pt x="4562" y="10508"/>
                  </a:lnTo>
                  <a:cubicBezTo>
                    <a:pt x="4562" y="10542"/>
                    <a:pt x="4535" y="10571"/>
                    <a:pt x="4499" y="10571"/>
                  </a:cubicBezTo>
                  <a:lnTo>
                    <a:pt x="3083" y="10571"/>
                  </a:lnTo>
                  <a:cubicBezTo>
                    <a:pt x="2997" y="10571"/>
                    <a:pt x="2925" y="10644"/>
                    <a:pt x="2925" y="10731"/>
                  </a:cubicBezTo>
                  <a:cubicBezTo>
                    <a:pt x="2925" y="10818"/>
                    <a:pt x="2997" y="10891"/>
                    <a:pt x="3083" y="10891"/>
                  </a:cubicBezTo>
                  <a:lnTo>
                    <a:pt x="4499" y="10891"/>
                  </a:lnTo>
                  <a:cubicBezTo>
                    <a:pt x="4708" y="10891"/>
                    <a:pt x="4882" y="10719"/>
                    <a:pt x="4882" y="10508"/>
                  </a:cubicBezTo>
                  <a:lnTo>
                    <a:pt x="4882" y="9724"/>
                  </a:lnTo>
                  <a:cubicBezTo>
                    <a:pt x="4882" y="9513"/>
                    <a:pt x="4708" y="9341"/>
                    <a:pt x="4499" y="9341"/>
                  </a:cubicBezTo>
                  <a:lnTo>
                    <a:pt x="4274" y="9341"/>
                  </a:lnTo>
                  <a:lnTo>
                    <a:pt x="4291" y="8536"/>
                  </a:lnTo>
                  <a:cubicBezTo>
                    <a:pt x="4295" y="8416"/>
                    <a:pt x="4317" y="8297"/>
                    <a:pt x="4356" y="8181"/>
                  </a:cubicBezTo>
                  <a:cubicBezTo>
                    <a:pt x="4501" y="7767"/>
                    <a:pt x="4417" y="7296"/>
                    <a:pt x="4136" y="6959"/>
                  </a:cubicBezTo>
                  <a:cubicBezTo>
                    <a:pt x="4126" y="6946"/>
                    <a:pt x="4125" y="6929"/>
                    <a:pt x="4131" y="6913"/>
                  </a:cubicBezTo>
                  <a:cubicBezTo>
                    <a:pt x="4131" y="6912"/>
                    <a:pt x="4135" y="6912"/>
                    <a:pt x="4135" y="6910"/>
                  </a:cubicBezTo>
                  <a:lnTo>
                    <a:pt x="4759" y="5702"/>
                  </a:lnTo>
                  <a:lnTo>
                    <a:pt x="4972" y="5578"/>
                  </a:lnTo>
                  <a:cubicBezTo>
                    <a:pt x="5011" y="5556"/>
                    <a:pt x="5055" y="5544"/>
                    <a:pt x="5099" y="5542"/>
                  </a:cubicBezTo>
                  <a:lnTo>
                    <a:pt x="5477" y="5534"/>
                  </a:lnTo>
                  <a:cubicBezTo>
                    <a:pt x="5681" y="5530"/>
                    <a:pt x="5870" y="5416"/>
                    <a:pt x="5972" y="5241"/>
                  </a:cubicBezTo>
                  <a:lnTo>
                    <a:pt x="6154" y="4921"/>
                  </a:lnTo>
                  <a:cubicBezTo>
                    <a:pt x="6256" y="4751"/>
                    <a:pt x="6261" y="4532"/>
                    <a:pt x="6161" y="4353"/>
                  </a:cubicBezTo>
                  <a:lnTo>
                    <a:pt x="5981" y="4025"/>
                  </a:lnTo>
                  <a:cubicBezTo>
                    <a:pt x="5959" y="3985"/>
                    <a:pt x="5948" y="3941"/>
                    <a:pt x="5948" y="3897"/>
                  </a:cubicBezTo>
                  <a:lnTo>
                    <a:pt x="5948" y="2893"/>
                  </a:lnTo>
                  <a:cubicBezTo>
                    <a:pt x="5948" y="2847"/>
                    <a:pt x="5959" y="2803"/>
                    <a:pt x="5981" y="2766"/>
                  </a:cubicBezTo>
                  <a:lnTo>
                    <a:pt x="6161" y="2436"/>
                  </a:lnTo>
                  <a:cubicBezTo>
                    <a:pt x="6260" y="2257"/>
                    <a:pt x="6256" y="2037"/>
                    <a:pt x="6154" y="1860"/>
                  </a:cubicBezTo>
                  <a:lnTo>
                    <a:pt x="5972" y="1542"/>
                  </a:lnTo>
                  <a:cubicBezTo>
                    <a:pt x="5870" y="1365"/>
                    <a:pt x="5681" y="1253"/>
                    <a:pt x="5477" y="1248"/>
                  </a:cubicBezTo>
                  <a:lnTo>
                    <a:pt x="5099" y="1239"/>
                  </a:lnTo>
                  <a:cubicBezTo>
                    <a:pt x="5060" y="1239"/>
                    <a:pt x="5021" y="1229"/>
                    <a:pt x="4985" y="1211"/>
                  </a:cubicBezTo>
                  <a:cubicBezTo>
                    <a:pt x="4962" y="1199"/>
                    <a:pt x="4938" y="1193"/>
                    <a:pt x="4913" y="1193"/>
                  </a:cubicBezTo>
                  <a:cubicBezTo>
                    <a:pt x="4855" y="1193"/>
                    <a:pt x="4799" y="1225"/>
                    <a:pt x="4771" y="1280"/>
                  </a:cubicBezTo>
                  <a:cubicBezTo>
                    <a:pt x="4730" y="1359"/>
                    <a:pt x="4763" y="1456"/>
                    <a:pt x="4841" y="1495"/>
                  </a:cubicBezTo>
                  <a:cubicBezTo>
                    <a:pt x="4919" y="1536"/>
                    <a:pt x="5006" y="1558"/>
                    <a:pt x="5094" y="1559"/>
                  </a:cubicBezTo>
                  <a:lnTo>
                    <a:pt x="5470" y="1568"/>
                  </a:lnTo>
                  <a:cubicBezTo>
                    <a:pt x="5564" y="1570"/>
                    <a:pt x="5649" y="1621"/>
                    <a:pt x="5695" y="1702"/>
                  </a:cubicBezTo>
                  <a:lnTo>
                    <a:pt x="5879" y="2020"/>
                  </a:lnTo>
                  <a:cubicBezTo>
                    <a:pt x="5925" y="2102"/>
                    <a:pt x="5925" y="2201"/>
                    <a:pt x="5880" y="2282"/>
                  </a:cubicBezTo>
                  <a:lnTo>
                    <a:pt x="5700" y="2612"/>
                  </a:lnTo>
                  <a:cubicBezTo>
                    <a:pt x="5652" y="2699"/>
                    <a:pt x="5627" y="2795"/>
                    <a:pt x="5627" y="2895"/>
                  </a:cubicBezTo>
                  <a:lnTo>
                    <a:pt x="5627" y="3899"/>
                  </a:lnTo>
                  <a:cubicBezTo>
                    <a:pt x="5627" y="3996"/>
                    <a:pt x="5652" y="4094"/>
                    <a:pt x="5700" y="4181"/>
                  </a:cubicBezTo>
                  <a:lnTo>
                    <a:pt x="5880" y="4511"/>
                  </a:lnTo>
                  <a:cubicBezTo>
                    <a:pt x="5925" y="4591"/>
                    <a:pt x="5923" y="4691"/>
                    <a:pt x="5879" y="4773"/>
                  </a:cubicBezTo>
                  <a:lnTo>
                    <a:pt x="5695" y="5091"/>
                  </a:lnTo>
                  <a:cubicBezTo>
                    <a:pt x="5649" y="5173"/>
                    <a:pt x="5564" y="5224"/>
                    <a:pt x="5470" y="5226"/>
                  </a:cubicBezTo>
                  <a:lnTo>
                    <a:pt x="5094" y="5234"/>
                  </a:lnTo>
                  <a:cubicBezTo>
                    <a:pt x="5053" y="5234"/>
                    <a:pt x="5013" y="5241"/>
                    <a:pt x="4972" y="5250"/>
                  </a:cubicBezTo>
                  <a:cubicBezTo>
                    <a:pt x="5006" y="5067"/>
                    <a:pt x="4951" y="4880"/>
                    <a:pt x="4812" y="4748"/>
                  </a:cubicBezTo>
                  <a:cubicBezTo>
                    <a:pt x="4708" y="4644"/>
                    <a:pt x="4568" y="4588"/>
                    <a:pt x="4422" y="4588"/>
                  </a:cubicBezTo>
                  <a:cubicBezTo>
                    <a:pt x="4420" y="4588"/>
                    <a:pt x="4418" y="4588"/>
                    <a:pt x="4415" y="4588"/>
                  </a:cubicBezTo>
                  <a:cubicBezTo>
                    <a:pt x="4266" y="4589"/>
                    <a:pt x="4126" y="4651"/>
                    <a:pt x="4021" y="4758"/>
                  </a:cubicBezTo>
                  <a:lnTo>
                    <a:pt x="2632" y="6197"/>
                  </a:lnTo>
                  <a:lnTo>
                    <a:pt x="2522" y="6015"/>
                  </a:lnTo>
                  <a:cubicBezTo>
                    <a:pt x="2471" y="5930"/>
                    <a:pt x="2399" y="5859"/>
                    <a:pt x="2314" y="5811"/>
                  </a:cubicBezTo>
                  <a:lnTo>
                    <a:pt x="1447" y="5309"/>
                  </a:lnTo>
                  <a:cubicBezTo>
                    <a:pt x="1362" y="5260"/>
                    <a:pt x="1263" y="5233"/>
                    <a:pt x="1166" y="5229"/>
                  </a:cubicBezTo>
                  <a:lnTo>
                    <a:pt x="788" y="5221"/>
                  </a:lnTo>
                  <a:cubicBezTo>
                    <a:pt x="695" y="5219"/>
                    <a:pt x="610" y="5168"/>
                    <a:pt x="564" y="5088"/>
                  </a:cubicBezTo>
                  <a:lnTo>
                    <a:pt x="378" y="4768"/>
                  </a:lnTo>
                  <a:cubicBezTo>
                    <a:pt x="332" y="4688"/>
                    <a:pt x="332" y="4588"/>
                    <a:pt x="376" y="4506"/>
                  </a:cubicBezTo>
                  <a:lnTo>
                    <a:pt x="557" y="4178"/>
                  </a:lnTo>
                  <a:cubicBezTo>
                    <a:pt x="604" y="4089"/>
                    <a:pt x="630" y="3994"/>
                    <a:pt x="630" y="3894"/>
                  </a:cubicBezTo>
                  <a:lnTo>
                    <a:pt x="630" y="2890"/>
                  </a:lnTo>
                  <a:cubicBezTo>
                    <a:pt x="630" y="2793"/>
                    <a:pt x="604" y="2694"/>
                    <a:pt x="557" y="2607"/>
                  </a:cubicBezTo>
                  <a:lnTo>
                    <a:pt x="376" y="2277"/>
                  </a:lnTo>
                  <a:cubicBezTo>
                    <a:pt x="332" y="2197"/>
                    <a:pt x="334" y="2097"/>
                    <a:pt x="378" y="2017"/>
                  </a:cubicBezTo>
                  <a:lnTo>
                    <a:pt x="564" y="1697"/>
                  </a:lnTo>
                  <a:cubicBezTo>
                    <a:pt x="610" y="1617"/>
                    <a:pt x="695" y="1566"/>
                    <a:pt x="788" y="1563"/>
                  </a:cubicBezTo>
                  <a:lnTo>
                    <a:pt x="1166" y="1554"/>
                  </a:lnTo>
                  <a:cubicBezTo>
                    <a:pt x="1263" y="1553"/>
                    <a:pt x="1362" y="1525"/>
                    <a:pt x="1447" y="1476"/>
                  </a:cubicBezTo>
                  <a:lnTo>
                    <a:pt x="2314" y="974"/>
                  </a:lnTo>
                  <a:cubicBezTo>
                    <a:pt x="2399" y="925"/>
                    <a:pt x="2471" y="855"/>
                    <a:pt x="2522" y="770"/>
                  </a:cubicBezTo>
                  <a:lnTo>
                    <a:pt x="2718" y="447"/>
                  </a:lnTo>
                  <a:cubicBezTo>
                    <a:pt x="2767" y="368"/>
                    <a:pt x="2854" y="319"/>
                    <a:pt x="2946" y="319"/>
                  </a:cubicBezTo>
                  <a:lnTo>
                    <a:pt x="3313" y="319"/>
                  </a:lnTo>
                  <a:cubicBezTo>
                    <a:pt x="3407" y="319"/>
                    <a:pt x="3493" y="368"/>
                    <a:pt x="3541" y="447"/>
                  </a:cubicBezTo>
                  <a:lnTo>
                    <a:pt x="3737" y="770"/>
                  </a:lnTo>
                  <a:cubicBezTo>
                    <a:pt x="3788" y="855"/>
                    <a:pt x="3861" y="925"/>
                    <a:pt x="3946" y="974"/>
                  </a:cubicBezTo>
                  <a:lnTo>
                    <a:pt x="4283" y="1170"/>
                  </a:lnTo>
                  <a:cubicBezTo>
                    <a:pt x="4308" y="1184"/>
                    <a:pt x="4335" y="1191"/>
                    <a:pt x="4362" y="1191"/>
                  </a:cubicBezTo>
                  <a:cubicBezTo>
                    <a:pt x="4418" y="1191"/>
                    <a:pt x="4472" y="1162"/>
                    <a:pt x="4501" y="1112"/>
                  </a:cubicBezTo>
                  <a:cubicBezTo>
                    <a:pt x="4545" y="1035"/>
                    <a:pt x="4518" y="938"/>
                    <a:pt x="4443" y="896"/>
                  </a:cubicBezTo>
                  <a:lnTo>
                    <a:pt x="4104" y="700"/>
                  </a:lnTo>
                  <a:cubicBezTo>
                    <a:pt x="4067" y="676"/>
                    <a:pt x="4033" y="644"/>
                    <a:pt x="4009" y="607"/>
                  </a:cubicBezTo>
                  <a:lnTo>
                    <a:pt x="3813" y="283"/>
                  </a:lnTo>
                  <a:cubicBezTo>
                    <a:pt x="3706" y="108"/>
                    <a:pt x="3515" y="1"/>
                    <a:pt x="3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98;p51"/>
            <p:cNvSpPr/>
            <p:nvPr/>
          </p:nvSpPr>
          <p:spPr>
            <a:xfrm>
              <a:off x="8163751" y="2712252"/>
              <a:ext cx="88443" cy="87070"/>
            </a:xfrm>
            <a:custGeom>
              <a:avLst/>
              <a:gdLst/>
              <a:ahLst/>
              <a:cxnLst/>
              <a:rect l="l" t="t" r="r" b="b"/>
              <a:pathLst>
                <a:path w="2900" h="2855" extrusionOk="0">
                  <a:moveTo>
                    <a:pt x="1451" y="321"/>
                  </a:moveTo>
                  <a:cubicBezTo>
                    <a:pt x="1741" y="321"/>
                    <a:pt x="2024" y="434"/>
                    <a:pt x="2235" y="643"/>
                  </a:cubicBezTo>
                  <a:cubicBezTo>
                    <a:pt x="2457" y="869"/>
                    <a:pt x="2575" y="1182"/>
                    <a:pt x="2556" y="1499"/>
                  </a:cubicBezTo>
                  <a:cubicBezTo>
                    <a:pt x="2522" y="2052"/>
                    <a:pt x="2076" y="2496"/>
                    <a:pt x="1522" y="2532"/>
                  </a:cubicBezTo>
                  <a:cubicBezTo>
                    <a:pt x="1498" y="2533"/>
                    <a:pt x="1474" y="2534"/>
                    <a:pt x="1451" y="2534"/>
                  </a:cubicBezTo>
                  <a:cubicBezTo>
                    <a:pt x="1157" y="2534"/>
                    <a:pt x="875" y="2418"/>
                    <a:pt x="666" y="2212"/>
                  </a:cubicBezTo>
                  <a:cubicBezTo>
                    <a:pt x="441" y="1985"/>
                    <a:pt x="324" y="1676"/>
                    <a:pt x="346" y="1356"/>
                  </a:cubicBezTo>
                  <a:cubicBezTo>
                    <a:pt x="380" y="803"/>
                    <a:pt x="824" y="359"/>
                    <a:pt x="1379" y="323"/>
                  </a:cubicBezTo>
                  <a:cubicBezTo>
                    <a:pt x="1403" y="322"/>
                    <a:pt x="1427" y="321"/>
                    <a:pt x="1451" y="321"/>
                  </a:cubicBezTo>
                  <a:close/>
                  <a:moveTo>
                    <a:pt x="1448" y="1"/>
                  </a:moveTo>
                  <a:cubicBezTo>
                    <a:pt x="1418" y="1"/>
                    <a:pt x="1388" y="2"/>
                    <a:pt x="1358" y="3"/>
                  </a:cubicBezTo>
                  <a:cubicBezTo>
                    <a:pt x="644" y="48"/>
                    <a:pt x="72" y="621"/>
                    <a:pt x="26" y="1335"/>
                  </a:cubicBezTo>
                  <a:cubicBezTo>
                    <a:pt x="1" y="1746"/>
                    <a:pt x="152" y="2145"/>
                    <a:pt x="441" y="2436"/>
                  </a:cubicBezTo>
                  <a:cubicBezTo>
                    <a:pt x="710" y="2704"/>
                    <a:pt x="1074" y="2854"/>
                    <a:pt x="1454" y="2854"/>
                  </a:cubicBezTo>
                  <a:cubicBezTo>
                    <a:pt x="1484" y="2854"/>
                    <a:pt x="1514" y="2853"/>
                    <a:pt x="1544" y="2851"/>
                  </a:cubicBezTo>
                  <a:cubicBezTo>
                    <a:pt x="2258" y="2807"/>
                    <a:pt x="2830" y="2234"/>
                    <a:pt x="2874" y="1519"/>
                  </a:cubicBezTo>
                  <a:cubicBezTo>
                    <a:pt x="2900" y="1109"/>
                    <a:pt x="2748" y="709"/>
                    <a:pt x="2459" y="418"/>
                  </a:cubicBezTo>
                  <a:cubicBezTo>
                    <a:pt x="2189" y="150"/>
                    <a:pt x="1826" y="1"/>
                    <a:pt x="1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860;p19">
            <a:extLst>
              <a:ext uri="{FF2B5EF4-FFF2-40B4-BE49-F238E27FC236}">
                <a16:creationId xmlns:a16="http://schemas.microsoft.com/office/drawing/2014/main" id="{41D88AC5-9FE8-42A5-8C6C-B6B09073F851}"/>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rgbClr val="7D5FFE"/>
                </a:solidFill>
                <a:latin typeface="Anton" pitchFamily="2" charset="0"/>
              </a:rPr>
              <a:pPr algn="ctr"/>
              <a:t>12</a:t>
            </a:fld>
            <a:endParaRPr lang="en" dirty="0">
              <a:solidFill>
                <a:srgbClr val="7D5FFE"/>
              </a:solidFill>
              <a:latin typeface="Anton" pitchFamily="2" charset="0"/>
            </a:endParaRPr>
          </a:p>
        </p:txBody>
      </p:sp>
    </p:spTree>
    <p:extLst>
      <p:ext uri="{BB962C8B-B14F-4D97-AF65-F5344CB8AC3E}">
        <p14:creationId xmlns:p14="http://schemas.microsoft.com/office/powerpoint/2010/main" val="272782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87"/>
                                        </p:tgtEl>
                                        <p:attrNameLst>
                                          <p:attrName>style.visibility</p:attrName>
                                        </p:attrNameLst>
                                      </p:cBhvr>
                                      <p:to>
                                        <p:strVal val="visible"/>
                                      </p:to>
                                    </p:set>
                                    <p:animEffect transition="in" filter="fade">
                                      <p:cBhvr>
                                        <p:cTn id="12" dur="1000"/>
                                        <p:tgtEl>
                                          <p:spTgt spid="887"/>
                                        </p:tgtEl>
                                      </p:cBhvr>
                                    </p:animEffect>
                                    <p:anim calcmode="lin" valueType="num">
                                      <p:cBhvr>
                                        <p:cTn id="13" dur="1000" fill="hold"/>
                                        <p:tgtEl>
                                          <p:spTgt spid="887"/>
                                        </p:tgtEl>
                                        <p:attrNameLst>
                                          <p:attrName>ppt_x</p:attrName>
                                        </p:attrNameLst>
                                      </p:cBhvr>
                                      <p:tavLst>
                                        <p:tav tm="0">
                                          <p:val>
                                            <p:strVal val="#ppt_x"/>
                                          </p:val>
                                        </p:tav>
                                        <p:tav tm="100000">
                                          <p:val>
                                            <p:strVal val="#ppt_x"/>
                                          </p:val>
                                        </p:tav>
                                      </p:tavLst>
                                    </p:anim>
                                    <p:anim calcmode="lin" valueType="num">
                                      <p:cBhvr>
                                        <p:cTn id="14" dur="1000" fill="hold"/>
                                        <p:tgtEl>
                                          <p:spTgt spid="88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76"/>
                                        </p:tgtEl>
                                        <p:attrNameLst>
                                          <p:attrName>style.visibility</p:attrName>
                                        </p:attrNameLst>
                                      </p:cBhvr>
                                      <p:to>
                                        <p:strVal val="visible"/>
                                      </p:to>
                                    </p:set>
                                    <p:animEffect transition="in" filter="fade">
                                      <p:cBhvr>
                                        <p:cTn id="17" dur="1000"/>
                                        <p:tgtEl>
                                          <p:spTgt spid="876"/>
                                        </p:tgtEl>
                                      </p:cBhvr>
                                    </p:animEffect>
                                    <p:anim calcmode="lin" valueType="num">
                                      <p:cBhvr>
                                        <p:cTn id="18" dur="1000" fill="hold"/>
                                        <p:tgtEl>
                                          <p:spTgt spid="876"/>
                                        </p:tgtEl>
                                        <p:attrNameLst>
                                          <p:attrName>ppt_x</p:attrName>
                                        </p:attrNameLst>
                                      </p:cBhvr>
                                      <p:tavLst>
                                        <p:tav tm="0">
                                          <p:val>
                                            <p:strVal val="#ppt_x"/>
                                          </p:val>
                                        </p:tav>
                                        <p:tav tm="100000">
                                          <p:val>
                                            <p:strVal val="#ppt_x"/>
                                          </p:val>
                                        </p:tav>
                                      </p:tavLst>
                                    </p:anim>
                                    <p:anim calcmode="lin" valueType="num">
                                      <p:cBhvr>
                                        <p:cTn id="19" dur="1000" fill="hold"/>
                                        <p:tgtEl>
                                          <p:spTgt spid="87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77">
                                            <p:txEl>
                                              <p:pRg st="0" end="0"/>
                                            </p:txEl>
                                          </p:spTgt>
                                        </p:tgtEl>
                                        <p:attrNameLst>
                                          <p:attrName>style.visibility</p:attrName>
                                        </p:attrNameLst>
                                      </p:cBhvr>
                                      <p:to>
                                        <p:strVal val="visible"/>
                                      </p:to>
                                    </p:set>
                                    <p:animEffect transition="in" filter="fade">
                                      <p:cBhvr>
                                        <p:cTn id="22" dur="1000"/>
                                        <p:tgtEl>
                                          <p:spTgt spid="877">
                                            <p:txEl>
                                              <p:pRg st="0" end="0"/>
                                            </p:txEl>
                                          </p:spTgt>
                                        </p:tgtEl>
                                      </p:cBhvr>
                                    </p:animEffect>
                                    <p:anim calcmode="lin" valueType="num">
                                      <p:cBhvr>
                                        <p:cTn id="23" dur="1000" fill="hold"/>
                                        <p:tgtEl>
                                          <p:spTgt spid="877">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87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78"/>
                                        </p:tgtEl>
                                        <p:attrNameLst>
                                          <p:attrName>style.visibility</p:attrName>
                                        </p:attrNameLst>
                                      </p:cBhvr>
                                      <p:to>
                                        <p:strVal val="visible"/>
                                      </p:to>
                                    </p:set>
                                    <p:anim calcmode="lin" valueType="num">
                                      <p:cBhvr additive="base">
                                        <p:cTn id="29" dur="500" fill="hold"/>
                                        <p:tgtEl>
                                          <p:spTgt spid="878"/>
                                        </p:tgtEl>
                                        <p:attrNameLst>
                                          <p:attrName>ppt_x</p:attrName>
                                        </p:attrNameLst>
                                      </p:cBhvr>
                                      <p:tavLst>
                                        <p:tav tm="0">
                                          <p:val>
                                            <p:strVal val="#ppt_x"/>
                                          </p:val>
                                        </p:tav>
                                        <p:tav tm="100000">
                                          <p:val>
                                            <p:strVal val="#ppt_x"/>
                                          </p:val>
                                        </p:tav>
                                      </p:tavLst>
                                    </p:anim>
                                    <p:anim calcmode="lin" valueType="num">
                                      <p:cBhvr additive="base">
                                        <p:cTn id="30" dur="500" fill="hold"/>
                                        <p:tgtEl>
                                          <p:spTgt spid="878"/>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38"/>
                                        </p:tgtEl>
                                        <p:attrNameLst>
                                          <p:attrName>style.visibility</p:attrName>
                                        </p:attrNameLst>
                                      </p:cBhvr>
                                      <p:to>
                                        <p:strVal val="visible"/>
                                      </p:to>
                                    </p:set>
                                    <p:anim calcmode="lin" valueType="num">
                                      <p:cBhvr additive="base">
                                        <p:cTn id="33" dur="500" fill="hold"/>
                                        <p:tgtEl>
                                          <p:spTgt spid="938"/>
                                        </p:tgtEl>
                                        <p:attrNameLst>
                                          <p:attrName>ppt_x</p:attrName>
                                        </p:attrNameLst>
                                      </p:cBhvr>
                                      <p:tavLst>
                                        <p:tav tm="0">
                                          <p:val>
                                            <p:strVal val="#ppt_x"/>
                                          </p:val>
                                        </p:tav>
                                        <p:tav tm="100000">
                                          <p:val>
                                            <p:strVal val="#ppt_x"/>
                                          </p:val>
                                        </p:tav>
                                      </p:tavLst>
                                    </p:anim>
                                    <p:anim calcmode="lin" valueType="num">
                                      <p:cBhvr additive="base">
                                        <p:cTn id="34" dur="500" fill="hold"/>
                                        <p:tgtEl>
                                          <p:spTgt spid="93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88"/>
                                        </p:tgtEl>
                                        <p:attrNameLst>
                                          <p:attrName>style.visibility</p:attrName>
                                        </p:attrNameLst>
                                      </p:cBhvr>
                                      <p:to>
                                        <p:strVal val="visible"/>
                                      </p:to>
                                    </p:set>
                                    <p:anim calcmode="lin" valueType="num">
                                      <p:cBhvr additive="base">
                                        <p:cTn id="37" dur="500" fill="hold"/>
                                        <p:tgtEl>
                                          <p:spTgt spid="888"/>
                                        </p:tgtEl>
                                        <p:attrNameLst>
                                          <p:attrName>ppt_x</p:attrName>
                                        </p:attrNameLst>
                                      </p:cBhvr>
                                      <p:tavLst>
                                        <p:tav tm="0">
                                          <p:val>
                                            <p:strVal val="#ppt_x"/>
                                          </p:val>
                                        </p:tav>
                                        <p:tav tm="100000">
                                          <p:val>
                                            <p:strVal val="#ppt_x"/>
                                          </p:val>
                                        </p:tav>
                                      </p:tavLst>
                                    </p:anim>
                                    <p:anim calcmode="lin" valueType="num">
                                      <p:cBhvr additive="base">
                                        <p:cTn id="38" dur="500" fill="hold"/>
                                        <p:tgtEl>
                                          <p:spTgt spid="88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879">
                                            <p:txEl>
                                              <p:pRg st="0" end="0"/>
                                            </p:txEl>
                                          </p:spTgt>
                                        </p:tgtEl>
                                        <p:attrNameLst>
                                          <p:attrName>style.visibility</p:attrName>
                                        </p:attrNameLst>
                                      </p:cBhvr>
                                      <p:to>
                                        <p:strVal val="visible"/>
                                      </p:to>
                                    </p:set>
                                    <p:anim calcmode="lin" valueType="num">
                                      <p:cBhvr additive="base">
                                        <p:cTn id="41" dur="500" fill="hold"/>
                                        <p:tgtEl>
                                          <p:spTgt spid="87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885">
                                            <p:txEl>
                                              <p:pRg st="0" end="0"/>
                                            </p:txEl>
                                          </p:spTgt>
                                        </p:tgtEl>
                                        <p:attrNameLst>
                                          <p:attrName>style.visibility</p:attrName>
                                        </p:attrNameLst>
                                      </p:cBhvr>
                                      <p:to>
                                        <p:strVal val="visible"/>
                                      </p:to>
                                    </p:set>
                                    <p:anim calcmode="lin" valueType="num">
                                      <p:cBhvr additive="base">
                                        <p:cTn id="47" dur="500" fill="hold"/>
                                        <p:tgtEl>
                                          <p:spTgt spid="885">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885">
                                            <p:txEl>
                                              <p:pRg st="0" end="0"/>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84"/>
                                        </p:tgtEl>
                                        <p:attrNameLst>
                                          <p:attrName>style.visibility</p:attrName>
                                        </p:attrNameLst>
                                      </p:cBhvr>
                                      <p:to>
                                        <p:strVal val="visible"/>
                                      </p:to>
                                    </p:set>
                                    <p:anim calcmode="lin" valueType="num">
                                      <p:cBhvr additive="base">
                                        <p:cTn id="51" dur="500" fill="hold"/>
                                        <p:tgtEl>
                                          <p:spTgt spid="884"/>
                                        </p:tgtEl>
                                        <p:attrNameLst>
                                          <p:attrName>ppt_x</p:attrName>
                                        </p:attrNameLst>
                                      </p:cBhvr>
                                      <p:tavLst>
                                        <p:tav tm="0">
                                          <p:val>
                                            <p:strVal val="#ppt_x"/>
                                          </p:val>
                                        </p:tav>
                                        <p:tav tm="100000">
                                          <p:val>
                                            <p:strVal val="#ppt_x"/>
                                          </p:val>
                                        </p:tav>
                                      </p:tavLst>
                                    </p:anim>
                                    <p:anim calcmode="lin" valueType="num">
                                      <p:cBhvr additive="base">
                                        <p:cTn id="52" dur="500" fill="hold"/>
                                        <p:tgtEl>
                                          <p:spTgt spid="8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99"/>
                                        </p:tgtEl>
                                        <p:attrNameLst>
                                          <p:attrName>style.visibility</p:attrName>
                                        </p:attrNameLst>
                                      </p:cBhvr>
                                      <p:to>
                                        <p:strVal val="visible"/>
                                      </p:to>
                                    </p:set>
                                    <p:anim calcmode="lin" valueType="num">
                                      <p:cBhvr additive="base">
                                        <p:cTn id="55" dur="500" fill="hold"/>
                                        <p:tgtEl>
                                          <p:spTgt spid="899"/>
                                        </p:tgtEl>
                                        <p:attrNameLst>
                                          <p:attrName>ppt_x</p:attrName>
                                        </p:attrNameLst>
                                      </p:cBhvr>
                                      <p:tavLst>
                                        <p:tav tm="0">
                                          <p:val>
                                            <p:strVal val="#ppt_x"/>
                                          </p:val>
                                        </p:tav>
                                        <p:tav tm="100000">
                                          <p:val>
                                            <p:strVal val="#ppt_x"/>
                                          </p:val>
                                        </p:tav>
                                      </p:tavLst>
                                    </p:anim>
                                    <p:anim calcmode="lin" valueType="num">
                                      <p:cBhvr additive="base">
                                        <p:cTn id="56" dur="500" fill="hold"/>
                                        <p:tgtEl>
                                          <p:spTgt spid="89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889"/>
                                        </p:tgtEl>
                                        <p:attrNameLst>
                                          <p:attrName>style.visibility</p:attrName>
                                        </p:attrNameLst>
                                      </p:cBhvr>
                                      <p:to>
                                        <p:strVal val="visible"/>
                                      </p:to>
                                    </p:set>
                                    <p:anim calcmode="lin" valueType="num">
                                      <p:cBhvr additive="base">
                                        <p:cTn id="59" dur="500" fill="hold"/>
                                        <p:tgtEl>
                                          <p:spTgt spid="889"/>
                                        </p:tgtEl>
                                        <p:attrNameLst>
                                          <p:attrName>ppt_x</p:attrName>
                                        </p:attrNameLst>
                                      </p:cBhvr>
                                      <p:tavLst>
                                        <p:tav tm="0">
                                          <p:val>
                                            <p:strVal val="#ppt_x"/>
                                          </p:val>
                                        </p:tav>
                                        <p:tav tm="100000">
                                          <p:val>
                                            <p:strVal val="#ppt_x"/>
                                          </p:val>
                                        </p:tav>
                                      </p:tavLst>
                                    </p:anim>
                                    <p:anim calcmode="lin" valueType="num">
                                      <p:cBhvr additive="base">
                                        <p:cTn id="60" dur="500" fill="hold"/>
                                        <p:tgtEl>
                                          <p:spTgt spid="88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891"/>
                                        </p:tgtEl>
                                        <p:attrNameLst>
                                          <p:attrName>style.visibility</p:attrName>
                                        </p:attrNameLst>
                                      </p:cBhvr>
                                      <p:to>
                                        <p:strVal val="visible"/>
                                      </p:to>
                                    </p:set>
                                    <p:anim calcmode="lin" valueType="num">
                                      <p:cBhvr additive="base">
                                        <p:cTn id="65" dur="500" fill="hold"/>
                                        <p:tgtEl>
                                          <p:spTgt spid="891"/>
                                        </p:tgtEl>
                                        <p:attrNameLst>
                                          <p:attrName>ppt_x</p:attrName>
                                        </p:attrNameLst>
                                      </p:cBhvr>
                                      <p:tavLst>
                                        <p:tav tm="0">
                                          <p:val>
                                            <p:strVal val="#ppt_x"/>
                                          </p:val>
                                        </p:tav>
                                        <p:tav tm="100000">
                                          <p:val>
                                            <p:strVal val="#ppt_x"/>
                                          </p:val>
                                        </p:tav>
                                      </p:tavLst>
                                    </p:anim>
                                    <p:anim calcmode="lin" valueType="num">
                                      <p:cBhvr additive="base">
                                        <p:cTn id="66" dur="500" fill="hold"/>
                                        <p:tgtEl>
                                          <p:spTgt spid="891"/>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925"/>
                                        </p:tgtEl>
                                        <p:attrNameLst>
                                          <p:attrName>style.visibility</p:attrName>
                                        </p:attrNameLst>
                                      </p:cBhvr>
                                      <p:to>
                                        <p:strVal val="visible"/>
                                      </p:to>
                                    </p:set>
                                    <p:anim calcmode="lin" valueType="num">
                                      <p:cBhvr additive="base">
                                        <p:cTn id="69" dur="500" fill="hold"/>
                                        <p:tgtEl>
                                          <p:spTgt spid="925"/>
                                        </p:tgtEl>
                                        <p:attrNameLst>
                                          <p:attrName>ppt_x</p:attrName>
                                        </p:attrNameLst>
                                      </p:cBhvr>
                                      <p:tavLst>
                                        <p:tav tm="0">
                                          <p:val>
                                            <p:strVal val="#ppt_x"/>
                                          </p:val>
                                        </p:tav>
                                        <p:tav tm="100000">
                                          <p:val>
                                            <p:strVal val="#ppt_x"/>
                                          </p:val>
                                        </p:tav>
                                      </p:tavLst>
                                    </p:anim>
                                    <p:anim calcmode="lin" valueType="num">
                                      <p:cBhvr additive="base">
                                        <p:cTn id="70" dur="500" fill="hold"/>
                                        <p:tgtEl>
                                          <p:spTgt spid="925"/>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880"/>
                                        </p:tgtEl>
                                        <p:attrNameLst>
                                          <p:attrName>style.visibility</p:attrName>
                                        </p:attrNameLst>
                                      </p:cBhvr>
                                      <p:to>
                                        <p:strVal val="visible"/>
                                      </p:to>
                                    </p:set>
                                    <p:anim calcmode="lin" valueType="num">
                                      <p:cBhvr additive="base">
                                        <p:cTn id="73" dur="500" fill="hold"/>
                                        <p:tgtEl>
                                          <p:spTgt spid="880"/>
                                        </p:tgtEl>
                                        <p:attrNameLst>
                                          <p:attrName>ppt_x</p:attrName>
                                        </p:attrNameLst>
                                      </p:cBhvr>
                                      <p:tavLst>
                                        <p:tav tm="0">
                                          <p:val>
                                            <p:strVal val="#ppt_x"/>
                                          </p:val>
                                        </p:tav>
                                        <p:tav tm="100000">
                                          <p:val>
                                            <p:strVal val="#ppt_x"/>
                                          </p:val>
                                        </p:tav>
                                      </p:tavLst>
                                    </p:anim>
                                    <p:anim calcmode="lin" valueType="num">
                                      <p:cBhvr additive="base">
                                        <p:cTn id="74" dur="500" fill="hold"/>
                                        <p:tgtEl>
                                          <p:spTgt spid="880"/>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881">
                                            <p:txEl>
                                              <p:pRg st="0" end="0"/>
                                            </p:txEl>
                                          </p:spTgt>
                                        </p:tgtEl>
                                        <p:attrNameLst>
                                          <p:attrName>style.visibility</p:attrName>
                                        </p:attrNameLst>
                                      </p:cBhvr>
                                      <p:to>
                                        <p:strVal val="visible"/>
                                      </p:to>
                                    </p:set>
                                    <p:anim calcmode="lin" valueType="num">
                                      <p:cBhvr additive="base">
                                        <p:cTn id="77" dur="500" fill="hold"/>
                                        <p:tgtEl>
                                          <p:spTgt spid="88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8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882"/>
                                        </p:tgtEl>
                                        <p:attrNameLst>
                                          <p:attrName>style.visibility</p:attrName>
                                        </p:attrNameLst>
                                      </p:cBhvr>
                                      <p:to>
                                        <p:strVal val="visible"/>
                                      </p:to>
                                    </p:set>
                                    <p:anim calcmode="lin" valueType="num">
                                      <p:cBhvr additive="base">
                                        <p:cTn id="83" dur="500" fill="hold"/>
                                        <p:tgtEl>
                                          <p:spTgt spid="882"/>
                                        </p:tgtEl>
                                        <p:attrNameLst>
                                          <p:attrName>ppt_x</p:attrName>
                                        </p:attrNameLst>
                                      </p:cBhvr>
                                      <p:tavLst>
                                        <p:tav tm="0">
                                          <p:val>
                                            <p:strVal val="#ppt_x"/>
                                          </p:val>
                                        </p:tav>
                                        <p:tav tm="100000">
                                          <p:val>
                                            <p:strVal val="#ppt_x"/>
                                          </p:val>
                                        </p:tav>
                                      </p:tavLst>
                                    </p:anim>
                                    <p:anim calcmode="lin" valueType="num">
                                      <p:cBhvr additive="base">
                                        <p:cTn id="84" dur="500" fill="hold"/>
                                        <p:tgtEl>
                                          <p:spTgt spid="882"/>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906"/>
                                        </p:tgtEl>
                                        <p:attrNameLst>
                                          <p:attrName>style.visibility</p:attrName>
                                        </p:attrNameLst>
                                      </p:cBhvr>
                                      <p:to>
                                        <p:strVal val="visible"/>
                                      </p:to>
                                    </p:set>
                                    <p:anim calcmode="lin" valueType="num">
                                      <p:cBhvr additive="base">
                                        <p:cTn id="87" dur="500" fill="hold"/>
                                        <p:tgtEl>
                                          <p:spTgt spid="906"/>
                                        </p:tgtEl>
                                        <p:attrNameLst>
                                          <p:attrName>ppt_x</p:attrName>
                                        </p:attrNameLst>
                                      </p:cBhvr>
                                      <p:tavLst>
                                        <p:tav tm="0">
                                          <p:val>
                                            <p:strVal val="#ppt_x"/>
                                          </p:val>
                                        </p:tav>
                                        <p:tav tm="100000">
                                          <p:val>
                                            <p:strVal val="#ppt_x"/>
                                          </p:val>
                                        </p:tav>
                                      </p:tavLst>
                                    </p:anim>
                                    <p:anim calcmode="lin" valueType="num">
                                      <p:cBhvr additive="base">
                                        <p:cTn id="88" dur="500" fill="hold"/>
                                        <p:tgtEl>
                                          <p:spTgt spid="90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890"/>
                                        </p:tgtEl>
                                        <p:attrNameLst>
                                          <p:attrName>style.visibility</p:attrName>
                                        </p:attrNameLst>
                                      </p:cBhvr>
                                      <p:to>
                                        <p:strVal val="visible"/>
                                      </p:to>
                                    </p:set>
                                    <p:anim calcmode="lin" valueType="num">
                                      <p:cBhvr additive="base">
                                        <p:cTn id="91" dur="500" fill="hold"/>
                                        <p:tgtEl>
                                          <p:spTgt spid="890"/>
                                        </p:tgtEl>
                                        <p:attrNameLst>
                                          <p:attrName>ppt_x</p:attrName>
                                        </p:attrNameLst>
                                      </p:cBhvr>
                                      <p:tavLst>
                                        <p:tav tm="0">
                                          <p:val>
                                            <p:strVal val="#ppt_x"/>
                                          </p:val>
                                        </p:tav>
                                        <p:tav tm="100000">
                                          <p:val>
                                            <p:strVal val="#ppt_x"/>
                                          </p:val>
                                        </p:tav>
                                      </p:tavLst>
                                    </p:anim>
                                    <p:anim calcmode="lin" valueType="num">
                                      <p:cBhvr additive="base">
                                        <p:cTn id="92" dur="500" fill="hold"/>
                                        <p:tgtEl>
                                          <p:spTgt spid="89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98"/>
                                        </p:tgtEl>
                                        <p:attrNameLst>
                                          <p:attrName>style.visibility</p:attrName>
                                        </p:attrNameLst>
                                      </p:cBhvr>
                                      <p:to>
                                        <p:strVal val="visible"/>
                                      </p:to>
                                    </p:set>
                                    <p:anim calcmode="lin" valueType="num">
                                      <p:cBhvr additive="base">
                                        <p:cTn id="97" dur="500" fill="hold"/>
                                        <p:tgtEl>
                                          <p:spTgt spid="98"/>
                                        </p:tgtEl>
                                        <p:attrNameLst>
                                          <p:attrName>ppt_x</p:attrName>
                                        </p:attrNameLst>
                                      </p:cBhvr>
                                      <p:tavLst>
                                        <p:tav tm="0">
                                          <p:val>
                                            <p:strVal val="#ppt_x"/>
                                          </p:val>
                                        </p:tav>
                                        <p:tav tm="100000">
                                          <p:val>
                                            <p:strVal val="#ppt_x"/>
                                          </p:val>
                                        </p:tav>
                                      </p:tavLst>
                                    </p:anim>
                                    <p:anim calcmode="lin" valueType="num">
                                      <p:cBhvr additive="base">
                                        <p:cTn id="98" dur="500" fill="hold"/>
                                        <p:tgtEl>
                                          <p:spTgt spid="98"/>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97"/>
                                        </p:tgtEl>
                                        <p:attrNameLst>
                                          <p:attrName>style.visibility</p:attrName>
                                        </p:attrNameLst>
                                      </p:cBhvr>
                                      <p:to>
                                        <p:strVal val="visible"/>
                                      </p:to>
                                    </p:set>
                                    <p:anim calcmode="lin" valueType="num">
                                      <p:cBhvr additive="base">
                                        <p:cTn id="101" dur="500" fill="hold"/>
                                        <p:tgtEl>
                                          <p:spTgt spid="97"/>
                                        </p:tgtEl>
                                        <p:attrNameLst>
                                          <p:attrName>ppt_x</p:attrName>
                                        </p:attrNameLst>
                                      </p:cBhvr>
                                      <p:tavLst>
                                        <p:tav tm="0">
                                          <p:val>
                                            <p:strVal val="#ppt_x"/>
                                          </p:val>
                                        </p:tav>
                                        <p:tav tm="100000">
                                          <p:val>
                                            <p:strVal val="#ppt_x"/>
                                          </p:val>
                                        </p:tav>
                                      </p:tavLst>
                                    </p:anim>
                                    <p:anim calcmode="lin" valueType="num">
                                      <p:cBhvr additive="base">
                                        <p:cTn id="102" dur="500" fill="hold"/>
                                        <p:tgtEl>
                                          <p:spTgt spid="97"/>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42"/>
                                        </p:tgtEl>
                                        <p:attrNameLst>
                                          <p:attrName>style.visibility</p:attrName>
                                        </p:attrNameLst>
                                      </p:cBhvr>
                                      <p:to>
                                        <p:strVal val="visible"/>
                                      </p:to>
                                    </p:set>
                                    <p:anim calcmode="lin" valueType="num">
                                      <p:cBhvr additive="base">
                                        <p:cTn id="105" dur="500" fill="hold"/>
                                        <p:tgtEl>
                                          <p:spTgt spid="142"/>
                                        </p:tgtEl>
                                        <p:attrNameLst>
                                          <p:attrName>ppt_x</p:attrName>
                                        </p:attrNameLst>
                                      </p:cBhvr>
                                      <p:tavLst>
                                        <p:tav tm="0">
                                          <p:val>
                                            <p:strVal val="#ppt_x"/>
                                          </p:val>
                                        </p:tav>
                                        <p:tav tm="100000">
                                          <p:val>
                                            <p:strVal val="#ppt_x"/>
                                          </p:val>
                                        </p:tav>
                                      </p:tavLst>
                                    </p:anim>
                                    <p:anim calcmode="lin" valueType="num">
                                      <p:cBhvr additive="base">
                                        <p:cTn id="106" dur="500" fill="hold"/>
                                        <p:tgtEl>
                                          <p:spTgt spid="142"/>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141"/>
                                        </p:tgtEl>
                                        <p:attrNameLst>
                                          <p:attrName>style.visibility</p:attrName>
                                        </p:attrNameLst>
                                      </p:cBhvr>
                                      <p:to>
                                        <p:strVal val="visible"/>
                                      </p:to>
                                    </p:set>
                                    <p:anim calcmode="lin" valueType="num">
                                      <p:cBhvr additive="base">
                                        <p:cTn id="109" dur="500" fill="hold"/>
                                        <p:tgtEl>
                                          <p:spTgt spid="141"/>
                                        </p:tgtEl>
                                        <p:attrNameLst>
                                          <p:attrName>ppt_x</p:attrName>
                                        </p:attrNameLst>
                                      </p:cBhvr>
                                      <p:tavLst>
                                        <p:tav tm="0">
                                          <p:val>
                                            <p:strVal val="#ppt_x"/>
                                          </p:val>
                                        </p:tav>
                                        <p:tav tm="100000">
                                          <p:val>
                                            <p:strVal val="#ppt_x"/>
                                          </p:val>
                                        </p:tav>
                                      </p:tavLst>
                                    </p:anim>
                                    <p:anim calcmode="lin" valueType="num">
                                      <p:cBhvr additive="base">
                                        <p:cTn id="110"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122"/>
                                        </p:tgtEl>
                                        <p:attrNameLst>
                                          <p:attrName>style.visibility</p:attrName>
                                        </p:attrNameLst>
                                      </p:cBhvr>
                                      <p:to>
                                        <p:strVal val="visible"/>
                                      </p:to>
                                    </p:set>
                                    <p:anim calcmode="lin" valueType="num">
                                      <p:cBhvr additive="base">
                                        <p:cTn id="115" dur="500" fill="hold"/>
                                        <p:tgtEl>
                                          <p:spTgt spid="122"/>
                                        </p:tgtEl>
                                        <p:attrNameLst>
                                          <p:attrName>ppt_x</p:attrName>
                                        </p:attrNameLst>
                                      </p:cBhvr>
                                      <p:tavLst>
                                        <p:tav tm="0">
                                          <p:val>
                                            <p:strVal val="#ppt_x"/>
                                          </p:val>
                                        </p:tav>
                                        <p:tav tm="100000">
                                          <p:val>
                                            <p:strVal val="#ppt_x"/>
                                          </p:val>
                                        </p:tav>
                                      </p:tavLst>
                                    </p:anim>
                                    <p:anim calcmode="lin" valueType="num">
                                      <p:cBhvr additive="base">
                                        <p:cTn id="116" dur="500" fill="hold"/>
                                        <p:tgtEl>
                                          <p:spTgt spid="122"/>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 calcmode="lin" valueType="num">
                                      <p:cBhvr additive="base">
                                        <p:cTn id="119" dur="500" fill="hold"/>
                                        <p:tgtEl>
                                          <p:spTgt spid="121"/>
                                        </p:tgtEl>
                                        <p:attrNameLst>
                                          <p:attrName>ppt_x</p:attrName>
                                        </p:attrNameLst>
                                      </p:cBhvr>
                                      <p:tavLst>
                                        <p:tav tm="0">
                                          <p:val>
                                            <p:strVal val="#ppt_x"/>
                                          </p:val>
                                        </p:tav>
                                        <p:tav tm="100000">
                                          <p:val>
                                            <p:strVal val="#ppt_x"/>
                                          </p:val>
                                        </p:tav>
                                      </p:tavLst>
                                    </p:anim>
                                    <p:anim calcmode="lin" valueType="num">
                                      <p:cBhvr additive="base">
                                        <p:cTn id="120" dur="500" fill="hold"/>
                                        <p:tgtEl>
                                          <p:spTgt spid="121"/>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119"/>
                                        </p:tgtEl>
                                        <p:attrNameLst>
                                          <p:attrName>style.visibility</p:attrName>
                                        </p:attrNameLst>
                                      </p:cBhvr>
                                      <p:to>
                                        <p:strVal val="visible"/>
                                      </p:to>
                                    </p:set>
                                    <p:anim calcmode="lin" valueType="num">
                                      <p:cBhvr additive="base">
                                        <p:cTn id="123" dur="500" fill="hold"/>
                                        <p:tgtEl>
                                          <p:spTgt spid="119"/>
                                        </p:tgtEl>
                                        <p:attrNameLst>
                                          <p:attrName>ppt_x</p:attrName>
                                        </p:attrNameLst>
                                      </p:cBhvr>
                                      <p:tavLst>
                                        <p:tav tm="0">
                                          <p:val>
                                            <p:strVal val="#ppt_x"/>
                                          </p:val>
                                        </p:tav>
                                        <p:tav tm="100000">
                                          <p:val>
                                            <p:strVal val="#ppt_x"/>
                                          </p:val>
                                        </p:tav>
                                      </p:tavLst>
                                    </p:anim>
                                    <p:anim calcmode="lin" valueType="num">
                                      <p:cBhvr additive="base">
                                        <p:cTn id="124" dur="500" fill="hold"/>
                                        <p:tgtEl>
                                          <p:spTgt spid="119"/>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120"/>
                                        </p:tgtEl>
                                        <p:attrNameLst>
                                          <p:attrName>style.visibility</p:attrName>
                                        </p:attrNameLst>
                                      </p:cBhvr>
                                      <p:to>
                                        <p:strVal val="visible"/>
                                      </p:to>
                                    </p:set>
                                    <p:anim calcmode="lin" valueType="num">
                                      <p:cBhvr additive="base">
                                        <p:cTn id="127" dur="500" fill="hold"/>
                                        <p:tgtEl>
                                          <p:spTgt spid="120"/>
                                        </p:tgtEl>
                                        <p:attrNameLst>
                                          <p:attrName>ppt_x</p:attrName>
                                        </p:attrNameLst>
                                      </p:cBhvr>
                                      <p:tavLst>
                                        <p:tav tm="0">
                                          <p:val>
                                            <p:strVal val="#ppt_x"/>
                                          </p:val>
                                        </p:tav>
                                        <p:tav tm="100000">
                                          <p:val>
                                            <p:strVal val="#ppt_x"/>
                                          </p:val>
                                        </p:tav>
                                      </p:tavLst>
                                    </p:anim>
                                    <p:anim calcmode="lin" valueType="num">
                                      <p:cBhvr additive="base">
                                        <p:cTn id="128"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6" grpId="0"/>
      <p:bldP spid="877" grpId="0" build="p"/>
      <p:bldP spid="878" grpId="0"/>
      <p:bldP spid="879" grpId="0" build="p"/>
      <p:bldP spid="880" grpId="0"/>
      <p:bldP spid="881" grpId="0" build="p"/>
      <p:bldP spid="882" grpId="0"/>
      <p:bldP spid="884" grpId="0"/>
      <p:bldP spid="885" grpId="0" build="p"/>
      <p:bldP spid="887" grpId="0" animBg="1"/>
      <p:bldP spid="888" grpId="0" animBg="1"/>
      <p:bldP spid="889" grpId="0" animBg="1"/>
      <p:bldP spid="890" grpId="0" animBg="1"/>
      <p:bldP spid="891" grpId="0" animBg="1"/>
      <p:bldP spid="97" grpId="0"/>
      <p:bldP spid="98" grpId="0"/>
      <p:bldP spid="119" grpId="0"/>
      <p:bldP spid="120" grpId="0"/>
      <p:bldP spid="121" grpId="0" animBg="1"/>
      <p:bldP spid="14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67"/>
          <p:cNvSpPr txBox="1">
            <a:spLocks noGrp="1"/>
          </p:cNvSpPr>
          <p:nvPr>
            <p:ph type="title"/>
          </p:nvPr>
        </p:nvSpPr>
        <p:spPr>
          <a:xfrm>
            <a:off x="720000" y="540000"/>
            <a:ext cx="7704000" cy="62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Firewalls mal configurés</a:t>
            </a:r>
            <a:endParaRPr b="1" dirty="0"/>
          </a:p>
        </p:txBody>
      </p:sp>
      <p:sp>
        <p:nvSpPr>
          <p:cNvPr id="1506" name="Google Shape;1506;p67"/>
          <p:cNvSpPr txBox="1"/>
          <p:nvPr/>
        </p:nvSpPr>
        <p:spPr>
          <a:xfrm>
            <a:off x="762080" y="3157481"/>
            <a:ext cx="2056800" cy="46354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latin typeface="Assistant"/>
                <a:ea typeface="Assistant"/>
                <a:cs typeface="Assistant"/>
                <a:sym typeface="Assistant"/>
              </a:rPr>
              <a:t>Deux Raisons:</a:t>
            </a:r>
          </a:p>
          <a:p>
            <a:pPr marL="285750" lvl="0" indent="-285750" rtl="0">
              <a:spcBef>
                <a:spcPts val="0"/>
              </a:spcBef>
              <a:spcAft>
                <a:spcPts val="0"/>
              </a:spcAft>
              <a:buFont typeface="Wingdings" panose="05000000000000000000" pitchFamily="2" charset="2"/>
              <a:buChar char="ü"/>
            </a:pPr>
            <a:r>
              <a:rPr lang="en" sz="1200" dirty="0">
                <a:solidFill>
                  <a:schemeClr val="dk1"/>
                </a:solidFill>
                <a:latin typeface="Assistant"/>
                <a:ea typeface="Assistant"/>
                <a:cs typeface="Assistant"/>
                <a:sym typeface="Assistant"/>
              </a:rPr>
              <a:t>Règles complexes</a:t>
            </a:r>
          </a:p>
          <a:p>
            <a:pPr marL="285750" lvl="0" indent="-285750" rtl="0">
              <a:spcBef>
                <a:spcPts val="0"/>
              </a:spcBef>
              <a:spcAft>
                <a:spcPts val="0"/>
              </a:spcAft>
              <a:buFont typeface="Wingdings" panose="05000000000000000000" pitchFamily="2" charset="2"/>
              <a:buChar char="ü"/>
            </a:pPr>
            <a:r>
              <a:rPr lang="en" sz="1200" dirty="0">
                <a:solidFill>
                  <a:schemeClr val="dk1"/>
                </a:solidFill>
                <a:latin typeface="Assistant"/>
                <a:ea typeface="Assistant"/>
                <a:cs typeface="Assistant"/>
                <a:sym typeface="Assistant"/>
              </a:rPr>
              <a:t>Gestion négligeable du réseau</a:t>
            </a:r>
            <a:endParaRPr sz="1200" dirty="0">
              <a:solidFill>
                <a:schemeClr val="dk1"/>
              </a:solidFill>
              <a:latin typeface="Assistant"/>
              <a:ea typeface="Assistant"/>
              <a:cs typeface="Assistant"/>
              <a:sym typeface="Assistant"/>
            </a:endParaRPr>
          </a:p>
        </p:txBody>
      </p:sp>
      <p:sp>
        <p:nvSpPr>
          <p:cNvPr id="1508" name="Google Shape;1508;p67"/>
          <p:cNvSpPr/>
          <p:nvPr/>
        </p:nvSpPr>
        <p:spPr>
          <a:xfrm>
            <a:off x="1029601" y="1543800"/>
            <a:ext cx="1377600" cy="1377600"/>
          </a:xfrm>
          <a:prstGeom prst="roundRect">
            <a:avLst>
              <a:gd name="adj" fmla="val 16667"/>
            </a:avLst>
          </a:prstGeom>
          <a:solidFill>
            <a:schemeClr val="lt1"/>
          </a:solidFill>
          <a:ln>
            <a:noFill/>
          </a:ln>
          <a:effectLst>
            <a:outerShdw blurRad="85725" dist="47625" dir="6660000" algn="bl" rotWithShape="0">
              <a:schemeClr val="accent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7">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7"/>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7">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7">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692" y="1679357"/>
            <a:ext cx="1269418" cy="1269418"/>
          </a:xfrm>
          <a:prstGeom prst="rect">
            <a:avLst/>
          </a:prstGeom>
        </p:spPr>
      </p:pic>
      <p:pic>
        <p:nvPicPr>
          <p:cNvPr id="18" name="Image 17"/>
          <p:cNvPicPr/>
          <p:nvPr/>
        </p:nvPicPr>
        <p:blipFill>
          <a:blip r:embed="rId5">
            <a:extLst>
              <a:ext uri="{28A0092B-C50C-407E-A947-70E740481C1C}">
                <a14:useLocalDpi xmlns:a14="http://schemas.microsoft.com/office/drawing/2010/main" val="0"/>
              </a:ext>
            </a:extLst>
          </a:blip>
          <a:stretch>
            <a:fillRect/>
          </a:stretch>
        </p:blipFill>
        <p:spPr>
          <a:xfrm>
            <a:off x="2830854" y="1167000"/>
            <a:ext cx="5293816" cy="3757269"/>
          </a:xfrm>
          <a:prstGeom prst="rect">
            <a:avLst/>
          </a:prstGeom>
        </p:spPr>
      </p:pic>
      <p:sp>
        <p:nvSpPr>
          <p:cNvPr id="11" name="Google Shape;860;p19">
            <a:extLst>
              <a:ext uri="{FF2B5EF4-FFF2-40B4-BE49-F238E27FC236}">
                <a16:creationId xmlns:a16="http://schemas.microsoft.com/office/drawing/2014/main" id="{0B94A388-993D-4358-A822-A2CE61D62779}"/>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rgbClr val="7D5FFE"/>
                </a:solidFill>
                <a:latin typeface="Anton" pitchFamily="2" charset="0"/>
              </a:rPr>
              <a:pPr algn="ctr"/>
              <a:t>13</a:t>
            </a:fld>
            <a:endParaRPr lang="en" dirty="0">
              <a:solidFill>
                <a:srgbClr val="7D5FFE"/>
              </a:solidFill>
              <a:latin typeface="Anton" pitchFamily="2" charset="0"/>
            </a:endParaRPr>
          </a:p>
        </p:txBody>
      </p:sp>
    </p:spTree>
    <p:extLst>
      <p:ext uri="{BB962C8B-B14F-4D97-AF65-F5344CB8AC3E}">
        <p14:creationId xmlns:p14="http://schemas.microsoft.com/office/powerpoint/2010/main" val="246394729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2" name="Rectangle 11"/>
          <p:cNvSpPr/>
          <p:nvPr/>
        </p:nvSpPr>
        <p:spPr>
          <a:xfrm>
            <a:off x="2077414" y="1666106"/>
            <a:ext cx="4917746"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numCol="1">
            <a:spAutoFit/>
          </a:bodyPr>
          <a:lstStyle/>
          <a:p>
            <a:pPr marL="285750" lvl="0" indent="-285750" algn="just" eaLnBrk="0" fontAlgn="base" hangingPunct="0">
              <a:lnSpc>
                <a:spcPct val="150000"/>
              </a:lnSpc>
              <a:spcBef>
                <a:spcPct val="0"/>
              </a:spcBef>
              <a:spcAft>
                <a:spcPct val="0"/>
              </a:spcAft>
              <a:buClrTx/>
              <a:buFont typeface="Wingdings" panose="05000000000000000000" pitchFamily="2" charset="2"/>
              <a:buChar char="ü"/>
            </a:pPr>
            <a:r>
              <a:rPr lang="fr-FR" dirty="0"/>
              <a:t>Les réglementations telles que NERC CIP exigent la divulgation de tous les ports et services ouverts</a:t>
            </a:r>
          </a:p>
          <a:p>
            <a:pPr marL="285750" lvl="0" indent="-285750" algn="just" eaLnBrk="0" fontAlgn="base" hangingPunct="0">
              <a:lnSpc>
                <a:spcPct val="150000"/>
              </a:lnSpc>
              <a:spcBef>
                <a:spcPct val="0"/>
              </a:spcBef>
              <a:spcAft>
                <a:spcPct val="0"/>
              </a:spcAft>
              <a:buClrTx/>
              <a:buFont typeface="Wingdings" panose="05000000000000000000" pitchFamily="2" charset="2"/>
              <a:buChar char="ü"/>
            </a:pPr>
            <a:r>
              <a:rPr lang="fr-FR" dirty="0"/>
              <a:t>Chaque port et service ouvert représente un potentiel chemin d'attaque, </a:t>
            </a:r>
          </a:p>
          <a:p>
            <a:pPr marL="285750" lvl="0" indent="-285750" algn="just" eaLnBrk="0" fontAlgn="base" hangingPunct="0">
              <a:lnSpc>
                <a:spcPct val="150000"/>
              </a:lnSpc>
              <a:spcBef>
                <a:spcPct val="0"/>
              </a:spcBef>
              <a:spcAft>
                <a:spcPct val="0"/>
              </a:spcAft>
              <a:buClrTx/>
              <a:buFont typeface="Wingdings" panose="05000000000000000000" pitchFamily="2" charset="2"/>
              <a:buChar char="ü"/>
            </a:pPr>
            <a:r>
              <a:rPr lang="fr-FR" dirty="0"/>
              <a:t>En minimisant le nombre de ports et services ouverts, on réduit la surface d'attaque</a:t>
            </a:r>
          </a:p>
        </p:txBody>
      </p:sp>
      <p:sp>
        <p:nvSpPr>
          <p:cNvPr id="1504" name="Google Shape;1504;p67"/>
          <p:cNvSpPr txBox="1">
            <a:spLocks noGrp="1"/>
          </p:cNvSpPr>
          <p:nvPr>
            <p:ph type="title"/>
          </p:nvPr>
        </p:nvSpPr>
        <p:spPr>
          <a:xfrm>
            <a:off x="720000" y="540000"/>
            <a:ext cx="7704000" cy="627000"/>
          </a:xfrm>
          <a:prstGeom prst="rect">
            <a:avLst/>
          </a:prstGeom>
        </p:spPr>
        <p:txBody>
          <a:bodyPr spcFirstLastPara="1" wrap="square" lIns="91425" tIns="91425" rIns="91425" bIns="91425" anchor="t" anchorCtr="0">
            <a:noAutofit/>
          </a:bodyPr>
          <a:lstStyle/>
          <a:p>
            <a:pPr lvl="0"/>
            <a:r>
              <a:rPr lang="fr-FR" b="1" dirty="0"/>
              <a:t>Ports et services inutiles.</a:t>
            </a:r>
            <a:endParaRPr lang="fr-FR" dirty="0"/>
          </a:p>
        </p:txBody>
      </p:sp>
      <p:sp>
        <p:nvSpPr>
          <p:cNvPr id="1509" name="Google Shape;1509;p67">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7"/>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7">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7">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9488" y="146448"/>
            <a:ext cx="1524256" cy="1414104"/>
          </a:xfrm>
          <a:prstGeom prst="rect">
            <a:avLst/>
          </a:prstGeom>
        </p:spPr>
      </p:pic>
      <p:pic>
        <p:nvPicPr>
          <p:cNvPr id="3" name="Imag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3800" y="3564236"/>
            <a:ext cx="1245870" cy="1245870"/>
          </a:xfrm>
          <a:prstGeom prst="rect">
            <a:avLst/>
          </a:prstGeom>
        </p:spPr>
      </p:pic>
      <p:sp>
        <p:nvSpPr>
          <p:cNvPr id="10" name="Google Shape;860;p19">
            <a:extLst>
              <a:ext uri="{FF2B5EF4-FFF2-40B4-BE49-F238E27FC236}">
                <a16:creationId xmlns:a16="http://schemas.microsoft.com/office/drawing/2014/main" id="{60BB5C4C-4AD9-4645-A9D3-247262852B20}"/>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rgbClr val="7D5FFE"/>
                </a:solidFill>
                <a:latin typeface="Anton" pitchFamily="2" charset="0"/>
              </a:rPr>
              <a:pPr algn="ctr"/>
              <a:t>14</a:t>
            </a:fld>
            <a:endParaRPr lang="en" dirty="0">
              <a:solidFill>
                <a:srgbClr val="7D5FFE"/>
              </a:solidFill>
              <a:latin typeface="Anton" pitchFamily="2" charset="0"/>
            </a:endParaRPr>
          </a:p>
        </p:txBody>
      </p:sp>
    </p:spTree>
    <p:extLst>
      <p:ext uri="{BB962C8B-B14F-4D97-AF65-F5344CB8AC3E}">
        <p14:creationId xmlns:p14="http://schemas.microsoft.com/office/powerpoint/2010/main" val="254863788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67"/>
          <p:cNvSpPr txBox="1">
            <a:spLocks noGrp="1"/>
          </p:cNvSpPr>
          <p:nvPr>
            <p:ph type="title"/>
          </p:nvPr>
        </p:nvSpPr>
        <p:spPr>
          <a:xfrm>
            <a:off x="720000" y="540000"/>
            <a:ext cx="7704000" cy="627000"/>
          </a:xfrm>
          <a:prstGeom prst="rect">
            <a:avLst/>
          </a:prstGeom>
        </p:spPr>
        <p:txBody>
          <a:bodyPr spcFirstLastPara="1" wrap="square" lIns="91425" tIns="91425" rIns="91425" bIns="91425" anchor="t" anchorCtr="0">
            <a:noAutofit/>
          </a:bodyPr>
          <a:lstStyle/>
          <a:p>
            <a:pPr lvl="0"/>
            <a:r>
              <a:rPr lang="fr-FR" b="1" dirty="0"/>
              <a:t>Back </a:t>
            </a:r>
            <a:r>
              <a:rPr lang="fr-FR" b="1" dirty="0" err="1"/>
              <a:t>Door</a:t>
            </a:r>
            <a:r>
              <a:rPr lang="fr-FR" b="1" dirty="0"/>
              <a:t> Application</a:t>
            </a:r>
            <a:endParaRPr lang="fr-FR" dirty="0"/>
          </a:p>
        </p:txBody>
      </p:sp>
      <p:sp>
        <p:nvSpPr>
          <p:cNvPr id="1506" name="Google Shape;1506;p67"/>
          <p:cNvSpPr txBox="1"/>
          <p:nvPr/>
        </p:nvSpPr>
        <p:spPr>
          <a:xfrm>
            <a:off x="762080" y="3157481"/>
            <a:ext cx="2056800" cy="46354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dk1"/>
              </a:solidFill>
              <a:latin typeface="Assistant"/>
              <a:ea typeface="Assistant"/>
              <a:cs typeface="Assistant"/>
              <a:sym typeface="Assistant"/>
            </a:endParaRPr>
          </a:p>
        </p:txBody>
      </p:sp>
      <p:sp>
        <p:nvSpPr>
          <p:cNvPr id="1508" name="Google Shape;1508;p67"/>
          <p:cNvSpPr/>
          <p:nvPr/>
        </p:nvSpPr>
        <p:spPr>
          <a:xfrm>
            <a:off x="375276" y="482655"/>
            <a:ext cx="1377600" cy="1377600"/>
          </a:xfrm>
          <a:prstGeom prst="roundRect">
            <a:avLst>
              <a:gd name="adj" fmla="val 16667"/>
            </a:avLst>
          </a:prstGeom>
          <a:solidFill>
            <a:schemeClr val="lt1"/>
          </a:solidFill>
          <a:ln>
            <a:noFill/>
          </a:ln>
          <a:effectLst>
            <a:outerShdw blurRad="85725" dist="47625" dir="6660000" algn="bl" rotWithShape="0">
              <a:schemeClr val="accent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7">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7"/>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7">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7">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Image 17"/>
          <p:cNvPicPr/>
          <p:nvPr/>
        </p:nvPicPr>
        <p:blipFill>
          <a:blip r:embed="rId4">
            <a:extLst>
              <a:ext uri="{28A0092B-C50C-407E-A947-70E740481C1C}">
                <a14:useLocalDpi xmlns:a14="http://schemas.microsoft.com/office/drawing/2010/main" val="0"/>
              </a:ext>
            </a:extLst>
          </a:blip>
          <a:stretch>
            <a:fillRect/>
          </a:stretch>
        </p:blipFill>
        <p:spPr>
          <a:xfrm>
            <a:off x="6272784" y="2761488"/>
            <a:ext cx="2491966" cy="16475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Image 2"/>
          <p:cNvPicPr>
            <a:picLocks noChangeAspect="1"/>
          </p:cNvPicPr>
          <p:nvPr/>
        </p:nvPicPr>
        <p:blipFill>
          <a:blip r:embed="rId5"/>
          <a:stretch>
            <a:fillRect/>
          </a:stretch>
        </p:blipFill>
        <p:spPr>
          <a:xfrm>
            <a:off x="375276" y="517130"/>
            <a:ext cx="1308650" cy="1308650"/>
          </a:xfrm>
          <a:prstGeom prst="rect">
            <a:avLst/>
          </a:prstGeom>
        </p:spPr>
      </p:pic>
      <p:sp>
        <p:nvSpPr>
          <p:cNvPr id="12" name="Rectangle 11"/>
          <p:cNvSpPr/>
          <p:nvPr/>
        </p:nvSpPr>
        <p:spPr>
          <a:xfrm>
            <a:off x="983881" y="2049928"/>
            <a:ext cx="4917746" cy="2354491"/>
          </a:xfrm>
          <a:prstGeom prst="rect">
            <a:avLst/>
          </a:prstGeom>
        </p:spPr>
        <p:style>
          <a:lnRef idx="1">
            <a:schemeClr val="accent6"/>
          </a:lnRef>
          <a:fillRef idx="2">
            <a:schemeClr val="accent6"/>
          </a:fillRef>
          <a:effectRef idx="1">
            <a:schemeClr val="accent6"/>
          </a:effectRef>
          <a:fontRef idx="minor">
            <a:schemeClr val="dk1"/>
          </a:fontRef>
        </p:style>
        <p:txBody>
          <a:bodyPr wrap="square" numCol="1">
            <a:spAutoFit/>
          </a:bodyPr>
          <a:lstStyle/>
          <a:p>
            <a:pPr marL="285750" lvl="0" indent="-285750" algn="just" eaLnBrk="0" fontAlgn="base" hangingPunct="0">
              <a:lnSpc>
                <a:spcPct val="150000"/>
              </a:lnSpc>
              <a:spcBef>
                <a:spcPct val="0"/>
              </a:spcBef>
              <a:spcAft>
                <a:spcPct val="0"/>
              </a:spcAft>
              <a:buClrTx/>
              <a:buFont typeface="Wingdings" panose="05000000000000000000" pitchFamily="2" charset="2"/>
              <a:buChar char="ü"/>
            </a:pPr>
            <a:r>
              <a:rPr lang="fr-FR" dirty="0"/>
              <a:t>Vulnérabilités des bases de données</a:t>
            </a:r>
          </a:p>
          <a:p>
            <a:pPr marL="285750" lvl="0" indent="-285750" algn="just" eaLnBrk="0" fontAlgn="base" hangingPunct="0">
              <a:lnSpc>
                <a:spcPct val="150000"/>
              </a:lnSpc>
              <a:spcBef>
                <a:spcPct val="0"/>
              </a:spcBef>
              <a:spcAft>
                <a:spcPct val="0"/>
              </a:spcAft>
              <a:buClrTx/>
              <a:buFont typeface="Wingdings" panose="05000000000000000000" pitchFamily="2" charset="2"/>
              <a:buChar char="ü"/>
            </a:pPr>
            <a:r>
              <a:rPr lang="fr-FR" dirty="0"/>
              <a:t>Injection SQL </a:t>
            </a:r>
          </a:p>
          <a:p>
            <a:pPr marL="285750" lvl="0" indent="-285750" algn="just" eaLnBrk="0" fontAlgn="base" hangingPunct="0">
              <a:lnSpc>
                <a:spcPct val="150000"/>
              </a:lnSpc>
              <a:spcBef>
                <a:spcPct val="0"/>
              </a:spcBef>
              <a:spcAft>
                <a:spcPct val="0"/>
              </a:spcAft>
              <a:buClrTx/>
              <a:buFont typeface="Wingdings" panose="05000000000000000000" pitchFamily="2" charset="2"/>
              <a:buChar char="ü"/>
            </a:pPr>
            <a:r>
              <a:rPr lang="fr-FR" dirty="0"/>
              <a:t>Risques de réplication</a:t>
            </a:r>
          </a:p>
          <a:p>
            <a:pPr marL="285750" lvl="0" indent="-285750" algn="just" eaLnBrk="0" fontAlgn="base" hangingPunct="0">
              <a:lnSpc>
                <a:spcPct val="150000"/>
              </a:lnSpc>
              <a:spcBef>
                <a:spcPct val="0"/>
              </a:spcBef>
              <a:spcAft>
                <a:spcPct val="0"/>
              </a:spcAft>
              <a:buClrTx/>
              <a:buFont typeface="Wingdings" panose="05000000000000000000" pitchFamily="2" charset="2"/>
              <a:buChar char="ü"/>
            </a:pPr>
            <a:r>
              <a:rPr lang="fr-FR" dirty="0"/>
              <a:t>Accès autorisé</a:t>
            </a:r>
          </a:p>
          <a:p>
            <a:pPr marL="285750" lvl="0" indent="-285750" algn="just" eaLnBrk="0" fontAlgn="base" hangingPunct="0">
              <a:lnSpc>
                <a:spcPct val="150000"/>
              </a:lnSpc>
              <a:spcBef>
                <a:spcPct val="0"/>
              </a:spcBef>
              <a:spcAft>
                <a:spcPct val="0"/>
              </a:spcAft>
              <a:buClrTx/>
              <a:buFont typeface="Wingdings" panose="05000000000000000000" pitchFamily="2" charset="2"/>
              <a:buChar char="ü"/>
            </a:pPr>
            <a:r>
              <a:rPr lang="fr-FR" dirty="0"/>
              <a:t>Éviter l'authentification codée en dur</a:t>
            </a:r>
          </a:p>
          <a:p>
            <a:pPr marL="285750" lvl="0" indent="-285750" algn="just" eaLnBrk="0" fontAlgn="base" hangingPunct="0">
              <a:lnSpc>
                <a:spcPct val="150000"/>
              </a:lnSpc>
              <a:spcBef>
                <a:spcPct val="0"/>
              </a:spcBef>
              <a:spcAft>
                <a:spcPct val="0"/>
              </a:spcAft>
              <a:buClrTx/>
              <a:buFont typeface="Wingdings" panose="05000000000000000000" pitchFamily="2" charset="2"/>
              <a:buChar char="ü"/>
            </a:pPr>
            <a:r>
              <a:rPr lang="fr-FR" dirty="0"/>
              <a:t>Limiter la connectivité</a:t>
            </a:r>
          </a:p>
          <a:p>
            <a:pPr marL="285750" lvl="0" indent="-285750" algn="just" eaLnBrk="0" fontAlgn="base" hangingPunct="0">
              <a:lnSpc>
                <a:spcPct val="150000"/>
              </a:lnSpc>
              <a:spcBef>
                <a:spcPct val="0"/>
              </a:spcBef>
              <a:spcAft>
                <a:spcPct val="0"/>
              </a:spcAft>
              <a:buClrTx/>
              <a:buFont typeface="Wingdings" panose="05000000000000000000" pitchFamily="2" charset="2"/>
              <a:buChar char="ü"/>
            </a:pPr>
            <a:r>
              <a:rPr lang="fr-FR" dirty="0"/>
              <a:t>Réplication sécurisée </a:t>
            </a:r>
          </a:p>
        </p:txBody>
      </p:sp>
      <p:sp>
        <p:nvSpPr>
          <p:cNvPr id="13" name="Google Shape;860;p19">
            <a:extLst>
              <a:ext uri="{FF2B5EF4-FFF2-40B4-BE49-F238E27FC236}">
                <a16:creationId xmlns:a16="http://schemas.microsoft.com/office/drawing/2014/main" id="{32E0BA38-5BFD-4F2D-9D73-516EA9D514BE}"/>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rgbClr val="7D5FFE"/>
                </a:solidFill>
                <a:latin typeface="Anton" pitchFamily="2" charset="0"/>
              </a:rPr>
              <a:pPr algn="ctr"/>
              <a:t>15</a:t>
            </a:fld>
            <a:endParaRPr lang="en" dirty="0">
              <a:solidFill>
                <a:srgbClr val="7D5FFE"/>
              </a:solidFill>
              <a:latin typeface="Anton" pitchFamily="2" charset="0"/>
            </a:endParaRPr>
          </a:p>
        </p:txBody>
      </p:sp>
    </p:spTree>
    <p:extLst>
      <p:ext uri="{BB962C8B-B14F-4D97-AF65-F5344CB8AC3E}">
        <p14:creationId xmlns:p14="http://schemas.microsoft.com/office/powerpoint/2010/main" val="184301345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67"/>
          <p:cNvSpPr txBox="1">
            <a:spLocks noGrp="1"/>
          </p:cNvSpPr>
          <p:nvPr>
            <p:ph type="title"/>
          </p:nvPr>
        </p:nvSpPr>
        <p:spPr>
          <a:xfrm>
            <a:off x="720000" y="540000"/>
            <a:ext cx="7704000" cy="627000"/>
          </a:xfrm>
          <a:prstGeom prst="rect">
            <a:avLst/>
          </a:prstGeom>
        </p:spPr>
        <p:txBody>
          <a:bodyPr spcFirstLastPara="1" wrap="square" lIns="91425" tIns="91425" rIns="91425" bIns="91425" anchor="t" anchorCtr="0">
            <a:noAutofit/>
          </a:bodyPr>
          <a:lstStyle/>
          <a:p>
            <a:pPr lvl="0"/>
            <a:r>
              <a:rPr lang="fr-FR" b="1" dirty="0"/>
              <a:t>Accès Wi-Fi</a:t>
            </a:r>
            <a:endParaRPr lang="fr-FR" dirty="0"/>
          </a:p>
        </p:txBody>
      </p:sp>
      <p:sp>
        <p:nvSpPr>
          <p:cNvPr id="1506" name="Google Shape;1506;p67"/>
          <p:cNvSpPr txBox="1"/>
          <p:nvPr/>
        </p:nvSpPr>
        <p:spPr>
          <a:xfrm>
            <a:off x="762080" y="3157481"/>
            <a:ext cx="2056800" cy="46354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dk1"/>
              </a:solidFill>
              <a:latin typeface="Assistant"/>
              <a:ea typeface="Assistant"/>
              <a:cs typeface="Assistant"/>
              <a:sym typeface="Assistant"/>
            </a:endParaRPr>
          </a:p>
        </p:txBody>
      </p:sp>
      <p:sp>
        <p:nvSpPr>
          <p:cNvPr id="1508" name="Google Shape;1508;p67"/>
          <p:cNvSpPr/>
          <p:nvPr/>
        </p:nvSpPr>
        <p:spPr>
          <a:xfrm>
            <a:off x="375276" y="482655"/>
            <a:ext cx="1377600" cy="1377600"/>
          </a:xfrm>
          <a:prstGeom prst="roundRect">
            <a:avLst>
              <a:gd name="adj" fmla="val 16667"/>
            </a:avLst>
          </a:prstGeom>
          <a:solidFill>
            <a:schemeClr val="lt1"/>
          </a:solidFill>
          <a:ln>
            <a:noFill/>
          </a:ln>
          <a:effectLst>
            <a:outerShdw blurRad="85725" dist="47625" dir="6660000" algn="bl" rotWithShape="0">
              <a:schemeClr val="accent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7">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7"/>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7">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7">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Rectangle 11"/>
          <p:cNvSpPr/>
          <p:nvPr/>
        </p:nvSpPr>
        <p:spPr>
          <a:xfrm>
            <a:off x="983881" y="2049928"/>
            <a:ext cx="4917746" cy="2354491"/>
          </a:xfrm>
          <a:prstGeom prst="rect">
            <a:avLst/>
          </a:prstGeom>
        </p:spPr>
        <p:style>
          <a:lnRef idx="1">
            <a:schemeClr val="accent6"/>
          </a:lnRef>
          <a:fillRef idx="2">
            <a:schemeClr val="accent6"/>
          </a:fillRef>
          <a:effectRef idx="1">
            <a:schemeClr val="accent6"/>
          </a:effectRef>
          <a:fontRef idx="minor">
            <a:schemeClr val="dk1"/>
          </a:fontRef>
        </p:style>
        <p:txBody>
          <a:bodyPr wrap="square" numCol="1">
            <a:spAutoFit/>
          </a:bodyPr>
          <a:lstStyle/>
          <a:p>
            <a:pPr marL="285750" lvl="0" indent="-285750" algn="just" eaLnBrk="0" fontAlgn="base" hangingPunct="0">
              <a:lnSpc>
                <a:spcPct val="150000"/>
              </a:lnSpc>
              <a:spcBef>
                <a:spcPct val="0"/>
              </a:spcBef>
              <a:spcAft>
                <a:spcPct val="0"/>
              </a:spcAft>
              <a:buClrTx/>
              <a:buFont typeface="Wingdings" panose="05000000000000000000" pitchFamily="2" charset="2"/>
              <a:buChar char="ü"/>
            </a:pPr>
            <a:r>
              <a:rPr lang="fr-FR" dirty="0"/>
              <a:t>Vulnérabilités des réseaux sans fil Injection SQL </a:t>
            </a:r>
          </a:p>
          <a:p>
            <a:pPr marL="285750" lvl="0" indent="-285750" algn="just" eaLnBrk="0" fontAlgn="base" hangingPunct="0">
              <a:lnSpc>
                <a:spcPct val="150000"/>
              </a:lnSpc>
              <a:spcBef>
                <a:spcPct val="0"/>
              </a:spcBef>
              <a:spcAft>
                <a:spcPct val="0"/>
              </a:spcAft>
              <a:buClrTx/>
              <a:buFont typeface="Wingdings" panose="05000000000000000000" pitchFamily="2" charset="2"/>
              <a:buChar char="ü"/>
            </a:pPr>
            <a:r>
              <a:rPr lang="fr-FR" dirty="0"/>
              <a:t>Accessibilité aérienne</a:t>
            </a:r>
          </a:p>
          <a:p>
            <a:pPr marL="285750" lvl="0" indent="-285750" algn="just" eaLnBrk="0" fontAlgn="base" hangingPunct="0">
              <a:lnSpc>
                <a:spcPct val="150000"/>
              </a:lnSpc>
              <a:spcBef>
                <a:spcPct val="0"/>
              </a:spcBef>
              <a:spcAft>
                <a:spcPct val="0"/>
              </a:spcAft>
              <a:buClrTx/>
              <a:buFont typeface="Wingdings" panose="05000000000000000000" pitchFamily="2" charset="2"/>
              <a:buChar char="ü"/>
            </a:pPr>
            <a:r>
              <a:rPr lang="fr-FR" dirty="0"/>
              <a:t>Outils de piratage largement disponibles</a:t>
            </a:r>
          </a:p>
          <a:p>
            <a:pPr marL="285750" lvl="0" indent="-285750" algn="just" eaLnBrk="0" fontAlgn="base" hangingPunct="0">
              <a:lnSpc>
                <a:spcPct val="150000"/>
              </a:lnSpc>
              <a:spcBef>
                <a:spcPct val="0"/>
              </a:spcBef>
              <a:spcAft>
                <a:spcPct val="0"/>
              </a:spcAft>
              <a:buClrTx/>
              <a:buFont typeface="Wingdings" panose="05000000000000000000" pitchFamily="2" charset="2"/>
              <a:buChar char="ü"/>
            </a:pPr>
            <a:r>
              <a:rPr lang="fr-FR" dirty="0"/>
              <a:t>Exploitations des fonctions normales des points d'accès Wi-Fi </a:t>
            </a:r>
          </a:p>
          <a:p>
            <a:pPr marL="285750" lvl="0" indent="-285750" algn="just" eaLnBrk="0" fontAlgn="base" hangingPunct="0">
              <a:lnSpc>
                <a:spcPct val="150000"/>
              </a:lnSpc>
              <a:spcBef>
                <a:spcPct val="0"/>
              </a:spcBef>
              <a:spcAft>
                <a:spcPct val="0"/>
              </a:spcAft>
              <a:buClrTx/>
              <a:buFont typeface="Wingdings" panose="05000000000000000000" pitchFamily="2" charset="2"/>
              <a:buChar char="ü"/>
            </a:pPr>
            <a:r>
              <a:rPr lang="fr-FR" dirty="0"/>
              <a:t>Facteur atténuant</a:t>
            </a:r>
          </a:p>
          <a:p>
            <a:pPr marL="285750" lvl="0" indent="-285750" algn="just" eaLnBrk="0" fontAlgn="base" hangingPunct="0">
              <a:lnSpc>
                <a:spcPct val="150000"/>
              </a:lnSpc>
              <a:spcBef>
                <a:spcPct val="0"/>
              </a:spcBef>
              <a:spcAft>
                <a:spcPct val="0"/>
              </a:spcAft>
              <a:buClrTx/>
              <a:buFont typeface="Wingdings" panose="05000000000000000000" pitchFamily="2" charset="2"/>
              <a:buChar char="ü"/>
            </a:pPr>
            <a:r>
              <a:rPr lang="fr-FR" dirty="0"/>
              <a:t>Principe de précaution</a:t>
            </a:r>
          </a:p>
        </p:txBody>
      </p:sp>
      <p:pic>
        <p:nvPicPr>
          <p:cNvPr id="2" name="Image 1"/>
          <p:cNvPicPr>
            <a:picLocks noChangeAspect="1"/>
          </p:cNvPicPr>
          <p:nvPr/>
        </p:nvPicPr>
        <p:blipFill>
          <a:blip r:embed="rId4"/>
          <a:stretch>
            <a:fillRect/>
          </a:stretch>
        </p:blipFill>
        <p:spPr>
          <a:xfrm>
            <a:off x="481247" y="584171"/>
            <a:ext cx="1165658" cy="1165658"/>
          </a:xfrm>
          <a:prstGeom prst="rect">
            <a:avLst/>
          </a:prstGeom>
        </p:spPr>
      </p:pic>
      <p:pic>
        <p:nvPicPr>
          <p:cNvPr id="4" name="Image 3"/>
          <p:cNvPicPr>
            <a:picLocks noChangeAspect="1"/>
          </p:cNvPicPr>
          <p:nvPr/>
        </p:nvPicPr>
        <p:blipFill>
          <a:blip r:embed="rId5"/>
          <a:stretch>
            <a:fillRect/>
          </a:stretch>
        </p:blipFill>
        <p:spPr>
          <a:xfrm rot="645772">
            <a:off x="5901627" y="3389252"/>
            <a:ext cx="3371393" cy="140474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5" name="Image 4"/>
          <p:cNvPicPr>
            <a:picLocks noChangeAspect="1"/>
          </p:cNvPicPr>
          <p:nvPr/>
        </p:nvPicPr>
        <p:blipFill>
          <a:blip r:embed="rId6"/>
          <a:stretch>
            <a:fillRect/>
          </a:stretch>
        </p:blipFill>
        <p:spPr>
          <a:xfrm>
            <a:off x="6454140" y="893467"/>
            <a:ext cx="1905000" cy="1933575"/>
          </a:xfrm>
          <a:prstGeom prst="rect">
            <a:avLst/>
          </a:prstGeom>
        </p:spPr>
      </p:pic>
      <p:sp>
        <p:nvSpPr>
          <p:cNvPr id="13" name="Google Shape;860;p19">
            <a:extLst>
              <a:ext uri="{FF2B5EF4-FFF2-40B4-BE49-F238E27FC236}">
                <a16:creationId xmlns:a16="http://schemas.microsoft.com/office/drawing/2014/main" id="{DFBB83E8-8195-42D5-B484-AB156B47475B}"/>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rgbClr val="7D5FFE"/>
                </a:solidFill>
                <a:latin typeface="Anton" pitchFamily="2" charset="0"/>
              </a:rPr>
              <a:pPr algn="ctr"/>
              <a:t>16</a:t>
            </a:fld>
            <a:endParaRPr lang="en" dirty="0">
              <a:solidFill>
                <a:srgbClr val="7D5FFE"/>
              </a:solidFill>
              <a:latin typeface="Anton" pitchFamily="2" charset="0"/>
            </a:endParaRPr>
          </a:p>
        </p:txBody>
      </p:sp>
    </p:spTree>
    <p:extLst>
      <p:ext uri="{BB962C8B-B14F-4D97-AF65-F5344CB8AC3E}">
        <p14:creationId xmlns:p14="http://schemas.microsoft.com/office/powerpoint/2010/main" val="245458600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67"/>
          <p:cNvSpPr txBox="1">
            <a:spLocks noGrp="1"/>
          </p:cNvSpPr>
          <p:nvPr>
            <p:ph type="title"/>
          </p:nvPr>
        </p:nvSpPr>
        <p:spPr>
          <a:xfrm>
            <a:off x="1546130" y="527135"/>
            <a:ext cx="6671124" cy="627000"/>
          </a:xfrm>
          <a:prstGeom prst="rect">
            <a:avLst/>
          </a:prstGeom>
        </p:spPr>
        <p:txBody>
          <a:bodyPr spcFirstLastPara="1" wrap="square" lIns="91425" tIns="91425" rIns="91425" bIns="91425" anchor="t" anchorCtr="0">
            <a:noAutofit/>
          </a:bodyPr>
          <a:lstStyle/>
          <a:p>
            <a:pPr lvl="0"/>
            <a:r>
              <a:rPr lang="fr-FR" sz="2800" b="1" dirty="0"/>
              <a:t>Accès à distance, VPN et applications mobiles</a:t>
            </a:r>
            <a:endParaRPr lang="fr-FR" sz="2800" dirty="0"/>
          </a:p>
        </p:txBody>
      </p:sp>
      <p:sp>
        <p:nvSpPr>
          <p:cNvPr id="1506" name="Google Shape;1506;p67"/>
          <p:cNvSpPr txBox="1"/>
          <p:nvPr/>
        </p:nvSpPr>
        <p:spPr>
          <a:xfrm>
            <a:off x="762080" y="3157481"/>
            <a:ext cx="2056800" cy="46354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dirty="0">
              <a:solidFill>
                <a:schemeClr val="dk1"/>
              </a:solidFill>
              <a:latin typeface="Assistant"/>
              <a:ea typeface="Assistant"/>
              <a:cs typeface="Assistant"/>
              <a:sym typeface="Assistant"/>
            </a:endParaRPr>
          </a:p>
        </p:txBody>
      </p:sp>
      <p:sp>
        <p:nvSpPr>
          <p:cNvPr id="1508" name="Google Shape;1508;p67"/>
          <p:cNvSpPr/>
          <p:nvPr/>
        </p:nvSpPr>
        <p:spPr>
          <a:xfrm>
            <a:off x="73280" y="118552"/>
            <a:ext cx="1377600" cy="1377600"/>
          </a:xfrm>
          <a:prstGeom prst="roundRect">
            <a:avLst>
              <a:gd name="adj" fmla="val 16667"/>
            </a:avLst>
          </a:prstGeom>
          <a:solidFill>
            <a:schemeClr val="lt1"/>
          </a:solidFill>
          <a:ln>
            <a:noFill/>
          </a:ln>
          <a:effectLst>
            <a:outerShdw blurRad="85725" dist="47625" dir="6660000" algn="bl" rotWithShape="0">
              <a:schemeClr val="accent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7">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7"/>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7">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7">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Rectangle 11"/>
          <p:cNvSpPr/>
          <p:nvPr/>
        </p:nvSpPr>
        <p:spPr>
          <a:xfrm>
            <a:off x="961491" y="1672960"/>
            <a:ext cx="7629767" cy="3647152"/>
          </a:xfrm>
          <a:prstGeom prst="rect">
            <a:avLst/>
          </a:prstGeom>
        </p:spPr>
        <p:style>
          <a:lnRef idx="1">
            <a:schemeClr val="accent6"/>
          </a:lnRef>
          <a:fillRef idx="2">
            <a:schemeClr val="accent6"/>
          </a:fillRef>
          <a:effectRef idx="1">
            <a:schemeClr val="accent6"/>
          </a:effectRef>
          <a:fontRef idx="minor">
            <a:schemeClr val="dk1"/>
          </a:fontRef>
        </p:style>
        <p:txBody>
          <a:bodyPr wrap="square" numCol="1">
            <a:spAutoFit/>
          </a:bodyPr>
          <a:lstStyle/>
          <a:p>
            <a:pPr marL="285750" lvl="0" indent="-285750" algn="just" eaLnBrk="0" fontAlgn="base" hangingPunct="0">
              <a:lnSpc>
                <a:spcPct val="150000"/>
              </a:lnSpc>
              <a:spcBef>
                <a:spcPct val="0"/>
              </a:spcBef>
              <a:spcAft>
                <a:spcPct val="0"/>
              </a:spcAft>
              <a:buClrTx/>
              <a:buFont typeface="Wingdings" panose="05000000000000000000" pitchFamily="2" charset="2"/>
              <a:buChar char="ü"/>
            </a:pPr>
            <a:r>
              <a:rPr lang="fr-FR" dirty="0"/>
              <a:t>L'accès à distance, s'il est mal implémenté, peut constituer un risque significatif</a:t>
            </a:r>
          </a:p>
          <a:p>
            <a:pPr marL="285750" lvl="0" indent="-285750" algn="just" eaLnBrk="0" fontAlgn="base" hangingPunct="0">
              <a:lnSpc>
                <a:spcPct val="150000"/>
              </a:lnSpc>
              <a:spcBef>
                <a:spcPct val="0"/>
              </a:spcBef>
              <a:spcAft>
                <a:spcPct val="0"/>
              </a:spcAft>
              <a:buClrTx/>
              <a:buFont typeface="Wingdings" panose="05000000000000000000" pitchFamily="2" charset="2"/>
              <a:buChar char="ü"/>
            </a:pPr>
            <a:r>
              <a:rPr lang="fr-FR" dirty="0">
                <a:solidFill>
                  <a:srgbClr val="000000"/>
                </a:solidFill>
                <a:ea typeface="Arial"/>
                <a:cs typeface="Arial"/>
              </a:rPr>
              <a:t>L'extrémité distante de la connexion ne peut pas être considérée comme digne de confiance</a:t>
            </a:r>
          </a:p>
          <a:p>
            <a:pPr marL="285750" lvl="0" indent="-285750" algn="just" eaLnBrk="0" fontAlgn="base" hangingPunct="0">
              <a:lnSpc>
                <a:spcPct val="150000"/>
              </a:lnSpc>
              <a:spcBef>
                <a:spcPct val="0"/>
              </a:spcBef>
              <a:spcAft>
                <a:spcPct val="0"/>
              </a:spcAft>
              <a:buClrTx/>
              <a:buFont typeface="Wingdings" panose="05000000000000000000" pitchFamily="2" charset="2"/>
              <a:buChar char="ü"/>
            </a:pPr>
            <a:r>
              <a:rPr lang="fr-FR" dirty="0">
                <a:solidFill>
                  <a:srgbClr val="000000"/>
                </a:solidFill>
                <a:ea typeface="Arial"/>
                <a:cs typeface="Arial"/>
              </a:rPr>
              <a:t>Les applications mobiles pour SCADA et contrôle sur smartphones ajoutent une complexité supplémentaire</a:t>
            </a:r>
          </a:p>
          <a:p>
            <a:pPr marL="285750" indent="-285750" algn="just" eaLnBrk="0" fontAlgn="base" hangingPunct="0">
              <a:lnSpc>
                <a:spcPct val="150000"/>
              </a:lnSpc>
              <a:spcBef>
                <a:spcPct val="0"/>
              </a:spcBef>
              <a:spcAft>
                <a:spcPct val="0"/>
              </a:spcAft>
              <a:buClrTx/>
              <a:buFont typeface="Wingdings" panose="05000000000000000000" pitchFamily="2" charset="2"/>
              <a:buChar char="ü"/>
            </a:pPr>
            <a:r>
              <a:rPr lang="fr-FR" dirty="0">
                <a:solidFill>
                  <a:srgbClr val="000000"/>
                </a:solidFill>
                <a:ea typeface="Arial"/>
                <a:cs typeface="Arial"/>
              </a:rPr>
              <a:t>Pour éviter les vulnérabilités, il est crucial de traiter tout point d'accès (client VPN, serveur d'application, etc.) comme s'il était directement exposé à Internet.</a:t>
            </a:r>
          </a:p>
          <a:p>
            <a:pPr marL="285750" indent="-285750" algn="just" eaLnBrk="0" fontAlgn="base" hangingPunct="0">
              <a:lnSpc>
                <a:spcPct val="150000"/>
              </a:lnSpc>
              <a:spcBef>
                <a:spcPct val="0"/>
              </a:spcBef>
              <a:spcAft>
                <a:spcPct val="0"/>
              </a:spcAft>
              <a:buClrTx/>
              <a:buFont typeface="Wingdings" panose="05000000000000000000" pitchFamily="2" charset="2"/>
              <a:buChar char="ü"/>
            </a:pPr>
            <a:r>
              <a:rPr lang="fr-FR" dirty="0">
                <a:solidFill>
                  <a:srgbClr val="000000"/>
                </a:solidFill>
                <a:ea typeface="Arial"/>
                <a:cs typeface="Arial"/>
              </a:rPr>
              <a:t>: Il est recommandé de ne pas terminer l'accès à distance directement dans les réseaux critiques pour minimiser les risques d'intrusions.</a:t>
            </a:r>
          </a:p>
          <a:p>
            <a:pPr marL="285750" lvl="0" indent="-285750" algn="just" eaLnBrk="0" fontAlgn="base" hangingPunct="0">
              <a:lnSpc>
                <a:spcPct val="150000"/>
              </a:lnSpc>
              <a:spcBef>
                <a:spcPct val="0"/>
              </a:spcBef>
              <a:spcAft>
                <a:spcPct val="0"/>
              </a:spcAft>
              <a:buClrTx/>
              <a:buFont typeface="Wingdings" panose="05000000000000000000" pitchFamily="2" charset="2"/>
              <a:buChar char="ü"/>
            </a:pPr>
            <a:endParaRPr lang="fr-FR" dirty="0">
              <a:solidFill>
                <a:srgbClr val="000000"/>
              </a:solidFill>
              <a:ea typeface="Arial"/>
              <a:cs typeface="Arial"/>
            </a:endParaRPr>
          </a:p>
          <a:p>
            <a:pPr marL="285750" lvl="0" indent="-285750" algn="just" eaLnBrk="0" fontAlgn="base" hangingPunct="0">
              <a:lnSpc>
                <a:spcPct val="150000"/>
              </a:lnSpc>
              <a:spcBef>
                <a:spcPct val="0"/>
              </a:spcBef>
              <a:spcAft>
                <a:spcPct val="0"/>
              </a:spcAft>
              <a:buClrTx/>
              <a:buFont typeface="Wingdings" panose="05000000000000000000" pitchFamily="2" charset="2"/>
              <a:buChar char="ü"/>
            </a:pPr>
            <a:endParaRPr lang="fr-FR" dirty="0">
              <a:solidFill>
                <a:srgbClr val="000000"/>
              </a:solidFill>
              <a:ea typeface="Arial"/>
              <a:cs typeface="Arial"/>
            </a:endParaRPr>
          </a:p>
        </p:txBody>
      </p:sp>
      <p:pic>
        <p:nvPicPr>
          <p:cNvPr id="3" name="Image 2"/>
          <p:cNvPicPr>
            <a:picLocks noChangeAspect="1"/>
          </p:cNvPicPr>
          <p:nvPr/>
        </p:nvPicPr>
        <p:blipFill>
          <a:blip r:embed="rId4"/>
          <a:stretch>
            <a:fillRect/>
          </a:stretch>
        </p:blipFill>
        <p:spPr>
          <a:xfrm>
            <a:off x="168530" y="279955"/>
            <a:ext cx="1121360" cy="1121360"/>
          </a:xfrm>
          <a:prstGeom prst="rect">
            <a:avLst/>
          </a:prstGeom>
        </p:spPr>
      </p:pic>
      <p:sp>
        <p:nvSpPr>
          <p:cNvPr id="11" name="Google Shape;860;p19">
            <a:extLst>
              <a:ext uri="{FF2B5EF4-FFF2-40B4-BE49-F238E27FC236}">
                <a16:creationId xmlns:a16="http://schemas.microsoft.com/office/drawing/2014/main" id="{8D7B8A83-1EFD-435C-A640-D41743EC0BFC}"/>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rgbClr val="7D5FFE"/>
                </a:solidFill>
                <a:latin typeface="Anton" pitchFamily="2" charset="0"/>
              </a:rPr>
              <a:pPr algn="ctr"/>
              <a:t>17</a:t>
            </a:fld>
            <a:endParaRPr lang="en" dirty="0">
              <a:solidFill>
                <a:srgbClr val="7D5FFE"/>
              </a:solidFill>
              <a:latin typeface="Anton" pitchFamily="2" charset="0"/>
            </a:endParaRPr>
          </a:p>
        </p:txBody>
      </p:sp>
    </p:spTree>
    <p:extLst>
      <p:ext uri="{BB962C8B-B14F-4D97-AF65-F5344CB8AC3E}">
        <p14:creationId xmlns:p14="http://schemas.microsoft.com/office/powerpoint/2010/main" val="270473468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1"/>
          <p:cNvSpPr txBox="1">
            <a:spLocks noGrp="1"/>
          </p:cNvSpPr>
          <p:nvPr>
            <p:ph type="title" idx="2"/>
          </p:nvPr>
        </p:nvSpPr>
        <p:spPr>
          <a:xfrm>
            <a:off x="1144269" y="1802504"/>
            <a:ext cx="5958593" cy="482700"/>
          </a:xfrm>
          <a:prstGeom prst="rect">
            <a:avLst/>
          </a:prstGeom>
        </p:spPr>
        <p:txBody>
          <a:bodyPr spcFirstLastPara="1" wrap="square" lIns="91425" tIns="91425" rIns="91425" bIns="91425" anchor="b" anchorCtr="0">
            <a:noAutofit/>
          </a:bodyPr>
          <a:lstStyle/>
          <a:p>
            <a:pPr algn="ctr"/>
            <a:r>
              <a:rPr lang="fr-CA" sz="4000" dirty="0"/>
              <a:t>Établissement d'Enclaves Sécurisées</a:t>
            </a:r>
            <a:endParaRPr sz="4000" dirty="0"/>
          </a:p>
        </p:txBody>
      </p:sp>
      <p:sp>
        <p:nvSpPr>
          <p:cNvPr id="395" name="Google Shape;395;p41"/>
          <p:cNvSpPr/>
          <p:nvPr/>
        </p:nvSpPr>
        <p:spPr>
          <a:xfrm>
            <a:off x="7129978" y="1053981"/>
            <a:ext cx="310200" cy="12300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4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4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4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1">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74;p39">
            <a:hlinkClick r:id="" action="ppaction://hlinkshowjump?jump=previousslide"/>
            <a:extLst>
              <a:ext uri="{FF2B5EF4-FFF2-40B4-BE49-F238E27FC236}">
                <a16:creationId xmlns:a16="http://schemas.microsoft.com/office/drawing/2014/main" id="{994F4955-C016-456A-9A77-5279CCB6E4C6}"/>
              </a:ext>
            </a:extLst>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375;p39">
            <a:extLst>
              <a:ext uri="{FF2B5EF4-FFF2-40B4-BE49-F238E27FC236}">
                <a16:creationId xmlns:a16="http://schemas.microsoft.com/office/drawing/2014/main" id="{E77E61CE-D3CB-4AFD-9690-8501996FE4BB}"/>
              </a:ext>
            </a:extLst>
          </p:cNvPr>
          <p:cNvSpPr/>
          <p:nvPr/>
        </p:nvSpPr>
        <p:spPr>
          <a:xfrm>
            <a:off x="452765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76;p39">
            <a:hlinkClick r:id="" action="ppaction://hlinkshowjump?jump=nextslide"/>
            <a:extLst>
              <a:ext uri="{FF2B5EF4-FFF2-40B4-BE49-F238E27FC236}">
                <a16:creationId xmlns:a16="http://schemas.microsoft.com/office/drawing/2014/main" id="{D49DA187-5404-418A-8181-C64EF66ED97C}"/>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376;p39">
            <a:hlinkClick r:id="" action="ppaction://hlinkshowjump?jump=nextslide"/>
            <a:extLst>
              <a:ext uri="{FF2B5EF4-FFF2-40B4-BE49-F238E27FC236}">
                <a16:creationId xmlns:a16="http://schemas.microsoft.com/office/drawing/2014/main" id="{C02D159E-C42D-4A24-B154-E935F40B7FCC}"/>
              </a:ext>
            </a:extLst>
          </p:cNvPr>
          <p:cNvSpPr/>
          <p:nvPr/>
        </p:nvSpPr>
        <p:spPr>
          <a:xfrm>
            <a:off x="4831300"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2B0B3D82-298A-4627-BB66-DEA029F181AF}"/>
              </a:ext>
            </a:extLst>
          </p:cNvPr>
          <p:cNvSpPr txBox="1"/>
          <p:nvPr/>
        </p:nvSpPr>
        <p:spPr>
          <a:xfrm>
            <a:off x="8004765" y="936711"/>
            <a:ext cx="797859" cy="707886"/>
          </a:xfrm>
          <a:prstGeom prst="rect">
            <a:avLst/>
          </a:prstGeom>
          <a:noFill/>
        </p:spPr>
        <p:txBody>
          <a:bodyPr wrap="square" rtlCol="0">
            <a:spAutoFit/>
          </a:bodyPr>
          <a:lstStyle/>
          <a:p>
            <a:pPr algn="ctr">
              <a:buClr>
                <a:schemeClr val="dk1"/>
              </a:buClr>
              <a:buSzPts val="12000"/>
            </a:pPr>
            <a:r>
              <a:rPr lang="en-US" sz="4000" b="1" dirty="0">
                <a:solidFill>
                  <a:schemeClr val="bg2"/>
                </a:solidFill>
                <a:latin typeface="Josefin Sans"/>
                <a:sym typeface="Josefin Sans"/>
              </a:rPr>
              <a:t>03</a:t>
            </a:r>
          </a:p>
        </p:txBody>
      </p:sp>
      <p:sp>
        <p:nvSpPr>
          <p:cNvPr id="69" name="TextBox 68">
            <a:extLst>
              <a:ext uri="{FF2B5EF4-FFF2-40B4-BE49-F238E27FC236}">
                <a16:creationId xmlns:a16="http://schemas.microsoft.com/office/drawing/2014/main" id="{DFB9133A-BB26-4394-9AEF-61E137CBFF47}"/>
              </a:ext>
            </a:extLst>
          </p:cNvPr>
          <p:cNvSpPr txBox="1"/>
          <p:nvPr/>
        </p:nvSpPr>
        <p:spPr>
          <a:xfrm>
            <a:off x="2057400" y="2969295"/>
            <a:ext cx="5029200" cy="954107"/>
          </a:xfrm>
          <a:prstGeom prst="rect">
            <a:avLst/>
          </a:prstGeom>
          <a:noFill/>
        </p:spPr>
        <p:txBody>
          <a:bodyPr wrap="square">
            <a:spAutoFit/>
          </a:bodyPr>
          <a:lstStyle/>
          <a:p>
            <a:pPr marL="342900" indent="-342900">
              <a:buClr>
                <a:srgbClr val="977DFE"/>
              </a:buClr>
              <a:buFont typeface="+mj-lt"/>
              <a:buAutoNum type="alphaUcPeriod"/>
            </a:pPr>
            <a:r>
              <a:rPr lang="en-US" b="1" dirty="0">
                <a:solidFill>
                  <a:srgbClr val="7D5FFE"/>
                </a:solidFill>
                <a:latin typeface="Josefin Sans"/>
                <a:sym typeface="Josefin Sans"/>
              </a:rPr>
              <a:t>IDENTIFICATION DES GROUPES FONCTIONNELS</a:t>
            </a:r>
          </a:p>
          <a:p>
            <a:pPr marL="342900" indent="-342900">
              <a:buClr>
                <a:srgbClr val="977DFE"/>
              </a:buClr>
              <a:buFont typeface="+mj-lt"/>
              <a:buAutoNum type="alphaUcPeriod"/>
            </a:pPr>
            <a:r>
              <a:rPr lang="en-US" b="1" dirty="0">
                <a:solidFill>
                  <a:srgbClr val="7D5FFE"/>
                </a:solidFill>
                <a:latin typeface="Josefin Sans"/>
                <a:sym typeface="Josefin Sans"/>
              </a:rPr>
              <a:t>ÉTABLISSEMENT DES ENCLAVES</a:t>
            </a:r>
          </a:p>
          <a:p>
            <a:pPr marL="342900" indent="-342900">
              <a:buClr>
                <a:srgbClr val="977DFE"/>
              </a:buClr>
              <a:buFont typeface="+mj-lt"/>
              <a:buAutoNum type="alphaUcPeriod"/>
            </a:pPr>
            <a:r>
              <a:rPr lang="en-US" b="1" dirty="0">
                <a:solidFill>
                  <a:srgbClr val="7D5FFE"/>
                </a:solidFill>
                <a:latin typeface="Josefin Sans"/>
                <a:sym typeface="Josefin Sans"/>
              </a:rPr>
              <a:t>SÉCURISATION DES PÉRIMÈTRES D'ENCLAVE</a:t>
            </a:r>
          </a:p>
          <a:p>
            <a:pPr marL="342900" indent="-342900">
              <a:buClr>
                <a:srgbClr val="977DFE"/>
              </a:buClr>
              <a:buFont typeface="+mj-lt"/>
              <a:buAutoNum type="alphaUcPeriod"/>
            </a:pPr>
            <a:r>
              <a:rPr lang="en-US" b="1" dirty="0">
                <a:solidFill>
                  <a:srgbClr val="7D5FFE"/>
                </a:solidFill>
                <a:latin typeface="Josefin Sans"/>
                <a:sym typeface="Josefin Sans"/>
              </a:rPr>
              <a:t>SÉCURISATION DES INTÉRIEURS D'ENCLAVE</a:t>
            </a:r>
          </a:p>
        </p:txBody>
      </p:sp>
      <p:sp>
        <p:nvSpPr>
          <p:cNvPr id="14" name="Google Shape;860;p19">
            <a:extLst>
              <a:ext uri="{FF2B5EF4-FFF2-40B4-BE49-F238E27FC236}">
                <a16:creationId xmlns:a16="http://schemas.microsoft.com/office/drawing/2014/main" id="{6DB6B2B2-024F-4473-AC69-56BB75EC9DF7}"/>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chemeClr val="bg2"/>
                </a:solidFill>
                <a:latin typeface="Anton" pitchFamily="2" charset="0"/>
              </a:rPr>
              <a:pPr algn="ctr"/>
              <a:t>18</a:t>
            </a:fld>
            <a:endParaRPr lang="en" dirty="0">
              <a:solidFill>
                <a:schemeClr val="bg2"/>
              </a:solidFill>
              <a:latin typeface="Anton"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
                                            <p:txEl>
                                              <p:pRg st="0" end="0"/>
                                            </p:txEl>
                                          </p:spTgt>
                                        </p:tgtEl>
                                        <p:attrNameLst>
                                          <p:attrName>style.visibility</p:attrName>
                                        </p:attrNameLst>
                                      </p:cBhvr>
                                      <p:to>
                                        <p:strVal val="visible"/>
                                      </p:to>
                                    </p:set>
                                    <p:animEffect transition="in" filter="fade">
                                      <p:cBhvr>
                                        <p:cTn id="7" dur="250"/>
                                        <p:tgtEl>
                                          <p:spTgt spid="69">
                                            <p:txEl>
                                              <p:pRg st="0" end="0"/>
                                            </p:txEl>
                                          </p:spTgt>
                                        </p:tgtEl>
                                      </p:cBhvr>
                                    </p:animEffect>
                                    <p:anim calcmode="lin" valueType="num">
                                      <p:cBhvr>
                                        <p:cTn id="8" dur="25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6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69">
                                            <p:txEl>
                                              <p:pRg st="1" end="1"/>
                                            </p:txEl>
                                          </p:spTgt>
                                        </p:tgtEl>
                                        <p:attrNameLst>
                                          <p:attrName>style.visibility</p:attrName>
                                        </p:attrNameLst>
                                      </p:cBhvr>
                                      <p:to>
                                        <p:strVal val="visible"/>
                                      </p:to>
                                    </p:set>
                                    <p:animEffect transition="in" filter="fade">
                                      <p:cBhvr>
                                        <p:cTn id="13" dur="250"/>
                                        <p:tgtEl>
                                          <p:spTgt spid="69">
                                            <p:txEl>
                                              <p:pRg st="1" end="1"/>
                                            </p:txEl>
                                          </p:spTgt>
                                        </p:tgtEl>
                                      </p:cBhvr>
                                    </p:animEffect>
                                    <p:anim calcmode="lin" valueType="num">
                                      <p:cBhvr>
                                        <p:cTn id="14" dur="250" fill="hold"/>
                                        <p:tgtEl>
                                          <p:spTgt spid="69">
                                            <p:txEl>
                                              <p:pRg st="1" end="1"/>
                                            </p:txEl>
                                          </p:spTgt>
                                        </p:tgtEl>
                                        <p:attrNameLst>
                                          <p:attrName>ppt_x</p:attrName>
                                        </p:attrNameLst>
                                      </p:cBhvr>
                                      <p:tavLst>
                                        <p:tav tm="0">
                                          <p:val>
                                            <p:strVal val="#ppt_x"/>
                                          </p:val>
                                        </p:tav>
                                        <p:tav tm="100000">
                                          <p:val>
                                            <p:strVal val="#ppt_x"/>
                                          </p:val>
                                        </p:tav>
                                      </p:tavLst>
                                    </p:anim>
                                    <p:anim calcmode="lin" valueType="num">
                                      <p:cBhvr>
                                        <p:cTn id="15" dur="250" fill="hold"/>
                                        <p:tgtEl>
                                          <p:spTgt spid="69">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69">
                                            <p:txEl>
                                              <p:pRg st="2" end="2"/>
                                            </p:txEl>
                                          </p:spTgt>
                                        </p:tgtEl>
                                        <p:attrNameLst>
                                          <p:attrName>style.visibility</p:attrName>
                                        </p:attrNameLst>
                                      </p:cBhvr>
                                      <p:to>
                                        <p:strVal val="visible"/>
                                      </p:to>
                                    </p:set>
                                    <p:animEffect transition="in" filter="fade">
                                      <p:cBhvr>
                                        <p:cTn id="19" dur="250"/>
                                        <p:tgtEl>
                                          <p:spTgt spid="69">
                                            <p:txEl>
                                              <p:pRg st="2" end="2"/>
                                            </p:txEl>
                                          </p:spTgt>
                                        </p:tgtEl>
                                      </p:cBhvr>
                                    </p:animEffect>
                                    <p:anim calcmode="lin" valueType="num">
                                      <p:cBhvr>
                                        <p:cTn id="20" dur="250" fill="hold"/>
                                        <p:tgtEl>
                                          <p:spTgt spid="69">
                                            <p:txEl>
                                              <p:pRg st="2" end="2"/>
                                            </p:txEl>
                                          </p:spTgt>
                                        </p:tgtEl>
                                        <p:attrNameLst>
                                          <p:attrName>ppt_x</p:attrName>
                                        </p:attrNameLst>
                                      </p:cBhvr>
                                      <p:tavLst>
                                        <p:tav tm="0">
                                          <p:val>
                                            <p:strVal val="#ppt_x"/>
                                          </p:val>
                                        </p:tav>
                                        <p:tav tm="100000">
                                          <p:val>
                                            <p:strVal val="#ppt_x"/>
                                          </p:val>
                                        </p:tav>
                                      </p:tavLst>
                                    </p:anim>
                                    <p:anim calcmode="lin" valueType="num">
                                      <p:cBhvr>
                                        <p:cTn id="21" dur="250" fill="hold"/>
                                        <p:tgtEl>
                                          <p:spTgt spid="69">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69">
                                            <p:txEl>
                                              <p:pRg st="3" end="3"/>
                                            </p:txEl>
                                          </p:spTgt>
                                        </p:tgtEl>
                                        <p:attrNameLst>
                                          <p:attrName>style.visibility</p:attrName>
                                        </p:attrNameLst>
                                      </p:cBhvr>
                                      <p:to>
                                        <p:strVal val="visible"/>
                                      </p:to>
                                    </p:set>
                                    <p:animEffect transition="in" filter="fade">
                                      <p:cBhvr>
                                        <p:cTn id="25" dur="250"/>
                                        <p:tgtEl>
                                          <p:spTgt spid="69">
                                            <p:txEl>
                                              <p:pRg st="3" end="3"/>
                                            </p:txEl>
                                          </p:spTgt>
                                        </p:tgtEl>
                                      </p:cBhvr>
                                    </p:animEffect>
                                    <p:anim calcmode="lin" valueType="num">
                                      <p:cBhvr>
                                        <p:cTn id="26" dur="250" fill="hold"/>
                                        <p:tgtEl>
                                          <p:spTgt spid="69">
                                            <p:txEl>
                                              <p:pRg st="3" end="3"/>
                                            </p:txEl>
                                          </p:spTgt>
                                        </p:tgtEl>
                                        <p:attrNameLst>
                                          <p:attrName>ppt_x</p:attrName>
                                        </p:attrNameLst>
                                      </p:cBhvr>
                                      <p:tavLst>
                                        <p:tav tm="0">
                                          <p:val>
                                            <p:strVal val="#ppt_x"/>
                                          </p:val>
                                        </p:tav>
                                        <p:tav tm="100000">
                                          <p:val>
                                            <p:strVal val="#ppt_x"/>
                                          </p:val>
                                        </p:tav>
                                      </p:tavLst>
                                    </p:anim>
                                    <p:anim calcmode="lin" valueType="num">
                                      <p:cBhvr>
                                        <p:cTn id="27" dur="250" fill="hold"/>
                                        <p:tgtEl>
                                          <p:spTgt spid="6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1"/>
          <p:cNvSpPr txBox="1">
            <a:spLocks noGrp="1"/>
          </p:cNvSpPr>
          <p:nvPr>
            <p:ph type="title" idx="2"/>
          </p:nvPr>
        </p:nvSpPr>
        <p:spPr>
          <a:xfrm>
            <a:off x="4294730" y="65624"/>
            <a:ext cx="4802223" cy="482700"/>
          </a:xfrm>
          <a:prstGeom prst="rect">
            <a:avLst/>
          </a:prstGeom>
        </p:spPr>
        <p:txBody>
          <a:bodyPr spcFirstLastPara="1" wrap="square" lIns="91425" tIns="91425" rIns="91425" bIns="91425" anchor="b" anchorCtr="0">
            <a:noAutofit/>
          </a:bodyPr>
          <a:lstStyle/>
          <a:p>
            <a:pPr algn="ctr">
              <a:buSzPts val="3000"/>
            </a:pPr>
            <a:r>
              <a:rPr lang="fr-CA" b="0" dirty="0">
                <a:solidFill>
                  <a:srgbClr val="67696B"/>
                </a:solidFill>
              </a:rPr>
              <a:t>Établissement d'Enclaves Sécurisées</a:t>
            </a:r>
            <a:endParaRPr b="0" dirty="0">
              <a:solidFill>
                <a:srgbClr val="67696B"/>
              </a:solidFill>
            </a:endParaRPr>
          </a:p>
        </p:txBody>
      </p:sp>
      <p:sp>
        <p:nvSpPr>
          <p:cNvPr id="396" name="Google Shape;396;p4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4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4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1">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95;p41">
            <a:extLst>
              <a:ext uri="{FF2B5EF4-FFF2-40B4-BE49-F238E27FC236}">
                <a16:creationId xmlns:a16="http://schemas.microsoft.com/office/drawing/2014/main" id="{E1C8A043-CFF8-4A90-81FC-D74524F96DE1}"/>
              </a:ext>
            </a:extLst>
          </p:cNvPr>
          <p:cNvSpPr/>
          <p:nvPr/>
        </p:nvSpPr>
        <p:spPr>
          <a:xfrm>
            <a:off x="4866178" y="453562"/>
            <a:ext cx="3502135" cy="83332"/>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4;p39">
            <a:hlinkClick r:id="" action="ppaction://hlinkshowjump?jump=previousslide"/>
            <a:extLst>
              <a:ext uri="{FF2B5EF4-FFF2-40B4-BE49-F238E27FC236}">
                <a16:creationId xmlns:a16="http://schemas.microsoft.com/office/drawing/2014/main" id="{4F0A52A5-A4D5-4FD7-8D5D-3D35E26C39CA}"/>
              </a:ext>
            </a:extLst>
          </p:cNvPr>
          <p:cNvSpPr/>
          <p:nvPr/>
        </p:nvSpPr>
        <p:spPr>
          <a:xfrm>
            <a:off x="4375825" y="253425"/>
            <a:ext cx="96900" cy="96900"/>
          </a:xfrm>
          <a:prstGeom prst="ellipse">
            <a:avLst/>
          </a:prstGeom>
          <a:solidFill>
            <a:srgbClr val="67696B">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75;p39">
            <a:extLst>
              <a:ext uri="{FF2B5EF4-FFF2-40B4-BE49-F238E27FC236}">
                <a16:creationId xmlns:a16="http://schemas.microsoft.com/office/drawing/2014/main" id="{A41B66F7-F203-4FCB-B2C4-A8E9E05A5384}"/>
              </a:ext>
            </a:extLst>
          </p:cNvPr>
          <p:cNvSpPr/>
          <p:nvPr/>
        </p:nvSpPr>
        <p:spPr>
          <a:xfrm>
            <a:off x="452765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76;p39">
            <a:hlinkClick r:id="" action="ppaction://hlinkshowjump?jump=nextslide"/>
            <a:extLst>
              <a:ext uri="{FF2B5EF4-FFF2-40B4-BE49-F238E27FC236}">
                <a16:creationId xmlns:a16="http://schemas.microsoft.com/office/drawing/2014/main" id="{FDC97F5E-0D0F-46F7-A122-ADDD16530978}"/>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ZoneTexte 1"/>
          <p:cNvSpPr txBox="1"/>
          <p:nvPr/>
        </p:nvSpPr>
        <p:spPr>
          <a:xfrm>
            <a:off x="1750704" y="1903566"/>
            <a:ext cx="4402440" cy="1897534"/>
          </a:xfrm>
          <a:prstGeom prst="rect">
            <a:avLst/>
          </a:prstGeom>
          <a:noFill/>
        </p:spPr>
        <p:txBody>
          <a:bodyPr wrap="square" rtlCol="0">
            <a:spAutoFit/>
          </a:bodyPr>
          <a:lstStyle/>
          <a:p>
            <a:endParaRPr lang="fr-FR" dirty="0"/>
          </a:p>
        </p:txBody>
      </p:sp>
      <p:sp>
        <p:nvSpPr>
          <p:cNvPr id="6" name="Rectangle 4"/>
          <p:cNvSpPr>
            <a:spLocks noChangeArrowheads="1"/>
          </p:cNvSpPr>
          <p:nvPr/>
        </p:nvSpPr>
        <p:spPr bwMode="auto">
          <a:xfrm>
            <a:off x="787858" y="2530564"/>
            <a:ext cx="60649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rgbClr val="000000"/>
                </a:solidFill>
                <a:effectLst/>
                <a:latin typeface="Söhne"/>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9" name="TextBox 68">
            <a:extLst>
              <a:ext uri="{FF2B5EF4-FFF2-40B4-BE49-F238E27FC236}">
                <a16:creationId xmlns:a16="http://schemas.microsoft.com/office/drawing/2014/main" id="{5A27D1AE-0F87-4EE1-883E-BDAAD4647BED}"/>
              </a:ext>
            </a:extLst>
          </p:cNvPr>
          <p:cNvSpPr txBox="1"/>
          <p:nvPr/>
        </p:nvSpPr>
        <p:spPr>
          <a:xfrm>
            <a:off x="1750704" y="1407179"/>
            <a:ext cx="6064988" cy="523220"/>
          </a:xfrm>
          <a:prstGeom prst="rect">
            <a:avLst/>
          </a:prstGeom>
          <a:noFill/>
          <a:ln w="12700">
            <a:solidFill>
              <a:schemeClr val="accent2">
                <a:lumMod val="50000"/>
              </a:schemeClr>
            </a:solidFill>
          </a:ln>
        </p:spPr>
        <p:txBody>
          <a:bodyPr wrap="square">
            <a:spAutoFit/>
          </a:bodyPr>
          <a:lstStyle/>
          <a:p>
            <a:pPr algn="just"/>
            <a:r>
              <a:rPr lang="en-US" dirty="0">
                <a:solidFill>
                  <a:schemeClr val="dk1"/>
                </a:solidFill>
                <a:latin typeface="Josefin Sans"/>
              </a:rPr>
              <a:t>La Défense </a:t>
            </a:r>
            <a:r>
              <a:rPr lang="en-US" dirty="0" err="1">
                <a:solidFill>
                  <a:schemeClr val="dk1"/>
                </a:solidFill>
                <a:latin typeface="Josefin Sans"/>
              </a:rPr>
              <a:t>en</a:t>
            </a:r>
            <a:r>
              <a:rPr lang="en-US" dirty="0">
                <a:solidFill>
                  <a:schemeClr val="dk1"/>
                </a:solidFill>
                <a:latin typeface="Josefin Sans"/>
              </a:rPr>
              <a:t> </a:t>
            </a:r>
            <a:r>
              <a:rPr lang="en-US" dirty="0" err="1">
                <a:solidFill>
                  <a:schemeClr val="dk1"/>
                </a:solidFill>
                <a:latin typeface="Josefin Sans"/>
              </a:rPr>
              <a:t>Profondeur</a:t>
            </a:r>
            <a:r>
              <a:rPr lang="en-US" dirty="0">
                <a:solidFill>
                  <a:schemeClr val="dk1"/>
                </a:solidFill>
                <a:latin typeface="Josefin Sans"/>
              </a:rPr>
              <a:t> </a:t>
            </a:r>
            <a:r>
              <a:rPr lang="en-US" dirty="0" err="1">
                <a:solidFill>
                  <a:schemeClr val="dk1"/>
                </a:solidFill>
                <a:latin typeface="Josefin Sans"/>
              </a:rPr>
              <a:t>consiste</a:t>
            </a:r>
            <a:r>
              <a:rPr lang="en-US" dirty="0">
                <a:solidFill>
                  <a:schemeClr val="dk1"/>
                </a:solidFill>
                <a:latin typeface="Josefin Sans"/>
              </a:rPr>
              <a:t> à </a:t>
            </a:r>
            <a:r>
              <a:rPr lang="en-US" dirty="0" err="1">
                <a:solidFill>
                  <a:schemeClr val="dk1"/>
                </a:solidFill>
                <a:latin typeface="Josefin Sans"/>
              </a:rPr>
              <a:t>isoler</a:t>
            </a:r>
            <a:r>
              <a:rPr lang="en-US" dirty="0">
                <a:solidFill>
                  <a:schemeClr val="dk1"/>
                </a:solidFill>
                <a:latin typeface="Josefin Sans"/>
              </a:rPr>
              <a:t> les </a:t>
            </a:r>
            <a:r>
              <a:rPr lang="en-US" dirty="0" err="1">
                <a:solidFill>
                  <a:schemeClr val="dk1"/>
                </a:solidFill>
                <a:latin typeface="Josefin Sans"/>
              </a:rPr>
              <a:t>dispositifs,les</a:t>
            </a:r>
            <a:r>
              <a:rPr lang="en-US" dirty="0">
                <a:solidFill>
                  <a:schemeClr val="dk1"/>
                </a:solidFill>
                <a:latin typeface="Josefin Sans"/>
              </a:rPr>
              <a:t> ports et les services </a:t>
            </a:r>
            <a:r>
              <a:rPr lang="en-US" dirty="0" err="1">
                <a:solidFill>
                  <a:schemeClr val="dk1"/>
                </a:solidFill>
                <a:latin typeface="Josefin Sans"/>
              </a:rPr>
              <a:t>en</a:t>
            </a:r>
            <a:r>
              <a:rPr lang="en-US" dirty="0">
                <a:solidFill>
                  <a:schemeClr val="dk1"/>
                </a:solidFill>
                <a:latin typeface="Josefin Sans"/>
              </a:rPr>
              <a:t> </a:t>
            </a:r>
            <a:r>
              <a:rPr lang="en-US" dirty="0" err="1">
                <a:solidFill>
                  <a:schemeClr val="bg2"/>
                </a:solidFill>
                <a:highlight>
                  <a:srgbClr val="7D5FFE"/>
                </a:highlight>
                <a:latin typeface="Josefin Sans"/>
              </a:rPr>
              <a:t>groupes</a:t>
            </a:r>
            <a:r>
              <a:rPr lang="en-US" dirty="0">
                <a:solidFill>
                  <a:schemeClr val="bg2"/>
                </a:solidFill>
                <a:highlight>
                  <a:srgbClr val="7D5FFE"/>
                </a:highlight>
                <a:latin typeface="Josefin Sans"/>
              </a:rPr>
              <a:t> </a:t>
            </a:r>
            <a:r>
              <a:rPr lang="en-US" dirty="0" err="1">
                <a:solidFill>
                  <a:schemeClr val="bg2"/>
                </a:solidFill>
                <a:highlight>
                  <a:srgbClr val="7D5FFE"/>
                </a:highlight>
                <a:latin typeface="Josefin Sans"/>
              </a:rPr>
              <a:t>fonctionnels</a:t>
            </a:r>
            <a:r>
              <a:rPr lang="en-US" dirty="0">
                <a:solidFill>
                  <a:schemeClr val="dk1"/>
                </a:solidFill>
                <a:latin typeface="Josefin Sans"/>
              </a:rPr>
              <a:t> pour </a:t>
            </a:r>
            <a:r>
              <a:rPr lang="en-US" dirty="0" err="1">
                <a:solidFill>
                  <a:srgbClr val="7D5FFE"/>
                </a:solidFill>
                <a:latin typeface="Josefin Sans"/>
              </a:rPr>
              <a:t>réduire</a:t>
            </a:r>
            <a:r>
              <a:rPr lang="en-US" dirty="0">
                <a:solidFill>
                  <a:srgbClr val="7D5FFE"/>
                </a:solidFill>
                <a:latin typeface="Josefin Sans"/>
              </a:rPr>
              <a:t> la surface </a:t>
            </a:r>
            <a:r>
              <a:rPr lang="en-US" dirty="0" err="1">
                <a:solidFill>
                  <a:srgbClr val="7D5FFE"/>
                </a:solidFill>
                <a:latin typeface="Josefin Sans"/>
              </a:rPr>
              <a:t>d'attaque</a:t>
            </a:r>
            <a:r>
              <a:rPr lang="en-US" dirty="0">
                <a:solidFill>
                  <a:schemeClr val="dk1"/>
                </a:solidFill>
                <a:latin typeface="Josefin Sans"/>
              </a:rPr>
              <a:t>. </a:t>
            </a:r>
          </a:p>
        </p:txBody>
      </p:sp>
      <p:sp>
        <p:nvSpPr>
          <p:cNvPr id="78" name="TextBox 77">
            <a:extLst>
              <a:ext uri="{FF2B5EF4-FFF2-40B4-BE49-F238E27FC236}">
                <a16:creationId xmlns:a16="http://schemas.microsoft.com/office/drawing/2014/main" id="{14DFF25B-040C-4083-8CC1-B286C2A248F2}"/>
              </a:ext>
            </a:extLst>
          </p:cNvPr>
          <p:cNvSpPr txBox="1"/>
          <p:nvPr/>
        </p:nvSpPr>
        <p:spPr>
          <a:xfrm>
            <a:off x="676284" y="1514900"/>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1</a:t>
            </a:r>
          </a:p>
        </p:txBody>
      </p:sp>
      <p:grpSp>
        <p:nvGrpSpPr>
          <p:cNvPr id="13" name="Group 12">
            <a:extLst>
              <a:ext uri="{FF2B5EF4-FFF2-40B4-BE49-F238E27FC236}">
                <a16:creationId xmlns:a16="http://schemas.microsoft.com/office/drawing/2014/main" id="{487E4803-C096-48DF-B9CE-88EAA6CC444E}"/>
              </a:ext>
            </a:extLst>
          </p:cNvPr>
          <p:cNvGrpSpPr/>
          <p:nvPr/>
        </p:nvGrpSpPr>
        <p:grpSpPr>
          <a:xfrm>
            <a:off x="676284" y="2034304"/>
            <a:ext cx="7139408" cy="523220"/>
            <a:chOff x="676284" y="1958104"/>
            <a:chExt cx="7139408" cy="523220"/>
          </a:xfrm>
        </p:grpSpPr>
        <p:sp>
          <p:nvSpPr>
            <p:cNvPr id="72" name="TextBox 71">
              <a:extLst>
                <a:ext uri="{FF2B5EF4-FFF2-40B4-BE49-F238E27FC236}">
                  <a16:creationId xmlns:a16="http://schemas.microsoft.com/office/drawing/2014/main" id="{417D9F3E-FF99-4F26-975A-D41D5411ED1E}"/>
                </a:ext>
              </a:extLst>
            </p:cNvPr>
            <p:cNvSpPr txBox="1"/>
            <p:nvPr/>
          </p:nvSpPr>
          <p:spPr>
            <a:xfrm>
              <a:off x="1750704" y="1958104"/>
              <a:ext cx="6064988" cy="523220"/>
            </a:xfrm>
            <a:prstGeom prst="rect">
              <a:avLst/>
            </a:prstGeom>
            <a:noFill/>
            <a:ln w="12700">
              <a:solidFill>
                <a:schemeClr val="accent2">
                  <a:lumMod val="50000"/>
                </a:schemeClr>
              </a:solidFill>
            </a:ln>
          </p:spPr>
          <p:txBody>
            <a:bodyPr wrap="square">
              <a:spAutoFit/>
            </a:bodyPr>
            <a:lstStyle>
              <a:defPPr marR="0" lvl="0" algn="l" rtl="0">
                <a:lnSpc>
                  <a:spcPct val="100000"/>
                </a:lnSpc>
                <a:spcBef>
                  <a:spcPts val="0"/>
                </a:spcBef>
                <a:spcAft>
                  <a:spcPts val="0"/>
                </a:spcAft>
              </a:defPPr>
              <a:lvl1pPr>
                <a:defRPr>
                  <a:solidFill>
                    <a:schemeClr val="dk1"/>
                  </a:solidFill>
                  <a:latin typeface="Josefin Sans"/>
                </a:defRPr>
              </a:lvl1pPr>
            </a:lstStyle>
            <a:p>
              <a:pPr algn="just"/>
              <a:r>
                <a:rPr lang="en-US" dirty="0" err="1"/>
                <a:t>Chaque</a:t>
              </a:r>
              <a:r>
                <a:rPr lang="en-US" dirty="0"/>
                <a:t> </a:t>
              </a:r>
              <a:r>
                <a:rPr lang="en-US" dirty="0" err="1"/>
                <a:t>groupe</a:t>
              </a:r>
              <a:r>
                <a:rPr lang="en-US" dirty="0"/>
                <a:t> </a:t>
              </a:r>
              <a:r>
                <a:rPr lang="en-US" dirty="0" err="1"/>
                <a:t>est</a:t>
              </a:r>
              <a:r>
                <a:rPr lang="en-US" dirty="0"/>
                <a:t> </a:t>
              </a:r>
              <a:r>
                <a:rPr lang="en-US" dirty="0" err="1"/>
                <a:t>sécurisé</a:t>
              </a:r>
              <a:r>
                <a:rPr lang="en-US" dirty="0"/>
                <a:t> </a:t>
              </a:r>
              <a:r>
                <a:rPr lang="en-US" dirty="0" err="1"/>
                <a:t>en</a:t>
              </a:r>
              <a:r>
                <a:rPr lang="en-US" dirty="0"/>
                <a:t> </a:t>
              </a:r>
              <a:r>
                <a:rPr lang="en-US" dirty="0" err="1"/>
                <a:t>une</a:t>
              </a:r>
              <a:r>
                <a:rPr lang="en-US" dirty="0"/>
                <a:t> enclave, </a:t>
              </a:r>
              <a:r>
                <a:rPr lang="en-US" dirty="0" err="1"/>
                <a:t>dissuadant</a:t>
              </a:r>
              <a:r>
                <a:rPr lang="en-US" dirty="0"/>
                <a:t> les </a:t>
              </a:r>
              <a:r>
                <a:rPr lang="en-US" dirty="0" err="1"/>
                <a:t>tentatives</a:t>
              </a:r>
              <a:r>
                <a:rPr lang="en-US" dirty="0"/>
                <a:t> </a:t>
              </a:r>
              <a:r>
                <a:rPr lang="en-US" dirty="0" err="1"/>
                <a:t>d'intrusion</a:t>
              </a:r>
              <a:r>
                <a:rPr lang="en-US" dirty="0"/>
                <a:t>. Malgré les </a:t>
              </a:r>
              <a:r>
                <a:rPr lang="en-US" dirty="0" err="1"/>
                <a:t>coûts</a:t>
              </a:r>
              <a:r>
                <a:rPr lang="en-US" dirty="0"/>
                <a:t>, </a:t>
              </a:r>
              <a:r>
                <a:rPr lang="en-US" dirty="0" err="1"/>
                <a:t>chaque</a:t>
              </a:r>
              <a:r>
                <a:rPr lang="en-US" dirty="0"/>
                <a:t> enclave doit </a:t>
              </a:r>
              <a:r>
                <a:rPr lang="en-US" dirty="0" err="1"/>
                <a:t>être</a:t>
              </a:r>
              <a:r>
                <a:rPr lang="en-US" dirty="0"/>
                <a:t> </a:t>
              </a:r>
              <a:r>
                <a:rPr lang="en-US" dirty="0" err="1"/>
                <a:t>sécurisée</a:t>
              </a:r>
              <a:r>
                <a:rPr lang="en-US" dirty="0"/>
                <a:t> au </a:t>
              </a:r>
              <a:r>
                <a:rPr lang="en-US" dirty="0" err="1"/>
                <a:t>mieux</a:t>
              </a:r>
              <a:r>
                <a:rPr lang="en-US" dirty="0"/>
                <a:t>. </a:t>
              </a:r>
            </a:p>
          </p:txBody>
        </p:sp>
        <p:sp>
          <p:nvSpPr>
            <p:cNvPr id="79" name="TextBox 78">
              <a:extLst>
                <a:ext uri="{FF2B5EF4-FFF2-40B4-BE49-F238E27FC236}">
                  <a16:creationId xmlns:a16="http://schemas.microsoft.com/office/drawing/2014/main" id="{444EB964-1362-4C1F-8ACA-E6A1D724C612}"/>
                </a:ext>
              </a:extLst>
            </p:cNvPr>
            <p:cNvSpPr txBox="1"/>
            <p:nvPr/>
          </p:nvSpPr>
          <p:spPr>
            <a:xfrm>
              <a:off x="676284" y="2069701"/>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a:t>
              </a:r>
              <a:r>
                <a:rPr lang="en-US" sz="1200" dirty="0">
                  <a:solidFill>
                    <a:schemeClr val="bg2"/>
                  </a:solidFill>
                  <a:latin typeface="Josefin Sans"/>
                </a:rPr>
                <a:t> </a:t>
              </a:r>
              <a:r>
                <a:rPr lang="en-US" dirty="0">
                  <a:solidFill>
                    <a:schemeClr val="bg2"/>
                  </a:solidFill>
                  <a:latin typeface="Josefin Sans"/>
                </a:rPr>
                <a:t>2</a:t>
              </a:r>
            </a:p>
          </p:txBody>
        </p:sp>
      </p:grpSp>
      <p:grpSp>
        <p:nvGrpSpPr>
          <p:cNvPr id="14" name="Group 13">
            <a:extLst>
              <a:ext uri="{FF2B5EF4-FFF2-40B4-BE49-F238E27FC236}">
                <a16:creationId xmlns:a16="http://schemas.microsoft.com/office/drawing/2014/main" id="{1E5B7711-0665-499A-8BC6-F264F0402400}"/>
              </a:ext>
            </a:extLst>
          </p:cNvPr>
          <p:cNvGrpSpPr/>
          <p:nvPr/>
        </p:nvGrpSpPr>
        <p:grpSpPr>
          <a:xfrm>
            <a:off x="676284" y="2661428"/>
            <a:ext cx="7139408" cy="523220"/>
            <a:chOff x="676284" y="2585228"/>
            <a:chExt cx="7139408" cy="523220"/>
          </a:xfrm>
        </p:grpSpPr>
        <p:sp>
          <p:nvSpPr>
            <p:cNvPr id="75" name="TextBox 74">
              <a:extLst>
                <a:ext uri="{FF2B5EF4-FFF2-40B4-BE49-F238E27FC236}">
                  <a16:creationId xmlns:a16="http://schemas.microsoft.com/office/drawing/2014/main" id="{0951939B-76DE-40AF-BF68-D30EDFE9306A}"/>
                </a:ext>
              </a:extLst>
            </p:cNvPr>
            <p:cNvSpPr txBox="1"/>
            <p:nvPr/>
          </p:nvSpPr>
          <p:spPr>
            <a:xfrm>
              <a:off x="1750704" y="2585228"/>
              <a:ext cx="6064988" cy="523220"/>
            </a:xfrm>
            <a:prstGeom prst="rect">
              <a:avLst/>
            </a:prstGeom>
            <a:noFill/>
            <a:ln w="12700">
              <a:solidFill>
                <a:schemeClr val="accent2">
                  <a:lumMod val="50000"/>
                </a:schemeClr>
              </a:solidFill>
            </a:ln>
          </p:spPr>
          <p:txBody>
            <a:bodyPr wrap="square">
              <a:spAutoFit/>
            </a:bodyPr>
            <a:lstStyle>
              <a:defPPr marR="0" lvl="0" algn="l" rtl="0">
                <a:lnSpc>
                  <a:spcPct val="100000"/>
                </a:lnSpc>
                <a:spcBef>
                  <a:spcPts val="0"/>
                </a:spcBef>
                <a:spcAft>
                  <a:spcPts val="0"/>
                </a:spcAft>
              </a:defPPr>
              <a:lvl1pPr>
                <a:defRPr>
                  <a:solidFill>
                    <a:schemeClr val="dk1"/>
                  </a:solidFill>
                  <a:latin typeface="Josefin Sans"/>
                </a:defRPr>
              </a:lvl1pPr>
            </a:lstStyle>
            <a:p>
              <a:pPr algn="just"/>
              <a:r>
                <a:rPr lang="en-US" dirty="0" err="1"/>
                <a:t>L'identification</a:t>
              </a:r>
              <a:r>
                <a:rPr lang="en-US" dirty="0"/>
                <a:t> des enclaves à </a:t>
              </a:r>
              <a:r>
                <a:rPr lang="en-US" dirty="0" err="1"/>
                <a:t>risque</a:t>
              </a:r>
              <a:r>
                <a:rPr lang="en-US" dirty="0"/>
                <a:t> </a:t>
              </a:r>
              <a:r>
                <a:rPr lang="en-US" dirty="0" err="1"/>
                <a:t>élevé</a:t>
              </a:r>
              <a:r>
                <a:rPr lang="en-US" dirty="0"/>
                <a:t> </a:t>
              </a:r>
              <a:r>
                <a:rPr lang="en-US" dirty="0" err="1"/>
                <a:t>permet</a:t>
              </a:r>
              <a:r>
                <a:rPr lang="en-US" dirty="0"/>
                <a:t> de </a:t>
              </a:r>
              <a:r>
                <a:rPr lang="en-US" dirty="0" err="1"/>
                <a:t>renforcer</a:t>
              </a:r>
              <a:r>
                <a:rPr lang="en-US" dirty="0"/>
                <a:t> les </a:t>
              </a:r>
              <a:r>
                <a:rPr lang="en-US" dirty="0" err="1"/>
                <a:t>défenses</a:t>
              </a:r>
              <a:r>
                <a:rPr lang="en-US" dirty="0"/>
                <a:t> de </a:t>
              </a:r>
              <a:r>
                <a:rPr lang="en-US" dirty="0" err="1"/>
                <a:t>périmètre</a:t>
              </a:r>
              <a:r>
                <a:rPr lang="en-US" dirty="0"/>
                <a:t>.</a:t>
              </a:r>
            </a:p>
          </p:txBody>
        </p:sp>
        <p:sp>
          <p:nvSpPr>
            <p:cNvPr id="84" name="TextBox 83">
              <a:extLst>
                <a:ext uri="{FF2B5EF4-FFF2-40B4-BE49-F238E27FC236}">
                  <a16:creationId xmlns:a16="http://schemas.microsoft.com/office/drawing/2014/main" id="{E53CF2E9-4A7D-4D34-A626-E1455AA190D9}"/>
                </a:ext>
              </a:extLst>
            </p:cNvPr>
            <p:cNvSpPr txBox="1"/>
            <p:nvPr/>
          </p:nvSpPr>
          <p:spPr>
            <a:xfrm>
              <a:off x="676284" y="2679973"/>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3</a:t>
              </a:r>
            </a:p>
          </p:txBody>
        </p:sp>
      </p:grpSp>
      <p:grpSp>
        <p:nvGrpSpPr>
          <p:cNvPr id="15" name="Group 14">
            <a:extLst>
              <a:ext uri="{FF2B5EF4-FFF2-40B4-BE49-F238E27FC236}">
                <a16:creationId xmlns:a16="http://schemas.microsoft.com/office/drawing/2014/main" id="{84F31822-E0AC-43CC-B048-97D3523E5AF1}"/>
              </a:ext>
            </a:extLst>
          </p:cNvPr>
          <p:cNvGrpSpPr/>
          <p:nvPr/>
        </p:nvGrpSpPr>
        <p:grpSpPr>
          <a:xfrm>
            <a:off x="676284" y="3288552"/>
            <a:ext cx="7139408" cy="523220"/>
            <a:chOff x="676284" y="3212352"/>
            <a:chExt cx="7139408" cy="523220"/>
          </a:xfrm>
        </p:grpSpPr>
        <p:sp>
          <p:nvSpPr>
            <p:cNvPr id="76" name="TextBox 75">
              <a:extLst>
                <a:ext uri="{FF2B5EF4-FFF2-40B4-BE49-F238E27FC236}">
                  <a16:creationId xmlns:a16="http://schemas.microsoft.com/office/drawing/2014/main" id="{F1BFF410-631A-4A98-B546-16E1EFC556A0}"/>
                </a:ext>
              </a:extLst>
            </p:cNvPr>
            <p:cNvSpPr txBox="1"/>
            <p:nvPr/>
          </p:nvSpPr>
          <p:spPr>
            <a:xfrm>
              <a:off x="1750704" y="3212352"/>
              <a:ext cx="6064988" cy="523220"/>
            </a:xfrm>
            <a:prstGeom prst="rect">
              <a:avLst/>
            </a:prstGeom>
            <a:noFill/>
            <a:ln w="12700">
              <a:solidFill>
                <a:schemeClr val="accent2">
                  <a:lumMod val="50000"/>
                </a:schemeClr>
              </a:solidFill>
            </a:ln>
          </p:spPr>
          <p:txBody>
            <a:bodyPr wrap="square">
              <a:spAutoFit/>
            </a:bodyPr>
            <a:lstStyle>
              <a:defPPr marR="0" lvl="0" algn="l" rtl="0">
                <a:lnSpc>
                  <a:spcPct val="100000"/>
                </a:lnSpc>
                <a:spcBef>
                  <a:spcPts val="0"/>
                </a:spcBef>
                <a:spcAft>
                  <a:spcPts val="0"/>
                </a:spcAft>
              </a:defPPr>
              <a:lvl1pPr>
                <a:defRPr>
                  <a:solidFill>
                    <a:schemeClr val="dk1"/>
                  </a:solidFill>
                  <a:latin typeface="Josefin Sans"/>
                </a:defRPr>
              </a:lvl1pPr>
            </a:lstStyle>
            <a:p>
              <a:pPr algn="just"/>
              <a:r>
                <a:rPr lang="en-US" dirty="0"/>
                <a:t>La </a:t>
              </a:r>
              <a:r>
                <a:rPr lang="en-US" dirty="0" err="1"/>
                <a:t>sécurité</a:t>
              </a:r>
              <a:r>
                <a:rPr lang="en-US" dirty="0"/>
                <a:t> interne </a:t>
              </a:r>
              <a:r>
                <a:rPr lang="en-US" dirty="0" err="1"/>
                <a:t>est</a:t>
              </a:r>
              <a:r>
                <a:rPr lang="en-US" dirty="0"/>
                <a:t> </a:t>
              </a:r>
              <a:r>
                <a:rPr lang="en-US" dirty="0" err="1"/>
                <a:t>également</a:t>
              </a:r>
              <a:r>
                <a:rPr lang="en-US" dirty="0"/>
                <a:t> </a:t>
              </a:r>
              <a:r>
                <a:rPr lang="en-US" dirty="0" err="1"/>
                <a:t>cruciale</a:t>
              </a:r>
              <a:r>
                <a:rPr lang="en-US" dirty="0"/>
                <a:t> pour </a:t>
              </a:r>
              <a:r>
                <a:rPr lang="en-US" dirty="0" err="1"/>
                <a:t>protéger</a:t>
              </a:r>
              <a:r>
                <a:rPr lang="en-US" dirty="0"/>
                <a:t> </a:t>
              </a:r>
              <a:r>
                <a:rPr lang="en-US" dirty="0" err="1"/>
                <a:t>contre</a:t>
              </a:r>
              <a:r>
                <a:rPr lang="en-US" dirty="0"/>
                <a:t> les </a:t>
              </a:r>
              <a:r>
                <a:rPr lang="en-US" dirty="0" err="1"/>
                <a:t>attaques</a:t>
              </a:r>
              <a:r>
                <a:rPr lang="en-US" dirty="0"/>
                <a:t> internes</a:t>
              </a:r>
            </a:p>
          </p:txBody>
        </p:sp>
        <p:sp>
          <p:nvSpPr>
            <p:cNvPr id="85" name="TextBox 84">
              <a:extLst>
                <a:ext uri="{FF2B5EF4-FFF2-40B4-BE49-F238E27FC236}">
                  <a16:creationId xmlns:a16="http://schemas.microsoft.com/office/drawing/2014/main" id="{2C470A0B-F0B6-4A1B-A0ED-4A1BC2814C84}"/>
                </a:ext>
              </a:extLst>
            </p:cNvPr>
            <p:cNvSpPr txBox="1"/>
            <p:nvPr/>
          </p:nvSpPr>
          <p:spPr>
            <a:xfrm>
              <a:off x="676284" y="3325951"/>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4</a:t>
              </a:r>
            </a:p>
          </p:txBody>
        </p:sp>
      </p:grpSp>
      <p:sp>
        <p:nvSpPr>
          <p:cNvPr id="24" name="Google Shape;860;p19">
            <a:extLst>
              <a:ext uri="{FF2B5EF4-FFF2-40B4-BE49-F238E27FC236}">
                <a16:creationId xmlns:a16="http://schemas.microsoft.com/office/drawing/2014/main" id="{A9036998-7D96-4E21-928A-6100228BC53F}"/>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chemeClr val="bg2"/>
                </a:solidFill>
                <a:latin typeface="Anton" pitchFamily="2" charset="0"/>
              </a:rPr>
              <a:pPr algn="ctr"/>
              <a:t>19</a:t>
            </a:fld>
            <a:endParaRPr lang="en" dirty="0">
              <a:solidFill>
                <a:schemeClr val="bg2"/>
              </a:solidFill>
              <a:latin typeface="Anton" pitchFamily="2" charset="0"/>
            </a:endParaRPr>
          </a:p>
        </p:txBody>
      </p:sp>
    </p:spTree>
    <p:extLst>
      <p:ext uri="{BB962C8B-B14F-4D97-AF65-F5344CB8AC3E}">
        <p14:creationId xmlns:p14="http://schemas.microsoft.com/office/powerpoint/2010/main" val="15888662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9"/>
          <p:cNvSpPr txBox="1">
            <a:spLocks noGrp="1"/>
          </p:cNvSpPr>
          <p:nvPr>
            <p:ph type="title"/>
          </p:nvPr>
        </p:nvSpPr>
        <p:spPr>
          <a:xfrm rot="2701">
            <a:off x="989982" y="1298888"/>
            <a:ext cx="763800" cy="60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01</a:t>
            </a:r>
            <a:endParaRPr b="1" dirty="0"/>
          </a:p>
        </p:txBody>
      </p:sp>
      <p:sp>
        <p:nvSpPr>
          <p:cNvPr id="362" name="Google Shape;362;p39"/>
          <p:cNvSpPr txBox="1">
            <a:spLocks noGrp="1"/>
          </p:cNvSpPr>
          <p:nvPr>
            <p:ph type="title" idx="2"/>
          </p:nvPr>
        </p:nvSpPr>
        <p:spPr>
          <a:xfrm>
            <a:off x="607864" y="2090893"/>
            <a:ext cx="1506686" cy="49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CA" dirty="0"/>
              <a:t>Introduction</a:t>
            </a:r>
            <a:endParaRPr dirty="0"/>
          </a:p>
        </p:txBody>
      </p:sp>
      <p:sp>
        <p:nvSpPr>
          <p:cNvPr id="364" name="Google Shape;364;p39"/>
          <p:cNvSpPr txBox="1">
            <a:spLocks noGrp="1"/>
          </p:cNvSpPr>
          <p:nvPr>
            <p:ph type="title" idx="15"/>
          </p:nvPr>
        </p:nvSpPr>
        <p:spPr>
          <a:xfrm>
            <a:off x="720000" y="603955"/>
            <a:ext cx="7704000" cy="62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Plan</a:t>
            </a:r>
            <a:endParaRPr b="1" dirty="0"/>
          </a:p>
        </p:txBody>
      </p:sp>
      <p:sp>
        <p:nvSpPr>
          <p:cNvPr id="365" name="Google Shape;365;p39"/>
          <p:cNvSpPr txBox="1">
            <a:spLocks noGrp="1"/>
          </p:cNvSpPr>
          <p:nvPr>
            <p:ph type="title" idx="3"/>
          </p:nvPr>
        </p:nvSpPr>
        <p:spPr>
          <a:xfrm rot="2701">
            <a:off x="989982" y="3011544"/>
            <a:ext cx="763800" cy="602100"/>
          </a:xfrm>
          <a:prstGeom prst="rect">
            <a:avLst/>
          </a:prstGeom>
        </p:spPr>
        <p:txBody>
          <a:bodyPr spcFirstLastPara="1" wrap="square" lIns="91425" tIns="91425" rIns="91425" bIns="91425" anchor="ctr" anchorCtr="0">
            <a:noAutofit/>
          </a:bodyPr>
          <a:lstStyle/>
          <a:p>
            <a:r>
              <a:rPr lang="en" b="1" dirty="0"/>
              <a:t>04</a:t>
            </a:r>
            <a:endParaRPr b="1" dirty="0"/>
          </a:p>
        </p:txBody>
      </p:sp>
      <p:sp>
        <p:nvSpPr>
          <p:cNvPr id="366" name="Google Shape;366;p39"/>
          <p:cNvSpPr txBox="1">
            <a:spLocks noGrp="1"/>
          </p:cNvSpPr>
          <p:nvPr>
            <p:ph type="title" idx="4"/>
          </p:nvPr>
        </p:nvSpPr>
        <p:spPr>
          <a:xfrm>
            <a:off x="114582" y="3877324"/>
            <a:ext cx="2514600" cy="493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fr-CA" dirty="0"/>
              <a:t>Établissement des Enclaves Sécurisées</a:t>
            </a:r>
          </a:p>
        </p:txBody>
      </p:sp>
      <p:sp>
        <p:nvSpPr>
          <p:cNvPr id="368" name="Google Shape;368;p39"/>
          <p:cNvSpPr txBox="1">
            <a:spLocks noGrp="1"/>
          </p:cNvSpPr>
          <p:nvPr>
            <p:ph type="title" idx="6"/>
          </p:nvPr>
        </p:nvSpPr>
        <p:spPr>
          <a:xfrm rot="2701">
            <a:off x="4081093" y="1292592"/>
            <a:ext cx="763800" cy="60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69" name="Google Shape;369;p39"/>
          <p:cNvSpPr txBox="1">
            <a:spLocks noGrp="1"/>
          </p:cNvSpPr>
          <p:nvPr>
            <p:ph type="title" idx="7"/>
          </p:nvPr>
        </p:nvSpPr>
        <p:spPr>
          <a:xfrm>
            <a:off x="3521309" y="2090893"/>
            <a:ext cx="1883448" cy="493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fr-FR" dirty="0"/>
              <a:t>Système SCADA</a:t>
            </a:r>
            <a:endParaRPr dirty="0"/>
          </a:p>
        </p:txBody>
      </p:sp>
      <p:sp>
        <p:nvSpPr>
          <p:cNvPr id="371" name="Google Shape;371;p39"/>
          <p:cNvSpPr txBox="1">
            <a:spLocks noGrp="1"/>
          </p:cNvSpPr>
          <p:nvPr>
            <p:ph type="title" idx="9"/>
          </p:nvPr>
        </p:nvSpPr>
        <p:spPr>
          <a:xfrm rot="2701">
            <a:off x="4081139" y="3011545"/>
            <a:ext cx="763800" cy="60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72" name="Google Shape;372;p39"/>
          <p:cNvSpPr txBox="1">
            <a:spLocks noGrp="1"/>
          </p:cNvSpPr>
          <p:nvPr>
            <p:ph type="title" idx="13"/>
          </p:nvPr>
        </p:nvSpPr>
        <p:spPr>
          <a:xfrm>
            <a:off x="3072193" y="3714040"/>
            <a:ext cx="2781600" cy="49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CA" dirty="0"/>
              <a:t>Démo Sous Linux </a:t>
            </a:r>
            <a:endParaRPr dirty="0"/>
          </a:p>
        </p:txBody>
      </p:sp>
      <p:sp>
        <p:nvSpPr>
          <p:cNvPr id="374" name="Google Shape;374;p39">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452765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tx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6;p39">
            <a:hlinkClick r:id="" action="ppaction://hlinkshowjump?jump=nextslide"/>
            <a:extLst>
              <a:ext uri="{FF2B5EF4-FFF2-40B4-BE49-F238E27FC236}">
                <a16:creationId xmlns:a16="http://schemas.microsoft.com/office/drawing/2014/main" id="{685FD624-763A-4C9F-90D3-C69045529D00}"/>
              </a:ext>
            </a:extLst>
          </p:cNvPr>
          <p:cNvSpPr/>
          <p:nvPr/>
        </p:nvSpPr>
        <p:spPr>
          <a:xfrm>
            <a:off x="4831300"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8;p39"/>
          <p:cNvSpPr txBox="1">
            <a:spLocks/>
          </p:cNvSpPr>
          <p:nvPr/>
        </p:nvSpPr>
        <p:spPr>
          <a:xfrm rot="2701">
            <a:off x="7172246" y="1292591"/>
            <a:ext cx="763800" cy="602100"/>
          </a:xfrm>
          <a:prstGeom prst="rect">
            <a:avLst/>
          </a:prstGeom>
          <a:solidFill>
            <a:schemeClr val="lt1"/>
          </a:solidFill>
          <a:ln w="76200" cap="flat" cmpd="sng">
            <a:solidFill>
              <a:schemeClr val="lt1"/>
            </a:solidFill>
            <a:prstDash val="solid"/>
            <a:round/>
            <a:headEnd type="none" w="sm" len="sm"/>
            <a:tailEnd type="none" w="sm" len="sm"/>
          </a:ln>
          <a:effectLst>
            <a:outerShdw blurRad="114300" dist="57150" dir="8400000" algn="bl" rotWithShape="0">
              <a:schemeClr val="accent1">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a:buNone/>
              <a:defRPr sz="3000" b="1" i="0" u="none" strike="noStrike" cap="none">
                <a:solidFill>
                  <a:schemeClr val="dk2"/>
                </a:solidFill>
                <a:latin typeface="Asap"/>
                <a:ea typeface="Asap"/>
                <a:cs typeface="Asap"/>
                <a:sym typeface="Asap"/>
              </a:defRPr>
            </a:lvl1pPr>
            <a:lvl2pPr marR="0" lvl="1" algn="ctr" rtl="0">
              <a:lnSpc>
                <a:spcPct val="100000"/>
              </a:lnSpc>
              <a:spcBef>
                <a:spcPts val="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2pPr>
            <a:lvl3pPr marR="0" lvl="2" algn="ctr" rtl="0">
              <a:lnSpc>
                <a:spcPct val="100000"/>
              </a:lnSpc>
              <a:spcBef>
                <a:spcPts val="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3pPr>
            <a:lvl4pPr marR="0" lvl="3" algn="ctr" rtl="0">
              <a:lnSpc>
                <a:spcPct val="100000"/>
              </a:lnSpc>
              <a:spcBef>
                <a:spcPts val="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4pPr>
            <a:lvl5pPr marR="0" lvl="4" algn="ctr" rtl="0">
              <a:lnSpc>
                <a:spcPct val="100000"/>
              </a:lnSpc>
              <a:spcBef>
                <a:spcPts val="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5pPr>
            <a:lvl6pPr marR="0" lvl="5" algn="ctr" rtl="0">
              <a:lnSpc>
                <a:spcPct val="100000"/>
              </a:lnSpc>
              <a:spcBef>
                <a:spcPts val="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6pPr>
            <a:lvl7pPr marR="0" lvl="6" algn="ctr" rtl="0">
              <a:lnSpc>
                <a:spcPct val="100000"/>
              </a:lnSpc>
              <a:spcBef>
                <a:spcPts val="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7pPr>
            <a:lvl8pPr marR="0" lvl="7" algn="ctr" rtl="0">
              <a:lnSpc>
                <a:spcPct val="100000"/>
              </a:lnSpc>
              <a:spcBef>
                <a:spcPts val="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8pPr>
            <a:lvl9pPr marR="0" lvl="8" algn="ctr" rtl="0">
              <a:lnSpc>
                <a:spcPct val="100000"/>
              </a:lnSpc>
              <a:spcBef>
                <a:spcPts val="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9pPr>
          </a:lstStyle>
          <a:p>
            <a:r>
              <a:rPr lang="en" b="1" dirty="0"/>
              <a:t>03</a:t>
            </a:r>
            <a:endParaRPr lang="en" dirty="0"/>
          </a:p>
        </p:txBody>
      </p:sp>
      <p:sp>
        <p:nvSpPr>
          <p:cNvPr id="19" name="Google Shape;369;p39"/>
          <p:cNvSpPr txBox="1">
            <a:spLocks/>
          </p:cNvSpPr>
          <p:nvPr/>
        </p:nvSpPr>
        <p:spPr>
          <a:xfrm>
            <a:off x="6306093" y="2092683"/>
            <a:ext cx="2496106" cy="5041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sap"/>
              <a:buNone/>
              <a:defRPr sz="2000" b="1" i="0" u="none" strike="noStrike" cap="none">
                <a:solidFill>
                  <a:schemeClr val="dk1"/>
                </a:solidFill>
                <a:latin typeface="Asap"/>
                <a:ea typeface="Asap"/>
                <a:cs typeface="Asap"/>
                <a:sym typeface="Asap"/>
              </a:defRPr>
            </a:lvl1pPr>
            <a:lvl2pPr marR="0" lvl="1"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R="0" lvl="2"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R="0" lvl="3"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R="0" lvl="4"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R="0" lvl="5"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R="0" lvl="6"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R="0" lvl="7"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R="0" lvl="8"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lvl="0" indent="0" rtl="0">
              <a:spcBef>
                <a:spcPts val="0"/>
              </a:spcBef>
              <a:spcAft>
                <a:spcPts val="0"/>
              </a:spcAft>
              <a:buNone/>
            </a:pPr>
            <a:r>
              <a:rPr lang="fr-CA" dirty="0"/>
              <a:t>Identification  des Vulnérabilités</a:t>
            </a:r>
          </a:p>
        </p:txBody>
      </p:sp>
      <p:sp>
        <p:nvSpPr>
          <p:cNvPr id="20" name="Google Shape;371;p39"/>
          <p:cNvSpPr txBox="1">
            <a:spLocks/>
          </p:cNvSpPr>
          <p:nvPr/>
        </p:nvSpPr>
        <p:spPr>
          <a:xfrm rot="2701">
            <a:off x="7172292" y="3011544"/>
            <a:ext cx="763800" cy="602100"/>
          </a:xfrm>
          <a:prstGeom prst="rect">
            <a:avLst/>
          </a:prstGeom>
          <a:solidFill>
            <a:schemeClr val="lt1"/>
          </a:solidFill>
          <a:ln w="76200" cap="flat" cmpd="sng">
            <a:solidFill>
              <a:schemeClr val="lt1"/>
            </a:solidFill>
            <a:prstDash val="solid"/>
            <a:round/>
            <a:headEnd type="none" w="sm" len="sm"/>
            <a:tailEnd type="none" w="sm" len="sm"/>
          </a:ln>
          <a:effectLst>
            <a:outerShdw blurRad="114300" dist="57150" dir="8400000" algn="bl" rotWithShape="0">
              <a:schemeClr val="accent1">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a:buNone/>
              <a:defRPr sz="3000" b="1" i="0" u="none" strike="noStrike" cap="none">
                <a:solidFill>
                  <a:schemeClr val="dk2"/>
                </a:solidFill>
                <a:latin typeface="Asap"/>
                <a:ea typeface="Asap"/>
                <a:cs typeface="Asap"/>
                <a:sym typeface="Asap"/>
              </a:defRPr>
            </a:lvl1pPr>
            <a:lvl2pPr marR="0" lvl="1" algn="ctr" rtl="0">
              <a:lnSpc>
                <a:spcPct val="100000"/>
              </a:lnSpc>
              <a:spcBef>
                <a:spcPts val="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2pPr>
            <a:lvl3pPr marR="0" lvl="2" algn="ctr" rtl="0">
              <a:lnSpc>
                <a:spcPct val="100000"/>
              </a:lnSpc>
              <a:spcBef>
                <a:spcPts val="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3pPr>
            <a:lvl4pPr marR="0" lvl="3" algn="ctr" rtl="0">
              <a:lnSpc>
                <a:spcPct val="100000"/>
              </a:lnSpc>
              <a:spcBef>
                <a:spcPts val="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4pPr>
            <a:lvl5pPr marR="0" lvl="4" algn="ctr" rtl="0">
              <a:lnSpc>
                <a:spcPct val="100000"/>
              </a:lnSpc>
              <a:spcBef>
                <a:spcPts val="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5pPr>
            <a:lvl6pPr marR="0" lvl="5" algn="ctr" rtl="0">
              <a:lnSpc>
                <a:spcPct val="100000"/>
              </a:lnSpc>
              <a:spcBef>
                <a:spcPts val="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6pPr>
            <a:lvl7pPr marR="0" lvl="6" algn="ctr" rtl="0">
              <a:lnSpc>
                <a:spcPct val="100000"/>
              </a:lnSpc>
              <a:spcBef>
                <a:spcPts val="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7pPr>
            <a:lvl8pPr marR="0" lvl="7" algn="ctr" rtl="0">
              <a:lnSpc>
                <a:spcPct val="100000"/>
              </a:lnSpc>
              <a:spcBef>
                <a:spcPts val="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8pPr>
            <a:lvl9pPr marR="0" lvl="8" algn="ctr" rtl="0">
              <a:lnSpc>
                <a:spcPct val="100000"/>
              </a:lnSpc>
              <a:spcBef>
                <a:spcPts val="0"/>
              </a:spcBef>
              <a:spcAft>
                <a:spcPts val="0"/>
              </a:spcAft>
              <a:buClr>
                <a:schemeClr val="dk1"/>
              </a:buClr>
              <a:buSzPts val="3000"/>
              <a:buFont typeface="Asap"/>
              <a:buNone/>
              <a:defRPr sz="3000" b="0" i="0" u="none" strike="noStrike" cap="none">
                <a:solidFill>
                  <a:schemeClr val="dk1"/>
                </a:solidFill>
                <a:latin typeface="Asap"/>
                <a:ea typeface="Asap"/>
                <a:cs typeface="Asap"/>
                <a:sym typeface="Asap"/>
              </a:defRPr>
            </a:lvl9pPr>
          </a:lstStyle>
          <a:p>
            <a:r>
              <a:rPr lang="en" dirty="0"/>
              <a:t>06</a:t>
            </a:r>
          </a:p>
        </p:txBody>
      </p:sp>
      <p:sp>
        <p:nvSpPr>
          <p:cNvPr id="21" name="Google Shape;372;p39"/>
          <p:cNvSpPr txBox="1">
            <a:spLocks/>
          </p:cNvSpPr>
          <p:nvPr/>
        </p:nvSpPr>
        <p:spPr>
          <a:xfrm>
            <a:off x="5997936" y="3714040"/>
            <a:ext cx="3112500" cy="493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sap"/>
              <a:buNone/>
              <a:defRPr sz="2000" b="1" i="0" u="none" strike="noStrike" cap="none">
                <a:solidFill>
                  <a:schemeClr val="dk1"/>
                </a:solidFill>
                <a:latin typeface="Asap"/>
                <a:ea typeface="Asap"/>
                <a:cs typeface="Asap"/>
                <a:sym typeface="Asap"/>
              </a:defRPr>
            </a:lvl1pPr>
            <a:lvl2pPr marR="0" lvl="1"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R="0" lvl="2"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R="0" lvl="3"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R="0" lvl="4"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R="0" lvl="5"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R="0" lvl="6"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R="0" lvl="7"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R="0" lvl="8"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fr-CA" dirty="0"/>
              <a:t>Conclusion</a:t>
            </a:r>
          </a:p>
        </p:txBody>
      </p:sp>
      <p:sp>
        <p:nvSpPr>
          <p:cNvPr id="22" name="Google Shape;860;p19">
            <a:extLst>
              <a:ext uri="{FF2B5EF4-FFF2-40B4-BE49-F238E27FC236}">
                <a16:creationId xmlns:a16="http://schemas.microsoft.com/office/drawing/2014/main" id="{40B13A6F-7677-4EDD-9DF3-DEEE5EE70952}"/>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rgbClr val="4D5C7D"/>
                </a:solidFill>
                <a:latin typeface="Anton" pitchFamily="2" charset="0"/>
              </a:rPr>
              <a:pPr algn="ctr"/>
              <a:t>2</a:t>
            </a:fld>
            <a:endParaRPr lang="en" dirty="0">
              <a:solidFill>
                <a:srgbClr val="4D5C7D"/>
              </a:solidFill>
              <a:latin typeface="Anton"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1"/>
          <p:cNvSpPr txBox="1">
            <a:spLocks noGrp="1"/>
          </p:cNvSpPr>
          <p:nvPr>
            <p:ph type="title" idx="2"/>
          </p:nvPr>
        </p:nvSpPr>
        <p:spPr>
          <a:xfrm>
            <a:off x="4294730" y="65624"/>
            <a:ext cx="4802223" cy="482700"/>
          </a:xfrm>
          <a:prstGeom prst="rect">
            <a:avLst/>
          </a:prstGeom>
        </p:spPr>
        <p:txBody>
          <a:bodyPr spcFirstLastPara="1" wrap="square" lIns="91425" tIns="91425" rIns="91425" bIns="91425" anchor="b" anchorCtr="0">
            <a:noAutofit/>
          </a:bodyPr>
          <a:lstStyle/>
          <a:p>
            <a:pPr algn="ctr">
              <a:buSzPts val="3000"/>
            </a:pPr>
            <a:r>
              <a:rPr lang="fr-CA" b="0" dirty="0">
                <a:solidFill>
                  <a:srgbClr val="67696B"/>
                </a:solidFill>
              </a:rPr>
              <a:t>Établissement d'Enclaves Sécurisées</a:t>
            </a:r>
            <a:endParaRPr b="0" dirty="0">
              <a:solidFill>
                <a:srgbClr val="67696B"/>
              </a:solidFill>
            </a:endParaRPr>
          </a:p>
        </p:txBody>
      </p:sp>
      <p:sp>
        <p:nvSpPr>
          <p:cNvPr id="396" name="Google Shape;396;p4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4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4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1">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95;p41">
            <a:extLst>
              <a:ext uri="{FF2B5EF4-FFF2-40B4-BE49-F238E27FC236}">
                <a16:creationId xmlns:a16="http://schemas.microsoft.com/office/drawing/2014/main" id="{E1C8A043-CFF8-4A90-81FC-D74524F96DE1}"/>
              </a:ext>
            </a:extLst>
          </p:cNvPr>
          <p:cNvSpPr/>
          <p:nvPr/>
        </p:nvSpPr>
        <p:spPr>
          <a:xfrm>
            <a:off x="4866178" y="453562"/>
            <a:ext cx="3502135" cy="83332"/>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4;p39">
            <a:hlinkClick r:id="" action="ppaction://hlinkshowjump?jump=previousslide"/>
            <a:extLst>
              <a:ext uri="{FF2B5EF4-FFF2-40B4-BE49-F238E27FC236}">
                <a16:creationId xmlns:a16="http://schemas.microsoft.com/office/drawing/2014/main" id="{4F0A52A5-A4D5-4FD7-8D5D-3D35E26C39CA}"/>
              </a:ext>
            </a:extLst>
          </p:cNvPr>
          <p:cNvSpPr/>
          <p:nvPr/>
        </p:nvSpPr>
        <p:spPr>
          <a:xfrm>
            <a:off x="4375825" y="253425"/>
            <a:ext cx="96900" cy="96900"/>
          </a:xfrm>
          <a:prstGeom prst="ellipse">
            <a:avLst/>
          </a:prstGeom>
          <a:solidFill>
            <a:srgbClr val="67696B">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75;p39">
            <a:extLst>
              <a:ext uri="{FF2B5EF4-FFF2-40B4-BE49-F238E27FC236}">
                <a16:creationId xmlns:a16="http://schemas.microsoft.com/office/drawing/2014/main" id="{A41B66F7-F203-4FCB-B2C4-A8E9E05A5384}"/>
              </a:ext>
            </a:extLst>
          </p:cNvPr>
          <p:cNvSpPr/>
          <p:nvPr/>
        </p:nvSpPr>
        <p:spPr>
          <a:xfrm>
            <a:off x="452765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76;p39">
            <a:hlinkClick r:id="" action="ppaction://hlinkshowjump?jump=nextslide"/>
            <a:extLst>
              <a:ext uri="{FF2B5EF4-FFF2-40B4-BE49-F238E27FC236}">
                <a16:creationId xmlns:a16="http://schemas.microsoft.com/office/drawing/2014/main" id="{FDC97F5E-0D0F-46F7-A122-ADDD16530978}"/>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TextBox 68">
            <a:extLst>
              <a:ext uri="{FF2B5EF4-FFF2-40B4-BE49-F238E27FC236}">
                <a16:creationId xmlns:a16="http://schemas.microsoft.com/office/drawing/2014/main" id="{5A27D1AE-0F87-4EE1-883E-BDAAD4647BED}"/>
              </a:ext>
            </a:extLst>
          </p:cNvPr>
          <p:cNvSpPr txBox="1"/>
          <p:nvPr/>
        </p:nvSpPr>
        <p:spPr>
          <a:xfrm>
            <a:off x="1114602" y="618546"/>
            <a:ext cx="6064988" cy="307777"/>
          </a:xfrm>
          <a:prstGeom prst="rect">
            <a:avLst/>
          </a:prstGeom>
          <a:noFill/>
          <a:ln w="12700">
            <a:solidFill>
              <a:schemeClr val="accent2">
                <a:lumMod val="50000"/>
              </a:schemeClr>
            </a:solidFill>
          </a:ln>
        </p:spPr>
        <p:txBody>
          <a:bodyPr wrap="square">
            <a:spAutoFit/>
          </a:bodyPr>
          <a:lstStyle/>
          <a:p>
            <a:r>
              <a:rPr lang="en-US" b="1" dirty="0">
                <a:solidFill>
                  <a:srgbClr val="7D5FFE"/>
                </a:solidFill>
                <a:latin typeface="Josefin Sans"/>
                <a:sym typeface="Josefin Sans"/>
              </a:rPr>
              <a:t>IDENTIFICATION DES GROUPES FONCTIONNELS</a:t>
            </a:r>
          </a:p>
        </p:txBody>
      </p:sp>
      <p:sp>
        <p:nvSpPr>
          <p:cNvPr id="78" name="TextBox 77">
            <a:extLst>
              <a:ext uri="{FF2B5EF4-FFF2-40B4-BE49-F238E27FC236}">
                <a16:creationId xmlns:a16="http://schemas.microsoft.com/office/drawing/2014/main" id="{14DFF25B-040C-4083-8CC1-B286C2A248F2}"/>
              </a:ext>
            </a:extLst>
          </p:cNvPr>
          <p:cNvSpPr txBox="1"/>
          <p:nvPr/>
        </p:nvSpPr>
        <p:spPr>
          <a:xfrm>
            <a:off x="169389" y="628485"/>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1</a:t>
            </a:r>
          </a:p>
        </p:txBody>
      </p:sp>
      <p:sp>
        <p:nvSpPr>
          <p:cNvPr id="28" name="TextBox 27">
            <a:extLst>
              <a:ext uri="{FF2B5EF4-FFF2-40B4-BE49-F238E27FC236}">
                <a16:creationId xmlns:a16="http://schemas.microsoft.com/office/drawing/2014/main" id="{66C0C518-962C-4911-A093-751401B79942}"/>
              </a:ext>
            </a:extLst>
          </p:cNvPr>
          <p:cNvSpPr txBox="1"/>
          <p:nvPr/>
        </p:nvSpPr>
        <p:spPr>
          <a:xfrm>
            <a:off x="219088" y="-398512"/>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a:t>
            </a:r>
            <a:r>
              <a:rPr lang="en-US" sz="1200" dirty="0">
                <a:solidFill>
                  <a:schemeClr val="bg2"/>
                </a:solidFill>
                <a:latin typeface="Josefin Sans"/>
              </a:rPr>
              <a:t> </a:t>
            </a:r>
            <a:r>
              <a:rPr lang="en-US" dirty="0">
                <a:solidFill>
                  <a:schemeClr val="bg2"/>
                </a:solidFill>
                <a:latin typeface="Josefin Sans"/>
              </a:rPr>
              <a:t>2</a:t>
            </a:r>
          </a:p>
        </p:txBody>
      </p:sp>
      <p:sp>
        <p:nvSpPr>
          <p:cNvPr id="29" name="TextBox 28">
            <a:extLst>
              <a:ext uri="{FF2B5EF4-FFF2-40B4-BE49-F238E27FC236}">
                <a16:creationId xmlns:a16="http://schemas.microsoft.com/office/drawing/2014/main" id="{E4905F02-07F5-426B-873E-B2A6733E45E3}"/>
              </a:ext>
            </a:extLst>
          </p:cNvPr>
          <p:cNvSpPr txBox="1"/>
          <p:nvPr/>
        </p:nvSpPr>
        <p:spPr>
          <a:xfrm>
            <a:off x="219088" y="-743011"/>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3</a:t>
            </a:r>
          </a:p>
        </p:txBody>
      </p:sp>
      <p:sp>
        <p:nvSpPr>
          <p:cNvPr id="30" name="TextBox 29">
            <a:extLst>
              <a:ext uri="{FF2B5EF4-FFF2-40B4-BE49-F238E27FC236}">
                <a16:creationId xmlns:a16="http://schemas.microsoft.com/office/drawing/2014/main" id="{C85616DB-A9ED-4DAD-A65A-24B5EE2DD4E7}"/>
              </a:ext>
            </a:extLst>
          </p:cNvPr>
          <p:cNvSpPr txBox="1"/>
          <p:nvPr/>
        </p:nvSpPr>
        <p:spPr>
          <a:xfrm>
            <a:off x="219088" y="-1115302"/>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4</a:t>
            </a:r>
          </a:p>
        </p:txBody>
      </p:sp>
      <p:sp>
        <p:nvSpPr>
          <p:cNvPr id="32" name="TextBox 31">
            <a:extLst>
              <a:ext uri="{FF2B5EF4-FFF2-40B4-BE49-F238E27FC236}">
                <a16:creationId xmlns:a16="http://schemas.microsoft.com/office/drawing/2014/main" id="{7210BBFF-2727-4A37-A92F-1B49AEF67075}"/>
              </a:ext>
            </a:extLst>
          </p:cNvPr>
          <p:cNvSpPr txBox="1"/>
          <p:nvPr/>
        </p:nvSpPr>
        <p:spPr>
          <a:xfrm>
            <a:off x="1065574" y="1386240"/>
            <a:ext cx="6995152" cy="1169551"/>
          </a:xfrm>
          <a:prstGeom prst="rect">
            <a:avLst/>
          </a:prstGeom>
          <a:noFill/>
        </p:spPr>
        <p:txBody>
          <a:bodyPr wrap="square">
            <a:spAutoFit/>
          </a:bodyPr>
          <a:lstStyle/>
          <a:p>
            <a:pPr algn="just">
              <a:lnSpc>
                <a:spcPct val="150000"/>
              </a:lnSpc>
              <a:spcAft>
                <a:spcPts val="800"/>
              </a:spcAft>
            </a:pPr>
            <a:r>
              <a:rPr lang="fr-FR" sz="1600" dirty="0">
                <a:solidFill>
                  <a:schemeClr val="dk1"/>
                </a:solidFill>
                <a:latin typeface="Josefin Sans"/>
                <a:sym typeface="Josefin Sans"/>
              </a:rPr>
              <a:t>La première étape pour créer une enclave sécurisée consiste à identifier tous les groupes fonctionnels afin de déterminer la composition de chaque enclave et ses limites. </a:t>
            </a:r>
          </a:p>
        </p:txBody>
      </p:sp>
      <p:sp>
        <p:nvSpPr>
          <p:cNvPr id="41" name="TextBox 40">
            <a:extLst>
              <a:ext uri="{FF2B5EF4-FFF2-40B4-BE49-F238E27FC236}">
                <a16:creationId xmlns:a16="http://schemas.microsoft.com/office/drawing/2014/main" id="{F610E059-90D7-415F-8361-FFD5C8D298EF}"/>
              </a:ext>
            </a:extLst>
          </p:cNvPr>
          <p:cNvSpPr txBox="1"/>
          <p:nvPr/>
        </p:nvSpPr>
        <p:spPr>
          <a:xfrm>
            <a:off x="1065574" y="2583519"/>
            <a:ext cx="6950762" cy="1538883"/>
          </a:xfrm>
          <a:prstGeom prst="rect">
            <a:avLst/>
          </a:prstGeom>
          <a:noFill/>
        </p:spPr>
        <p:txBody>
          <a:bodyPr wrap="square">
            <a:spAutoFit/>
          </a:bodyPr>
          <a:lstStyle/>
          <a:p>
            <a:pPr algn="just">
              <a:lnSpc>
                <a:spcPct val="150000"/>
              </a:lnSpc>
              <a:spcAft>
                <a:spcPts val="800"/>
              </a:spcAft>
            </a:pPr>
            <a:r>
              <a:rPr lang="fr-FR" sz="1600" dirty="0">
                <a:solidFill>
                  <a:schemeClr val="dk1"/>
                </a:solidFill>
                <a:latin typeface="Josefin Sans"/>
                <a:sym typeface="Josefin Sans"/>
              </a:rPr>
              <a:t>Un "</a:t>
            </a:r>
            <a:r>
              <a:rPr lang="fr-FR" sz="1600" dirty="0">
                <a:solidFill>
                  <a:schemeClr val="bg2"/>
                </a:solidFill>
                <a:highlight>
                  <a:srgbClr val="7D5FFE"/>
                </a:highlight>
                <a:latin typeface="Josefin Sans"/>
                <a:sym typeface="Josefin Sans"/>
              </a:rPr>
              <a:t>groupe fonctionnel</a:t>
            </a:r>
            <a:r>
              <a:rPr lang="fr-FR" sz="1600" dirty="0">
                <a:solidFill>
                  <a:schemeClr val="dk1"/>
                </a:solidFill>
                <a:latin typeface="Josefin Sans"/>
                <a:sym typeface="Josefin Sans"/>
              </a:rPr>
              <a:t>" fait référence à tout élément directement impliqué dans ou responsable d'une fonction donnée. Lors de l'identification des groupes fonctionnels, évaluez tous les actifs, et les systèmes, utilisateurs, protocoles et autres éléments. </a:t>
            </a:r>
          </a:p>
        </p:txBody>
      </p:sp>
      <p:sp>
        <p:nvSpPr>
          <p:cNvPr id="18" name="Google Shape;860;p19">
            <a:extLst>
              <a:ext uri="{FF2B5EF4-FFF2-40B4-BE49-F238E27FC236}">
                <a16:creationId xmlns:a16="http://schemas.microsoft.com/office/drawing/2014/main" id="{02BAE701-11F3-45C4-BC0D-E66F6E5A67D4}"/>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chemeClr val="bg2"/>
                </a:solidFill>
                <a:latin typeface="Anton" pitchFamily="2" charset="0"/>
              </a:rPr>
              <a:pPr algn="ctr"/>
              <a:t>20</a:t>
            </a:fld>
            <a:endParaRPr lang="en" dirty="0">
              <a:solidFill>
                <a:schemeClr val="bg2"/>
              </a:solidFill>
              <a:latin typeface="Anton" pitchFamily="2" charset="0"/>
            </a:endParaRPr>
          </a:p>
        </p:txBody>
      </p:sp>
    </p:spTree>
    <p:extLst>
      <p:ext uri="{BB962C8B-B14F-4D97-AF65-F5344CB8AC3E}">
        <p14:creationId xmlns:p14="http://schemas.microsoft.com/office/powerpoint/2010/main" val="58120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1"/>
          <p:cNvSpPr txBox="1">
            <a:spLocks noGrp="1"/>
          </p:cNvSpPr>
          <p:nvPr>
            <p:ph type="title" idx="2"/>
          </p:nvPr>
        </p:nvSpPr>
        <p:spPr>
          <a:xfrm>
            <a:off x="4294730" y="65624"/>
            <a:ext cx="4802223" cy="482700"/>
          </a:xfrm>
          <a:prstGeom prst="rect">
            <a:avLst/>
          </a:prstGeom>
        </p:spPr>
        <p:txBody>
          <a:bodyPr spcFirstLastPara="1" wrap="square" lIns="91425" tIns="91425" rIns="91425" bIns="91425" anchor="b" anchorCtr="0">
            <a:noAutofit/>
          </a:bodyPr>
          <a:lstStyle/>
          <a:p>
            <a:pPr algn="ctr">
              <a:buSzPts val="3000"/>
            </a:pPr>
            <a:r>
              <a:rPr lang="fr-CA" b="0" dirty="0">
                <a:solidFill>
                  <a:srgbClr val="67696B"/>
                </a:solidFill>
              </a:rPr>
              <a:t>Établissement d'Enclaves Sécurisées</a:t>
            </a:r>
            <a:endParaRPr b="0" dirty="0">
              <a:solidFill>
                <a:srgbClr val="67696B"/>
              </a:solidFill>
            </a:endParaRPr>
          </a:p>
        </p:txBody>
      </p:sp>
      <p:sp>
        <p:nvSpPr>
          <p:cNvPr id="396" name="Google Shape;396;p4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4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4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1">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95;p41">
            <a:extLst>
              <a:ext uri="{FF2B5EF4-FFF2-40B4-BE49-F238E27FC236}">
                <a16:creationId xmlns:a16="http://schemas.microsoft.com/office/drawing/2014/main" id="{E1C8A043-CFF8-4A90-81FC-D74524F96DE1}"/>
              </a:ext>
            </a:extLst>
          </p:cNvPr>
          <p:cNvSpPr/>
          <p:nvPr/>
        </p:nvSpPr>
        <p:spPr>
          <a:xfrm>
            <a:off x="4866178" y="453562"/>
            <a:ext cx="3502135" cy="83332"/>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4;p39">
            <a:hlinkClick r:id="" action="ppaction://hlinkshowjump?jump=previousslide"/>
            <a:extLst>
              <a:ext uri="{FF2B5EF4-FFF2-40B4-BE49-F238E27FC236}">
                <a16:creationId xmlns:a16="http://schemas.microsoft.com/office/drawing/2014/main" id="{4F0A52A5-A4D5-4FD7-8D5D-3D35E26C39CA}"/>
              </a:ext>
            </a:extLst>
          </p:cNvPr>
          <p:cNvSpPr/>
          <p:nvPr/>
        </p:nvSpPr>
        <p:spPr>
          <a:xfrm>
            <a:off x="4375825" y="253425"/>
            <a:ext cx="96900" cy="96900"/>
          </a:xfrm>
          <a:prstGeom prst="ellipse">
            <a:avLst/>
          </a:prstGeom>
          <a:solidFill>
            <a:srgbClr val="67696B">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75;p39">
            <a:extLst>
              <a:ext uri="{FF2B5EF4-FFF2-40B4-BE49-F238E27FC236}">
                <a16:creationId xmlns:a16="http://schemas.microsoft.com/office/drawing/2014/main" id="{A41B66F7-F203-4FCB-B2C4-A8E9E05A5384}"/>
              </a:ext>
            </a:extLst>
          </p:cNvPr>
          <p:cNvSpPr/>
          <p:nvPr/>
        </p:nvSpPr>
        <p:spPr>
          <a:xfrm>
            <a:off x="452765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76;p39">
            <a:hlinkClick r:id="" action="ppaction://hlinkshowjump?jump=nextslide"/>
            <a:extLst>
              <a:ext uri="{FF2B5EF4-FFF2-40B4-BE49-F238E27FC236}">
                <a16:creationId xmlns:a16="http://schemas.microsoft.com/office/drawing/2014/main" id="{FDC97F5E-0D0F-46F7-A122-ADDD16530978}"/>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TextBox 68">
            <a:extLst>
              <a:ext uri="{FF2B5EF4-FFF2-40B4-BE49-F238E27FC236}">
                <a16:creationId xmlns:a16="http://schemas.microsoft.com/office/drawing/2014/main" id="{5A27D1AE-0F87-4EE1-883E-BDAAD4647BED}"/>
              </a:ext>
            </a:extLst>
          </p:cNvPr>
          <p:cNvSpPr txBox="1"/>
          <p:nvPr/>
        </p:nvSpPr>
        <p:spPr>
          <a:xfrm>
            <a:off x="1114602" y="618546"/>
            <a:ext cx="6064988" cy="307777"/>
          </a:xfrm>
          <a:prstGeom prst="rect">
            <a:avLst/>
          </a:prstGeom>
          <a:noFill/>
          <a:ln w="12700">
            <a:solidFill>
              <a:schemeClr val="accent2">
                <a:lumMod val="50000"/>
              </a:schemeClr>
            </a:solidFill>
          </a:ln>
        </p:spPr>
        <p:txBody>
          <a:bodyPr wrap="square">
            <a:spAutoFit/>
          </a:bodyPr>
          <a:lstStyle/>
          <a:p>
            <a:r>
              <a:rPr lang="en-US" b="1" dirty="0">
                <a:solidFill>
                  <a:srgbClr val="7D5FFE"/>
                </a:solidFill>
                <a:latin typeface="Josefin Sans"/>
                <a:sym typeface="Josefin Sans"/>
              </a:rPr>
              <a:t>IDENTIFICATION DES GROUPES FONCTIONNELS</a:t>
            </a:r>
          </a:p>
        </p:txBody>
      </p:sp>
      <p:sp>
        <p:nvSpPr>
          <p:cNvPr id="78" name="TextBox 77">
            <a:extLst>
              <a:ext uri="{FF2B5EF4-FFF2-40B4-BE49-F238E27FC236}">
                <a16:creationId xmlns:a16="http://schemas.microsoft.com/office/drawing/2014/main" id="{14DFF25B-040C-4083-8CC1-B286C2A248F2}"/>
              </a:ext>
            </a:extLst>
          </p:cNvPr>
          <p:cNvSpPr txBox="1"/>
          <p:nvPr/>
        </p:nvSpPr>
        <p:spPr>
          <a:xfrm>
            <a:off x="169389" y="628485"/>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1</a:t>
            </a:r>
          </a:p>
        </p:txBody>
      </p:sp>
      <p:sp>
        <p:nvSpPr>
          <p:cNvPr id="28" name="TextBox 27">
            <a:extLst>
              <a:ext uri="{FF2B5EF4-FFF2-40B4-BE49-F238E27FC236}">
                <a16:creationId xmlns:a16="http://schemas.microsoft.com/office/drawing/2014/main" id="{66C0C518-962C-4911-A093-751401B79942}"/>
              </a:ext>
            </a:extLst>
          </p:cNvPr>
          <p:cNvSpPr txBox="1"/>
          <p:nvPr/>
        </p:nvSpPr>
        <p:spPr>
          <a:xfrm>
            <a:off x="219088" y="-398512"/>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a:t>
            </a:r>
            <a:r>
              <a:rPr lang="en-US" sz="1200" dirty="0">
                <a:solidFill>
                  <a:schemeClr val="bg2"/>
                </a:solidFill>
                <a:latin typeface="Josefin Sans"/>
              </a:rPr>
              <a:t> </a:t>
            </a:r>
            <a:r>
              <a:rPr lang="en-US" dirty="0">
                <a:solidFill>
                  <a:schemeClr val="bg2"/>
                </a:solidFill>
                <a:latin typeface="Josefin Sans"/>
              </a:rPr>
              <a:t>2</a:t>
            </a:r>
          </a:p>
        </p:txBody>
      </p:sp>
      <p:sp>
        <p:nvSpPr>
          <p:cNvPr id="29" name="TextBox 28">
            <a:extLst>
              <a:ext uri="{FF2B5EF4-FFF2-40B4-BE49-F238E27FC236}">
                <a16:creationId xmlns:a16="http://schemas.microsoft.com/office/drawing/2014/main" id="{E4905F02-07F5-426B-873E-B2A6733E45E3}"/>
              </a:ext>
            </a:extLst>
          </p:cNvPr>
          <p:cNvSpPr txBox="1"/>
          <p:nvPr/>
        </p:nvSpPr>
        <p:spPr>
          <a:xfrm>
            <a:off x="219088" y="-743011"/>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3</a:t>
            </a:r>
          </a:p>
        </p:txBody>
      </p:sp>
      <p:sp>
        <p:nvSpPr>
          <p:cNvPr id="30" name="TextBox 29">
            <a:extLst>
              <a:ext uri="{FF2B5EF4-FFF2-40B4-BE49-F238E27FC236}">
                <a16:creationId xmlns:a16="http://schemas.microsoft.com/office/drawing/2014/main" id="{C85616DB-A9ED-4DAD-A65A-24B5EE2DD4E7}"/>
              </a:ext>
            </a:extLst>
          </p:cNvPr>
          <p:cNvSpPr txBox="1"/>
          <p:nvPr/>
        </p:nvSpPr>
        <p:spPr>
          <a:xfrm>
            <a:off x="219088" y="-1115302"/>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4</a:t>
            </a:r>
          </a:p>
        </p:txBody>
      </p:sp>
      <p:sp>
        <p:nvSpPr>
          <p:cNvPr id="40" name="TextBox 39">
            <a:extLst>
              <a:ext uri="{FF2B5EF4-FFF2-40B4-BE49-F238E27FC236}">
                <a16:creationId xmlns:a16="http://schemas.microsoft.com/office/drawing/2014/main" id="{E9A773E1-DAA5-4D95-A055-5ED9A5B3191F}"/>
              </a:ext>
            </a:extLst>
          </p:cNvPr>
          <p:cNvSpPr txBox="1"/>
          <p:nvPr/>
        </p:nvSpPr>
        <p:spPr>
          <a:xfrm>
            <a:off x="1065574" y="1463488"/>
            <a:ext cx="6995152" cy="1169551"/>
          </a:xfrm>
          <a:prstGeom prst="rect">
            <a:avLst/>
          </a:prstGeom>
          <a:noFill/>
        </p:spPr>
        <p:txBody>
          <a:bodyPr wrap="square">
            <a:spAutoFit/>
          </a:bodyPr>
          <a:lstStyle/>
          <a:p>
            <a:pPr algn="just">
              <a:lnSpc>
                <a:spcPct val="150000"/>
              </a:lnSpc>
              <a:spcAft>
                <a:spcPts val="800"/>
              </a:spcAft>
            </a:pPr>
            <a:r>
              <a:rPr lang="fr-FR" sz="1600" dirty="0">
                <a:solidFill>
                  <a:schemeClr val="dk1"/>
                </a:solidFill>
                <a:latin typeface="Josefin Sans"/>
                <a:sym typeface="Josefin Sans"/>
              </a:rPr>
              <a:t>Tentez de séparer deux éléments, tels qu'un protocole d'un actif. S'ils peuvent être séparés sans affecter la fonction principale de chaque élément, ils appartiennent à deux groupes fonctionnels distincts.</a:t>
            </a:r>
            <a:endParaRPr lang="fr-CA" sz="1600" dirty="0">
              <a:solidFill>
                <a:schemeClr val="dk1"/>
              </a:solidFill>
              <a:latin typeface="Josefin Sans"/>
              <a:sym typeface="Josefin Sans"/>
            </a:endParaRPr>
          </a:p>
        </p:txBody>
      </p:sp>
      <p:sp>
        <p:nvSpPr>
          <p:cNvPr id="22" name="TextBox 21">
            <a:extLst>
              <a:ext uri="{FF2B5EF4-FFF2-40B4-BE49-F238E27FC236}">
                <a16:creationId xmlns:a16="http://schemas.microsoft.com/office/drawing/2014/main" id="{F9D85B6A-CD72-4F96-972E-1EAFAAC96F67}"/>
              </a:ext>
            </a:extLst>
          </p:cNvPr>
          <p:cNvSpPr txBox="1"/>
          <p:nvPr/>
        </p:nvSpPr>
        <p:spPr>
          <a:xfrm>
            <a:off x="1065573" y="2718371"/>
            <a:ext cx="7077965" cy="430887"/>
          </a:xfrm>
          <a:prstGeom prst="rect">
            <a:avLst/>
          </a:prstGeom>
          <a:noFill/>
        </p:spPr>
        <p:txBody>
          <a:bodyPr wrap="square">
            <a:spAutoFit/>
          </a:bodyPr>
          <a:lstStyle/>
          <a:p>
            <a:pPr>
              <a:lnSpc>
                <a:spcPct val="150000"/>
              </a:lnSpc>
            </a:pPr>
            <a:r>
              <a:rPr lang="fr-FR" sz="1600" dirty="0">
                <a:solidFill>
                  <a:schemeClr val="tx1"/>
                </a:solidFill>
                <a:latin typeface="Josefin Sans"/>
              </a:rPr>
              <a:t>Un groupe fonctionnel peut être basé sur :</a:t>
            </a:r>
          </a:p>
        </p:txBody>
      </p:sp>
      <p:sp>
        <p:nvSpPr>
          <p:cNvPr id="18" name="Google Shape;860;p19">
            <a:extLst>
              <a:ext uri="{FF2B5EF4-FFF2-40B4-BE49-F238E27FC236}">
                <a16:creationId xmlns:a16="http://schemas.microsoft.com/office/drawing/2014/main" id="{7FC8BFB9-5964-472E-98FF-9B1A389520DF}"/>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chemeClr val="bg2"/>
                </a:solidFill>
                <a:latin typeface="Anton" pitchFamily="2" charset="0"/>
              </a:rPr>
              <a:pPr algn="ctr"/>
              <a:t>21</a:t>
            </a:fld>
            <a:endParaRPr lang="en" dirty="0">
              <a:solidFill>
                <a:schemeClr val="bg2"/>
              </a:solidFill>
              <a:latin typeface="Anton" pitchFamily="2" charset="0"/>
            </a:endParaRPr>
          </a:p>
        </p:txBody>
      </p:sp>
    </p:spTree>
    <p:extLst>
      <p:ext uri="{BB962C8B-B14F-4D97-AF65-F5344CB8AC3E}">
        <p14:creationId xmlns:p14="http://schemas.microsoft.com/office/powerpoint/2010/main" val="2974382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1"/>
          <p:cNvSpPr txBox="1">
            <a:spLocks noGrp="1"/>
          </p:cNvSpPr>
          <p:nvPr>
            <p:ph type="title" idx="2"/>
          </p:nvPr>
        </p:nvSpPr>
        <p:spPr>
          <a:xfrm>
            <a:off x="4294730" y="65624"/>
            <a:ext cx="4802223" cy="482700"/>
          </a:xfrm>
          <a:prstGeom prst="rect">
            <a:avLst/>
          </a:prstGeom>
        </p:spPr>
        <p:txBody>
          <a:bodyPr spcFirstLastPara="1" wrap="square" lIns="91425" tIns="91425" rIns="91425" bIns="91425" anchor="b" anchorCtr="0">
            <a:noAutofit/>
          </a:bodyPr>
          <a:lstStyle/>
          <a:p>
            <a:pPr algn="ctr">
              <a:buSzPts val="3000"/>
            </a:pPr>
            <a:r>
              <a:rPr lang="fr-CA" b="0" dirty="0">
                <a:solidFill>
                  <a:srgbClr val="67696B"/>
                </a:solidFill>
              </a:rPr>
              <a:t>Établissement d'Enclaves Sécurisées</a:t>
            </a:r>
            <a:endParaRPr b="0" dirty="0">
              <a:solidFill>
                <a:srgbClr val="67696B"/>
              </a:solidFill>
            </a:endParaRPr>
          </a:p>
        </p:txBody>
      </p:sp>
      <p:sp>
        <p:nvSpPr>
          <p:cNvPr id="396" name="Google Shape;396;p4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4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4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1">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95;p41">
            <a:extLst>
              <a:ext uri="{FF2B5EF4-FFF2-40B4-BE49-F238E27FC236}">
                <a16:creationId xmlns:a16="http://schemas.microsoft.com/office/drawing/2014/main" id="{E1C8A043-CFF8-4A90-81FC-D74524F96DE1}"/>
              </a:ext>
            </a:extLst>
          </p:cNvPr>
          <p:cNvSpPr/>
          <p:nvPr/>
        </p:nvSpPr>
        <p:spPr>
          <a:xfrm>
            <a:off x="4866178" y="453562"/>
            <a:ext cx="3502135" cy="83332"/>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4;p39">
            <a:hlinkClick r:id="" action="ppaction://hlinkshowjump?jump=previousslide"/>
            <a:extLst>
              <a:ext uri="{FF2B5EF4-FFF2-40B4-BE49-F238E27FC236}">
                <a16:creationId xmlns:a16="http://schemas.microsoft.com/office/drawing/2014/main" id="{4F0A52A5-A4D5-4FD7-8D5D-3D35E26C39CA}"/>
              </a:ext>
            </a:extLst>
          </p:cNvPr>
          <p:cNvSpPr/>
          <p:nvPr/>
        </p:nvSpPr>
        <p:spPr>
          <a:xfrm>
            <a:off x="4375825" y="253425"/>
            <a:ext cx="96900" cy="96900"/>
          </a:xfrm>
          <a:prstGeom prst="ellipse">
            <a:avLst/>
          </a:prstGeom>
          <a:solidFill>
            <a:srgbClr val="67696B">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75;p39">
            <a:extLst>
              <a:ext uri="{FF2B5EF4-FFF2-40B4-BE49-F238E27FC236}">
                <a16:creationId xmlns:a16="http://schemas.microsoft.com/office/drawing/2014/main" id="{A41B66F7-F203-4FCB-B2C4-A8E9E05A5384}"/>
              </a:ext>
            </a:extLst>
          </p:cNvPr>
          <p:cNvSpPr/>
          <p:nvPr/>
        </p:nvSpPr>
        <p:spPr>
          <a:xfrm>
            <a:off x="452765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76;p39">
            <a:hlinkClick r:id="" action="ppaction://hlinkshowjump?jump=nextslide"/>
            <a:extLst>
              <a:ext uri="{FF2B5EF4-FFF2-40B4-BE49-F238E27FC236}">
                <a16:creationId xmlns:a16="http://schemas.microsoft.com/office/drawing/2014/main" id="{FDC97F5E-0D0F-46F7-A122-ADDD16530978}"/>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TextBox 68">
            <a:extLst>
              <a:ext uri="{FF2B5EF4-FFF2-40B4-BE49-F238E27FC236}">
                <a16:creationId xmlns:a16="http://schemas.microsoft.com/office/drawing/2014/main" id="{5A27D1AE-0F87-4EE1-883E-BDAAD4647BED}"/>
              </a:ext>
            </a:extLst>
          </p:cNvPr>
          <p:cNvSpPr txBox="1"/>
          <p:nvPr/>
        </p:nvSpPr>
        <p:spPr>
          <a:xfrm>
            <a:off x="1114602" y="618546"/>
            <a:ext cx="6064988" cy="307777"/>
          </a:xfrm>
          <a:prstGeom prst="rect">
            <a:avLst/>
          </a:prstGeom>
          <a:noFill/>
          <a:ln w="12700">
            <a:solidFill>
              <a:schemeClr val="accent2">
                <a:lumMod val="50000"/>
              </a:schemeClr>
            </a:solidFill>
          </a:ln>
        </p:spPr>
        <p:txBody>
          <a:bodyPr wrap="square">
            <a:spAutoFit/>
          </a:bodyPr>
          <a:lstStyle/>
          <a:p>
            <a:r>
              <a:rPr lang="en-US" b="1" dirty="0">
                <a:solidFill>
                  <a:srgbClr val="7D5FFE"/>
                </a:solidFill>
                <a:latin typeface="Josefin Sans"/>
                <a:sym typeface="Josefin Sans"/>
              </a:rPr>
              <a:t>IDENTIFICATION DES GROUPES FONCTIONNELS</a:t>
            </a:r>
          </a:p>
        </p:txBody>
      </p:sp>
      <p:sp>
        <p:nvSpPr>
          <p:cNvPr id="78" name="TextBox 77">
            <a:extLst>
              <a:ext uri="{FF2B5EF4-FFF2-40B4-BE49-F238E27FC236}">
                <a16:creationId xmlns:a16="http://schemas.microsoft.com/office/drawing/2014/main" id="{14DFF25B-040C-4083-8CC1-B286C2A248F2}"/>
              </a:ext>
            </a:extLst>
          </p:cNvPr>
          <p:cNvSpPr txBox="1"/>
          <p:nvPr/>
        </p:nvSpPr>
        <p:spPr>
          <a:xfrm>
            <a:off x="169389" y="628485"/>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1</a:t>
            </a:r>
          </a:p>
        </p:txBody>
      </p:sp>
      <p:sp>
        <p:nvSpPr>
          <p:cNvPr id="28" name="TextBox 27">
            <a:extLst>
              <a:ext uri="{FF2B5EF4-FFF2-40B4-BE49-F238E27FC236}">
                <a16:creationId xmlns:a16="http://schemas.microsoft.com/office/drawing/2014/main" id="{66C0C518-962C-4911-A093-751401B79942}"/>
              </a:ext>
            </a:extLst>
          </p:cNvPr>
          <p:cNvSpPr txBox="1"/>
          <p:nvPr/>
        </p:nvSpPr>
        <p:spPr>
          <a:xfrm>
            <a:off x="219088" y="-398512"/>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a:t>
            </a:r>
            <a:r>
              <a:rPr lang="en-US" sz="1200" dirty="0">
                <a:solidFill>
                  <a:schemeClr val="bg2"/>
                </a:solidFill>
                <a:latin typeface="Josefin Sans"/>
              </a:rPr>
              <a:t> </a:t>
            </a:r>
            <a:r>
              <a:rPr lang="en-US" dirty="0">
                <a:solidFill>
                  <a:schemeClr val="bg2"/>
                </a:solidFill>
                <a:latin typeface="Josefin Sans"/>
              </a:rPr>
              <a:t>2</a:t>
            </a:r>
          </a:p>
        </p:txBody>
      </p:sp>
      <p:sp>
        <p:nvSpPr>
          <p:cNvPr id="29" name="TextBox 28">
            <a:extLst>
              <a:ext uri="{FF2B5EF4-FFF2-40B4-BE49-F238E27FC236}">
                <a16:creationId xmlns:a16="http://schemas.microsoft.com/office/drawing/2014/main" id="{E4905F02-07F5-426B-873E-B2A6733E45E3}"/>
              </a:ext>
            </a:extLst>
          </p:cNvPr>
          <p:cNvSpPr txBox="1"/>
          <p:nvPr/>
        </p:nvSpPr>
        <p:spPr>
          <a:xfrm>
            <a:off x="219088" y="-743011"/>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3</a:t>
            </a:r>
          </a:p>
        </p:txBody>
      </p:sp>
      <p:sp>
        <p:nvSpPr>
          <p:cNvPr id="30" name="TextBox 29">
            <a:extLst>
              <a:ext uri="{FF2B5EF4-FFF2-40B4-BE49-F238E27FC236}">
                <a16:creationId xmlns:a16="http://schemas.microsoft.com/office/drawing/2014/main" id="{C85616DB-A9ED-4DAD-A65A-24B5EE2DD4E7}"/>
              </a:ext>
            </a:extLst>
          </p:cNvPr>
          <p:cNvSpPr txBox="1"/>
          <p:nvPr/>
        </p:nvSpPr>
        <p:spPr>
          <a:xfrm>
            <a:off x="219088" y="-1115302"/>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4</a:t>
            </a:r>
          </a:p>
        </p:txBody>
      </p:sp>
      <p:sp>
        <p:nvSpPr>
          <p:cNvPr id="22" name="TextBox 21">
            <a:extLst>
              <a:ext uri="{FF2B5EF4-FFF2-40B4-BE49-F238E27FC236}">
                <a16:creationId xmlns:a16="http://schemas.microsoft.com/office/drawing/2014/main" id="{F9D85B6A-CD72-4F96-972E-1EAFAAC96F67}"/>
              </a:ext>
            </a:extLst>
          </p:cNvPr>
          <p:cNvSpPr txBox="1"/>
          <p:nvPr/>
        </p:nvSpPr>
        <p:spPr>
          <a:xfrm>
            <a:off x="1054816" y="1534262"/>
            <a:ext cx="7110238" cy="430887"/>
          </a:xfrm>
          <a:prstGeom prst="rect">
            <a:avLst/>
          </a:prstGeom>
          <a:noFill/>
        </p:spPr>
        <p:txBody>
          <a:bodyPr wrap="square">
            <a:spAutoFit/>
          </a:bodyPr>
          <a:lstStyle/>
          <a:p>
            <a:pPr>
              <a:lnSpc>
                <a:spcPct val="150000"/>
              </a:lnSpc>
            </a:pPr>
            <a:r>
              <a:rPr lang="fr-FR" sz="1600" dirty="0">
                <a:solidFill>
                  <a:schemeClr val="tx1"/>
                </a:solidFill>
                <a:latin typeface="Josefin Sans"/>
              </a:rPr>
              <a:t>Un groupe fonctionnel peut être basé sur :</a:t>
            </a:r>
          </a:p>
        </p:txBody>
      </p:sp>
      <p:sp>
        <p:nvSpPr>
          <p:cNvPr id="24" name="TextBox 23">
            <a:extLst>
              <a:ext uri="{FF2B5EF4-FFF2-40B4-BE49-F238E27FC236}">
                <a16:creationId xmlns:a16="http://schemas.microsoft.com/office/drawing/2014/main" id="{BA99FBB6-F877-4FD8-AF57-9ADAE84C5D07}"/>
              </a:ext>
            </a:extLst>
          </p:cNvPr>
          <p:cNvSpPr txBox="1"/>
          <p:nvPr/>
        </p:nvSpPr>
        <p:spPr>
          <a:xfrm>
            <a:off x="1065573" y="2076647"/>
            <a:ext cx="3613901" cy="13580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fr-FR" b="1" dirty="0">
                <a:solidFill>
                  <a:schemeClr val="tx1"/>
                </a:solidFill>
                <a:latin typeface="Josefin Sans"/>
              </a:rPr>
              <a:t>les boucles de contrôle </a:t>
            </a:r>
          </a:p>
          <a:p>
            <a:pPr marL="285750" indent="-285750">
              <a:lnSpc>
                <a:spcPct val="150000"/>
              </a:lnSpc>
              <a:buFont typeface="Arial" panose="020B0604020202020204" pitchFamily="34" charset="0"/>
              <a:buChar char="•"/>
            </a:pPr>
            <a:r>
              <a:rPr lang="fr-FR" b="1" dirty="0">
                <a:solidFill>
                  <a:schemeClr val="tx1"/>
                </a:solidFill>
                <a:latin typeface="Josefin Sans"/>
              </a:rPr>
              <a:t>les commandes de supervision</a:t>
            </a:r>
          </a:p>
          <a:p>
            <a:pPr marL="285750" indent="-285750">
              <a:lnSpc>
                <a:spcPct val="150000"/>
              </a:lnSpc>
              <a:buFont typeface="Arial" panose="020B0604020202020204" pitchFamily="34" charset="0"/>
              <a:buChar char="•"/>
            </a:pPr>
            <a:r>
              <a:rPr lang="fr-FR" b="1" dirty="0">
                <a:solidFill>
                  <a:schemeClr val="tx1"/>
                </a:solidFill>
                <a:latin typeface="Josefin Sans"/>
              </a:rPr>
              <a:t>les processus de contrôle</a:t>
            </a:r>
          </a:p>
          <a:p>
            <a:pPr marL="285750" indent="-285750">
              <a:lnSpc>
                <a:spcPct val="150000"/>
              </a:lnSpc>
              <a:buFont typeface="Arial" panose="020B0604020202020204" pitchFamily="34" charset="0"/>
              <a:buChar char="•"/>
            </a:pPr>
            <a:r>
              <a:rPr lang="fr-FR" b="1" dirty="0">
                <a:solidFill>
                  <a:schemeClr val="tx1"/>
                </a:solidFill>
                <a:latin typeface="Josefin Sans"/>
              </a:rPr>
              <a:t>le stockage des données de contrôle</a:t>
            </a:r>
          </a:p>
        </p:txBody>
      </p:sp>
      <p:sp>
        <p:nvSpPr>
          <p:cNvPr id="26" name="TextBox 25">
            <a:extLst>
              <a:ext uri="{FF2B5EF4-FFF2-40B4-BE49-F238E27FC236}">
                <a16:creationId xmlns:a16="http://schemas.microsoft.com/office/drawing/2014/main" id="{444DE685-36E8-45A6-8A92-A8C518AD0526}"/>
              </a:ext>
            </a:extLst>
          </p:cNvPr>
          <p:cNvSpPr txBox="1"/>
          <p:nvPr/>
        </p:nvSpPr>
        <p:spPr>
          <a:xfrm>
            <a:off x="4782236" y="2076647"/>
            <a:ext cx="3805151" cy="13580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fr-FR" b="1" dirty="0">
                <a:solidFill>
                  <a:schemeClr val="tx1"/>
                </a:solidFill>
                <a:latin typeface="Josefin Sans"/>
              </a:rPr>
              <a:t>Trading communications</a:t>
            </a:r>
          </a:p>
          <a:p>
            <a:pPr marL="285750" indent="-285750">
              <a:lnSpc>
                <a:spcPct val="150000"/>
              </a:lnSpc>
              <a:buFont typeface="Arial" panose="020B0604020202020204" pitchFamily="34" charset="0"/>
              <a:buChar char="•"/>
            </a:pPr>
            <a:r>
              <a:rPr lang="fr-FR" b="1" dirty="0">
                <a:solidFill>
                  <a:schemeClr val="tx1"/>
                </a:solidFill>
                <a:latin typeface="Josefin Sans"/>
              </a:rPr>
              <a:t>l'accès à distance </a:t>
            </a:r>
          </a:p>
          <a:p>
            <a:pPr marL="285750" indent="-285750">
              <a:lnSpc>
                <a:spcPct val="150000"/>
              </a:lnSpc>
              <a:buFont typeface="Arial" panose="020B0604020202020204" pitchFamily="34" charset="0"/>
              <a:buChar char="•"/>
            </a:pPr>
            <a:r>
              <a:rPr lang="fr-FR" b="1" dirty="0">
                <a:solidFill>
                  <a:schemeClr val="tx1"/>
                </a:solidFill>
                <a:latin typeface="Josefin Sans"/>
              </a:rPr>
              <a:t>Les groupes d'utilisateurs </a:t>
            </a:r>
          </a:p>
          <a:p>
            <a:pPr marL="285750" indent="-285750">
              <a:lnSpc>
                <a:spcPct val="150000"/>
              </a:lnSpc>
              <a:buFont typeface="Arial" panose="020B0604020202020204" pitchFamily="34" charset="0"/>
              <a:buChar char="•"/>
            </a:pPr>
            <a:r>
              <a:rPr lang="fr-FR" b="1" dirty="0">
                <a:solidFill>
                  <a:schemeClr val="tx1"/>
                </a:solidFill>
                <a:latin typeface="Josefin Sans"/>
              </a:rPr>
              <a:t>les groupes de protocoles industriels.</a:t>
            </a:r>
            <a:endParaRPr lang="en-US" b="1" dirty="0">
              <a:solidFill>
                <a:schemeClr val="tx1"/>
              </a:solidFill>
              <a:latin typeface="Josefin Sans"/>
            </a:endParaRPr>
          </a:p>
        </p:txBody>
      </p:sp>
      <p:pic>
        <p:nvPicPr>
          <p:cNvPr id="20" name="Picture 19">
            <a:extLst>
              <a:ext uri="{FF2B5EF4-FFF2-40B4-BE49-F238E27FC236}">
                <a16:creationId xmlns:a16="http://schemas.microsoft.com/office/drawing/2014/main" id="{AAE4A6BE-A192-4041-89D9-D7D17513B6F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895" y="6191973"/>
            <a:ext cx="4987925" cy="3708400"/>
          </a:xfrm>
          <a:prstGeom prst="rect">
            <a:avLst/>
          </a:prstGeom>
          <a:noFill/>
          <a:ln>
            <a:noFill/>
          </a:ln>
        </p:spPr>
      </p:pic>
      <p:pic>
        <p:nvPicPr>
          <p:cNvPr id="21" name="Picture 20">
            <a:extLst>
              <a:ext uri="{FF2B5EF4-FFF2-40B4-BE49-F238E27FC236}">
                <a16:creationId xmlns:a16="http://schemas.microsoft.com/office/drawing/2014/main" id="{261E295A-C6F9-4CEA-A08C-8D38144A662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486756" y="6495202"/>
            <a:ext cx="5588000" cy="4153535"/>
          </a:xfrm>
          <a:prstGeom prst="rect">
            <a:avLst/>
          </a:prstGeom>
          <a:noFill/>
          <a:ln>
            <a:noFill/>
          </a:ln>
        </p:spPr>
      </p:pic>
      <p:grpSp>
        <p:nvGrpSpPr>
          <p:cNvPr id="23" name="Group 22">
            <a:extLst>
              <a:ext uri="{FF2B5EF4-FFF2-40B4-BE49-F238E27FC236}">
                <a16:creationId xmlns:a16="http://schemas.microsoft.com/office/drawing/2014/main" id="{FC9B56A3-0296-487A-B468-C52BEB131CE8}"/>
              </a:ext>
            </a:extLst>
          </p:cNvPr>
          <p:cNvGrpSpPr/>
          <p:nvPr/>
        </p:nvGrpSpPr>
        <p:grpSpPr>
          <a:xfrm>
            <a:off x="-6398528" y="-398512"/>
            <a:ext cx="5376103" cy="3607382"/>
            <a:chOff x="352766" y="1184449"/>
            <a:chExt cx="4135002" cy="2774597"/>
          </a:xfrm>
        </p:grpSpPr>
        <p:sp>
          <p:nvSpPr>
            <p:cNvPr id="25" name="Google Shape;2706;p105">
              <a:extLst>
                <a:ext uri="{FF2B5EF4-FFF2-40B4-BE49-F238E27FC236}">
                  <a16:creationId xmlns:a16="http://schemas.microsoft.com/office/drawing/2014/main" id="{E048A979-5760-4E81-A139-30A8F2BD9D8F}"/>
                </a:ext>
              </a:extLst>
            </p:cNvPr>
            <p:cNvSpPr/>
            <p:nvPr/>
          </p:nvSpPr>
          <p:spPr>
            <a:xfrm>
              <a:off x="1848676" y="3545904"/>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gradFill>
              <a:gsLst>
                <a:gs pos="0">
                  <a:schemeClr val="accent5"/>
                </a:gs>
                <a:gs pos="100000">
                  <a:schemeClr val="accent4"/>
                </a:gs>
              </a:gsLst>
              <a:lin ang="10801400" scaled="0"/>
            </a:gradFill>
            <a:ln w="9525" cap="flat" cmpd="sng">
              <a:solidFill>
                <a:srgbClr val="7D5FFE"/>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27" name="Google Shape;2707;p105">
              <a:extLst>
                <a:ext uri="{FF2B5EF4-FFF2-40B4-BE49-F238E27FC236}">
                  <a16:creationId xmlns:a16="http://schemas.microsoft.com/office/drawing/2014/main" id="{18518088-E780-4BED-A3AB-60C4A63AB77B}"/>
                </a:ext>
              </a:extLst>
            </p:cNvPr>
            <p:cNvSpPr/>
            <p:nvPr/>
          </p:nvSpPr>
          <p:spPr>
            <a:xfrm>
              <a:off x="352779" y="1184449"/>
              <a:ext cx="4134989" cy="2065402"/>
            </a:xfrm>
            <a:custGeom>
              <a:avLst/>
              <a:gdLst/>
              <a:ahLst/>
              <a:cxnLst/>
              <a:rect l="l" t="t" r="r" b="b"/>
              <a:pathLst>
                <a:path w="165389" h="100165" extrusionOk="0">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noFill/>
            <a:ln w="28575" cap="flat" cmpd="sng">
              <a:solidFill>
                <a:srgbClr val="7D5FFE"/>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31" name="Google Shape;2708;p105">
              <a:extLst>
                <a:ext uri="{FF2B5EF4-FFF2-40B4-BE49-F238E27FC236}">
                  <a16:creationId xmlns:a16="http://schemas.microsoft.com/office/drawing/2014/main" id="{ECC4B97A-E438-40EA-A691-914FD81D6EEE}"/>
                </a:ext>
              </a:extLst>
            </p:cNvPr>
            <p:cNvSpPr/>
            <p:nvPr/>
          </p:nvSpPr>
          <p:spPr>
            <a:xfrm>
              <a:off x="352766" y="3173851"/>
              <a:ext cx="4134989" cy="383348"/>
            </a:xfrm>
            <a:custGeom>
              <a:avLst/>
              <a:gdLst/>
              <a:ahLst/>
              <a:cxnLst/>
              <a:rect l="l" t="t" r="r" b="b"/>
              <a:pathLst>
                <a:path w="165389" h="14909" extrusionOk="0">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rgbClr val="7D5FFE"/>
            </a:solidFill>
            <a:ln w="19050" cap="flat" cmpd="sng">
              <a:solidFill>
                <a:srgbClr val="7D5FFE"/>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32" name="Google Shape;2709;p105">
              <a:extLst>
                <a:ext uri="{FF2B5EF4-FFF2-40B4-BE49-F238E27FC236}">
                  <a16:creationId xmlns:a16="http://schemas.microsoft.com/office/drawing/2014/main" id="{502187C2-76E4-4AEE-ABF4-9D4C46D2CE7A}"/>
                </a:ext>
              </a:extLst>
            </p:cNvPr>
            <p:cNvSpPr/>
            <p:nvPr/>
          </p:nvSpPr>
          <p:spPr>
            <a:xfrm>
              <a:off x="2401519" y="1233378"/>
              <a:ext cx="37508" cy="37528"/>
            </a:xfrm>
            <a:custGeom>
              <a:avLst/>
              <a:gdLst/>
              <a:ahLst/>
              <a:cxnLst/>
              <a:rect l="l" t="t" r="r" b="b"/>
              <a:pathLst>
                <a:path w="1819" h="1820" extrusionOk="0">
                  <a:moveTo>
                    <a:pt x="876" y="1"/>
                  </a:moveTo>
                  <a:cubicBezTo>
                    <a:pt x="1230" y="1"/>
                    <a:pt x="1548" y="214"/>
                    <a:pt x="1684" y="542"/>
                  </a:cubicBezTo>
                  <a:cubicBezTo>
                    <a:pt x="1819" y="868"/>
                    <a:pt x="1744" y="1244"/>
                    <a:pt x="1493" y="1495"/>
                  </a:cubicBezTo>
                  <a:cubicBezTo>
                    <a:pt x="1243" y="1744"/>
                    <a:pt x="867" y="1820"/>
                    <a:pt x="540" y="1684"/>
                  </a:cubicBezTo>
                  <a:cubicBezTo>
                    <a:pt x="213" y="1548"/>
                    <a:pt x="0" y="1230"/>
                    <a:pt x="0" y="876"/>
                  </a:cubicBezTo>
                  <a:cubicBezTo>
                    <a:pt x="0" y="393"/>
                    <a:pt x="392" y="1"/>
                    <a:pt x="876" y="1"/>
                  </a:cubicBezTo>
                  <a:close/>
                </a:path>
              </a:pathLst>
            </a:custGeom>
            <a:solidFill>
              <a:srgbClr val="E9E9E9"/>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grpSp>
      <p:sp>
        <p:nvSpPr>
          <p:cNvPr id="33" name="Google Shape;860;p19">
            <a:extLst>
              <a:ext uri="{FF2B5EF4-FFF2-40B4-BE49-F238E27FC236}">
                <a16:creationId xmlns:a16="http://schemas.microsoft.com/office/drawing/2014/main" id="{2083CB05-78FA-490D-9D42-3D1B9FA41A3F}"/>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chemeClr val="bg2"/>
                </a:solidFill>
                <a:latin typeface="Anton" pitchFamily="2" charset="0"/>
              </a:rPr>
              <a:pPr algn="ctr"/>
              <a:t>22</a:t>
            </a:fld>
            <a:endParaRPr lang="en" dirty="0">
              <a:solidFill>
                <a:schemeClr val="bg2"/>
              </a:solidFill>
              <a:latin typeface="Anton" pitchFamily="2" charset="0"/>
            </a:endParaRPr>
          </a:p>
        </p:txBody>
      </p:sp>
    </p:spTree>
    <p:extLst>
      <p:ext uri="{BB962C8B-B14F-4D97-AF65-F5344CB8AC3E}">
        <p14:creationId xmlns:p14="http://schemas.microsoft.com/office/powerpoint/2010/main" val="2327652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250"/>
                                        <p:tgtEl>
                                          <p:spTgt spid="24">
                                            <p:txEl>
                                              <p:pRg st="0" end="0"/>
                                            </p:txEl>
                                          </p:spTgt>
                                        </p:tgtEl>
                                      </p:cBhvr>
                                    </p:animEffect>
                                    <p:anim calcmode="lin" valueType="num">
                                      <p:cBhvr>
                                        <p:cTn id="8" dur="25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24">
                                            <p:txEl>
                                              <p:pRg st="1" end="1"/>
                                            </p:txEl>
                                          </p:spTgt>
                                        </p:tgtEl>
                                        <p:attrNameLst>
                                          <p:attrName>style.visibility</p:attrName>
                                        </p:attrNameLst>
                                      </p:cBhvr>
                                      <p:to>
                                        <p:strVal val="visible"/>
                                      </p:to>
                                    </p:set>
                                    <p:animEffect transition="in" filter="fade">
                                      <p:cBhvr>
                                        <p:cTn id="13" dur="250"/>
                                        <p:tgtEl>
                                          <p:spTgt spid="24">
                                            <p:txEl>
                                              <p:pRg st="1" end="1"/>
                                            </p:txEl>
                                          </p:spTgt>
                                        </p:tgtEl>
                                      </p:cBhvr>
                                    </p:animEffect>
                                    <p:anim calcmode="lin" valueType="num">
                                      <p:cBhvr>
                                        <p:cTn id="14" dur="25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15" dur="25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fade">
                                      <p:cBhvr>
                                        <p:cTn id="19" dur="250"/>
                                        <p:tgtEl>
                                          <p:spTgt spid="24">
                                            <p:txEl>
                                              <p:pRg st="2" end="2"/>
                                            </p:txEl>
                                          </p:spTgt>
                                        </p:tgtEl>
                                      </p:cBhvr>
                                    </p:animEffect>
                                    <p:anim calcmode="lin" valueType="num">
                                      <p:cBhvr>
                                        <p:cTn id="20" dur="25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1" dur="250" fill="hold"/>
                                        <p:tgtEl>
                                          <p:spTgt spid="24">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24">
                                            <p:txEl>
                                              <p:pRg st="3" end="3"/>
                                            </p:txEl>
                                          </p:spTgt>
                                        </p:tgtEl>
                                        <p:attrNameLst>
                                          <p:attrName>style.visibility</p:attrName>
                                        </p:attrNameLst>
                                      </p:cBhvr>
                                      <p:to>
                                        <p:strVal val="visible"/>
                                      </p:to>
                                    </p:set>
                                    <p:animEffect transition="in" filter="fade">
                                      <p:cBhvr>
                                        <p:cTn id="25" dur="250"/>
                                        <p:tgtEl>
                                          <p:spTgt spid="24">
                                            <p:txEl>
                                              <p:pRg st="3" end="3"/>
                                            </p:txEl>
                                          </p:spTgt>
                                        </p:tgtEl>
                                      </p:cBhvr>
                                    </p:animEffect>
                                    <p:anim calcmode="lin" valueType="num">
                                      <p:cBhvr>
                                        <p:cTn id="26" dur="25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27" dur="250" fill="hold"/>
                                        <p:tgtEl>
                                          <p:spTgt spid="24">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26">
                                            <p:txEl>
                                              <p:pRg st="0" end="0"/>
                                            </p:txEl>
                                          </p:spTgt>
                                        </p:tgtEl>
                                        <p:attrNameLst>
                                          <p:attrName>style.visibility</p:attrName>
                                        </p:attrNameLst>
                                      </p:cBhvr>
                                      <p:to>
                                        <p:strVal val="visible"/>
                                      </p:to>
                                    </p:set>
                                    <p:animEffect transition="in" filter="fade">
                                      <p:cBhvr>
                                        <p:cTn id="31" dur="250"/>
                                        <p:tgtEl>
                                          <p:spTgt spid="26">
                                            <p:txEl>
                                              <p:pRg st="0" end="0"/>
                                            </p:txEl>
                                          </p:spTgt>
                                        </p:tgtEl>
                                      </p:cBhvr>
                                    </p:animEffect>
                                    <p:anim calcmode="lin" valueType="num">
                                      <p:cBhvr>
                                        <p:cTn id="32" dur="25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3" dur="25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2" presetClass="entr" presetSubtype="0" fill="hold" grpId="0" nodeType="afterEffect">
                                  <p:stCondLst>
                                    <p:cond delay="0"/>
                                  </p:stCondLst>
                                  <p:childTnLst>
                                    <p:set>
                                      <p:cBhvr>
                                        <p:cTn id="36" dur="1" fill="hold">
                                          <p:stCondLst>
                                            <p:cond delay="0"/>
                                          </p:stCondLst>
                                        </p:cTn>
                                        <p:tgtEl>
                                          <p:spTgt spid="26">
                                            <p:txEl>
                                              <p:pRg st="1" end="1"/>
                                            </p:txEl>
                                          </p:spTgt>
                                        </p:tgtEl>
                                        <p:attrNameLst>
                                          <p:attrName>style.visibility</p:attrName>
                                        </p:attrNameLst>
                                      </p:cBhvr>
                                      <p:to>
                                        <p:strVal val="visible"/>
                                      </p:to>
                                    </p:set>
                                    <p:animEffect transition="in" filter="fade">
                                      <p:cBhvr>
                                        <p:cTn id="37" dur="250"/>
                                        <p:tgtEl>
                                          <p:spTgt spid="26">
                                            <p:txEl>
                                              <p:pRg st="1" end="1"/>
                                            </p:txEl>
                                          </p:spTgt>
                                        </p:tgtEl>
                                      </p:cBhvr>
                                    </p:animEffect>
                                    <p:anim calcmode="lin" valueType="num">
                                      <p:cBhvr>
                                        <p:cTn id="38" dur="25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39" dur="250" fill="hold"/>
                                        <p:tgtEl>
                                          <p:spTgt spid="26">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42" presetClass="entr" presetSubtype="0" fill="hold" grpId="0" nodeType="afterEffect">
                                  <p:stCondLst>
                                    <p:cond delay="0"/>
                                  </p:stCondLst>
                                  <p:childTnLst>
                                    <p:set>
                                      <p:cBhvr>
                                        <p:cTn id="42" dur="1" fill="hold">
                                          <p:stCondLst>
                                            <p:cond delay="0"/>
                                          </p:stCondLst>
                                        </p:cTn>
                                        <p:tgtEl>
                                          <p:spTgt spid="26">
                                            <p:txEl>
                                              <p:pRg st="2" end="2"/>
                                            </p:txEl>
                                          </p:spTgt>
                                        </p:tgtEl>
                                        <p:attrNameLst>
                                          <p:attrName>style.visibility</p:attrName>
                                        </p:attrNameLst>
                                      </p:cBhvr>
                                      <p:to>
                                        <p:strVal val="visible"/>
                                      </p:to>
                                    </p:set>
                                    <p:animEffect transition="in" filter="fade">
                                      <p:cBhvr>
                                        <p:cTn id="43" dur="250"/>
                                        <p:tgtEl>
                                          <p:spTgt spid="26">
                                            <p:txEl>
                                              <p:pRg st="2" end="2"/>
                                            </p:txEl>
                                          </p:spTgt>
                                        </p:tgtEl>
                                      </p:cBhvr>
                                    </p:animEffect>
                                    <p:anim calcmode="lin" valueType="num">
                                      <p:cBhvr>
                                        <p:cTn id="44" dur="25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45" dur="250" fill="hold"/>
                                        <p:tgtEl>
                                          <p:spTgt spid="26">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grpId="0" nodeType="afterEffect">
                                  <p:stCondLst>
                                    <p:cond delay="0"/>
                                  </p:stCondLst>
                                  <p:childTnLst>
                                    <p:set>
                                      <p:cBhvr>
                                        <p:cTn id="48" dur="1" fill="hold">
                                          <p:stCondLst>
                                            <p:cond delay="0"/>
                                          </p:stCondLst>
                                        </p:cTn>
                                        <p:tgtEl>
                                          <p:spTgt spid="26">
                                            <p:txEl>
                                              <p:pRg st="3" end="3"/>
                                            </p:txEl>
                                          </p:spTgt>
                                        </p:tgtEl>
                                        <p:attrNameLst>
                                          <p:attrName>style.visibility</p:attrName>
                                        </p:attrNameLst>
                                      </p:cBhvr>
                                      <p:to>
                                        <p:strVal val="visible"/>
                                      </p:to>
                                    </p:set>
                                    <p:animEffect transition="in" filter="fade">
                                      <p:cBhvr>
                                        <p:cTn id="49" dur="250"/>
                                        <p:tgtEl>
                                          <p:spTgt spid="26">
                                            <p:txEl>
                                              <p:pRg st="3" end="3"/>
                                            </p:txEl>
                                          </p:spTgt>
                                        </p:tgtEl>
                                      </p:cBhvr>
                                    </p:animEffect>
                                    <p:anim calcmode="lin" valueType="num">
                                      <p:cBhvr>
                                        <p:cTn id="50" dur="250" fill="hold"/>
                                        <p:tgtEl>
                                          <p:spTgt spid="26">
                                            <p:txEl>
                                              <p:pRg st="3" end="3"/>
                                            </p:txEl>
                                          </p:spTgt>
                                        </p:tgtEl>
                                        <p:attrNameLst>
                                          <p:attrName>ppt_x</p:attrName>
                                        </p:attrNameLst>
                                      </p:cBhvr>
                                      <p:tavLst>
                                        <p:tav tm="0">
                                          <p:val>
                                            <p:strVal val="#ppt_x"/>
                                          </p:val>
                                        </p:tav>
                                        <p:tav tm="100000">
                                          <p:val>
                                            <p:strVal val="#ppt_x"/>
                                          </p:val>
                                        </p:tav>
                                      </p:tavLst>
                                    </p:anim>
                                    <p:anim calcmode="lin" valueType="num">
                                      <p:cBhvr>
                                        <p:cTn id="51" dur="250" fill="hold"/>
                                        <p:tgtEl>
                                          <p:spTgt spid="2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p:bldP spid="2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1"/>
          <p:cNvSpPr txBox="1">
            <a:spLocks noGrp="1"/>
          </p:cNvSpPr>
          <p:nvPr>
            <p:ph type="title" idx="2"/>
          </p:nvPr>
        </p:nvSpPr>
        <p:spPr>
          <a:xfrm>
            <a:off x="4294730" y="65624"/>
            <a:ext cx="4802223" cy="482700"/>
          </a:xfrm>
          <a:prstGeom prst="rect">
            <a:avLst/>
          </a:prstGeom>
        </p:spPr>
        <p:txBody>
          <a:bodyPr spcFirstLastPara="1" wrap="square" lIns="91425" tIns="91425" rIns="91425" bIns="91425" anchor="b" anchorCtr="0">
            <a:noAutofit/>
          </a:bodyPr>
          <a:lstStyle/>
          <a:p>
            <a:pPr algn="ctr">
              <a:buSzPts val="3000"/>
            </a:pPr>
            <a:r>
              <a:rPr lang="fr-CA" b="0" dirty="0">
                <a:solidFill>
                  <a:srgbClr val="67696B"/>
                </a:solidFill>
              </a:rPr>
              <a:t>Établissement d'Enclaves Sécurisées</a:t>
            </a:r>
            <a:endParaRPr b="0" dirty="0">
              <a:solidFill>
                <a:srgbClr val="67696B"/>
              </a:solidFill>
            </a:endParaRPr>
          </a:p>
        </p:txBody>
      </p:sp>
      <p:sp>
        <p:nvSpPr>
          <p:cNvPr id="396" name="Google Shape;396;p4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4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4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1">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95;p41">
            <a:extLst>
              <a:ext uri="{FF2B5EF4-FFF2-40B4-BE49-F238E27FC236}">
                <a16:creationId xmlns:a16="http://schemas.microsoft.com/office/drawing/2014/main" id="{E1C8A043-CFF8-4A90-81FC-D74524F96DE1}"/>
              </a:ext>
            </a:extLst>
          </p:cNvPr>
          <p:cNvSpPr/>
          <p:nvPr/>
        </p:nvSpPr>
        <p:spPr>
          <a:xfrm>
            <a:off x="4866178" y="453562"/>
            <a:ext cx="3502135" cy="83332"/>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4;p39">
            <a:hlinkClick r:id="" action="ppaction://hlinkshowjump?jump=previousslide"/>
            <a:extLst>
              <a:ext uri="{FF2B5EF4-FFF2-40B4-BE49-F238E27FC236}">
                <a16:creationId xmlns:a16="http://schemas.microsoft.com/office/drawing/2014/main" id="{4F0A52A5-A4D5-4FD7-8D5D-3D35E26C39CA}"/>
              </a:ext>
            </a:extLst>
          </p:cNvPr>
          <p:cNvSpPr/>
          <p:nvPr/>
        </p:nvSpPr>
        <p:spPr>
          <a:xfrm>
            <a:off x="4375825" y="253425"/>
            <a:ext cx="96900" cy="96900"/>
          </a:xfrm>
          <a:prstGeom prst="ellipse">
            <a:avLst/>
          </a:prstGeom>
          <a:solidFill>
            <a:srgbClr val="67696B">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75;p39">
            <a:extLst>
              <a:ext uri="{FF2B5EF4-FFF2-40B4-BE49-F238E27FC236}">
                <a16:creationId xmlns:a16="http://schemas.microsoft.com/office/drawing/2014/main" id="{A41B66F7-F203-4FCB-B2C4-A8E9E05A5384}"/>
              </a:ext>
            </a:extLst>
          </p:cNvPr>
          <p:cNvSpPr/>
          <p:nvPr/>
        </p:nvSpPr>
        <p:spPr>
          <a:xfrm>
            <a:off x="452765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76;p39">
            <a:hlinkClick r:id="" action="ppaction://hlinkshowjump?jump=nextslide"/>
            <a:extLst>
              <a:ext uri="{FF2B5EF4-FFF2-40B4-BE49-F238E27FC236}">
                <a16:creationId xmlns:a16="http://schemas.microsoft.com/office/drawing/2014/main" id="{FDC97F5E-0D0F-46F7-A122-ADDD16530978}"/>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TextBox 68">
            <a:extLst>
              <a:ext uri="{FF2B5EF4-FFF2-40B4-BE49-F238E27FC236}">
                <a16:creationId xmlns:a16="http://schemas.microsoft.com/office/drawing/2014/main" id="{5A27D1AE-0F87-4EE1-883E-BDAAD4647BED}"/>
              </a:ext>
            </a:extLst>
          </p:cNvPr>
          <p:cNvSpPr txBox="1"/>
          <p:nvPr/>
        </p:nvSpPr>
        <p:spPr>
          <a:xfrm>
            <a:off x="1114602" y="618546"/>
            <a:ext cx="6064988" cy="307777"/>
          </a:xfrm>
          <a:prstGeom prst="rect">
            <a:avLst/>
          </a:prstGeom>
          <a:noFill/>
          <a:ln w="12700">
            <a:solidFill>
              <a:schemeClr val="accent2">
                <a:lumMod val="50000"/>
              </a:schemeClr>
            </a:solidFill>
          </a:ln>
        </p:spPr>
        <p:txBody>
          <a:bodyPr wrap="square">
            <a:spAutoFit/>
          </a:bodyPr>
          <a:lstStyle/>
          <a:p>
            <a:r>
              <a:rPr lang="en-US" b="1" dirty="0">
                <a:solidFill>
                  <a:srgbClr val="7D5FFE"/>
                </a:solidFill>
                <a:latin typeface="Josefin Sans"/>
                <a:sym typeface="Josefin Sans"/>
              </a:rPr>
              <a:t>IDENTIFICATION DES GROUPES FONCTIONNELS</a:t>
            </a:r>
          </a:p>
        </p:txBody>
      </p:sp>
      <p:sp>
        <p:nvSpPr>
          <p:cNvPr id="78" name="TextBox 77">
            <a:extLst>
              <a:ext uri="{FF2B5EF4-FFF2-40B4-BE49-F238E27FC236}">
                <a16:creationId xmlns:a16="http://schemas.microsoft.com/office/drawing/2014/main" id="{14DFF25B-040C-4083-8CC1-B286C2A248F2}"/>
              </a:ext>
            </a:extLst>
          </p:cNvPr>
          <p:cNvSpPr txBox="1"/>
          <p:nvPr/>
        </p:nvSpPr>
        <p:spPr>
          <a:xfrm>
            <a:off x="169389" y="628485"/>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1</a:t>
            </a:r>
          </a:p>
        </p:txBody>
      </p:sp>
      <p:sp>
        <p:nvSpPr>
          <p:cNvPr id="28" name="TextBox 27">
            <a:extLst>
              <a:ext uri="{FF2B5EF4-FFF2-40B4-BE49-F238E27FC236}">
                <a16:creationId xmlns:a16="http://schemas.microsoft.com/office/drawing/2014/main" id="{66C0C518-962C-4911-A093-751401B79942}"/>
              </a:ext>
            </a:extLst>
          </p:cNvPr>
          <p:cNvSpPr txBox="1"/>
          <p:nvPr/>
        </p:nvSpPr>
        <p:spPr>
          <a:xfrm>
            <a:off x="219088" y="-398512"/>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a:t>
            </a:r>
            <a:r>
              <a:rPr lang="en-US" sz="1200" dirty="0">
                <a:solidFill>
                  <a:schemeClr val="bg2"/>
                </a:solidFill>
                <a:latin typeface="Josefin Sans"/>
              </a:rPr>
              <a:t> </a:t>
            </a:r>
            <a:r>
              <a:rPr lang="en-US" dirty="0">
                <a:solidFill>
                  <a:schemeClr val="bg2"/>
                </a:solidFill>
                <a:latin typeface="Josefin Sans"/>
              </a:rPr>
              <a:t>2</a:t>
            </a:r>
          </a:p>
        </p:txBody>
      </p:sp>
      <p:sp>
        <p:nvSpPr>
          <p:cNvPr id="29" name="TextBox 28">
            <a:extLst>
              <a:ext uri="{FF2B5EF4-FFF2-40B4-BE49-F238E27FC236}">
                <a16:creationId xmlns:a16="http://schemas.microsoft.com/office/drawing/2014/main" id="{E4905F02-07F5-426B-873E-B2A6733E45E3}"/>
              </a:ext>
            </a:extLst>
          </p:cNvPr>
          <p:cNvSpPr txBox="1"/>
          <p:nvPr/>
        </p:nvSpPr>
        <p:spPr>
          <a:xfrm>
            <a:off x="219088" y="-743011"/>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3</a:t>
            </a:r>
          </a:p>
        </p:txBody>
      </p:sp>
      <p:sp>
        <p:nvSpPr>
          <p:cNvPr id="30" name="TextBox 29">
            <a:extLst>
              <a:ext uri="{FF2B5EF4-FFF2-40B4-BE49-F238E27FC236}">
                <a16:creationId xmlns:a16="http://schemas.microsoft.com/office/drawing/2014/main" id="{C85616DB-A9ED-4DAD-A65A-24B5EE2DD4E7}"/>
              </a:ext>
            </a:extLst>
          </p:cNvPr>
          <p:cNvSpPr txBox="1"/>
          <p:nvPr/>
        </p:nvSpPr>
        <p:spPr>
          <a:xfrm>
            <a:off x="219088" y="-1115302"/>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4</a:t>
            </a:r>
          </a:p>
        </p:txBody>
      </p:sp>
      <p:sp>
        <p:nvSpPr>
          <p:cNvPr id="26" name="TextBox 25">
            <a:extLst>
              <a:ext uri="{FF2B5EF4-FFF2-40B4-BE49-F238E27FC236}">
                <a16:creationId xmlns:a16="http://schemas.microsoft.com/office/drawing/2014/main" id="{444DE685-36E8-45A6-8A92-A8C518AD0526}"/>
              </a:ext>
            </a:extLst>
          </p:cNvPr>
          <p:cNvSpPr txBox="1"/>
          <p:nvPr/>
        </p:nvSpPr>
        <p:spPr>
          <a:xfrm>
            <a:off x="3374439" y="5959290"/>
            <a:ext cx="3805151" cy="3885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fr-FR" b="1" dirty="0">
                <a:solidFill>
                  <a:schemeClr val="tx1"/>
                </a:solidFill>
                <a:latin typeface="Josefin Sans"/>
              </a:rPr>
              <a:t>les communications commerciales</a:t>
            </a:r>
          </a:p>
        </p:txBody>
      </p:sp>
      <p:pic>
        <p:nvPicPr>
          <p:cNvPr id="21" name="Picture 20">
            <a:extLst>
              <a:ext uri="{FF2B5EF4-FFF2-40B4-BE49-F238E27FC236}">
                <a16:creationId xmlns:a16="http://schemas.microsoft.com/office/drawing/2014/main" id="{261E295A-C6F9-4CEA-A08C-8D38144A662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875710" y="1078069"/>
            <a:ext cx="5303880" cy="3942348"/>
          </a:xfrm>
          <a:prstGeom prst="rect">
            <a:avLst/>
          </a:prstGeom>
          <a:noFill/>
          <a:ln>
            <a:noFill/>
          </a:ln>
        </p:spPr>
      </p:pic>
      <p:sp>
        <p:nvSpPr>
          <p:cNvPr id="24" name="TextBox 23">
            <a:extLst>
              <a:ext uri="{FF2B5EF4-FFF2-40B4-BE49-F238E27FC236}">
                <a16:creationId xmlns:a16="http://schemas.microsoft.com/office/drawing/2014/main" id="{BA99FBB6-F877-4FD8-AF57-9ADAE84C5D07}"/>
              </a:ext>
            </a:extLst>
          </p:cNvPr>
          <p:cNvSpPr txBox="1"/>
          <p:nvPr/>
        </p:nvSpPr>
        <p:spPr>
          <a:xfrm>
            <a:off x="529220" y="1963826"/>
            <a:ext cx="3613901" cy="3885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fr-FR" b="1" dirty="0">
                <a:solidFill>
                  <a:schemeClr val="tx1"/>
                </a:solidFill>
                <a:latin typeface="Josefin Sans"/>
              </a:rPr>
              <a:t>les boucles de contrôle </a:t>
            </a:r>
          </a:p>
        </p:txBody>
      </p:sp>
      <p:sp>
        <p:nvSpPr>
          <p:cNvPr id="19" name="Google Shape;860;p19">
            <a:extLst>
              <a:ext uri="{FF2B5EF4-FFF2-40B4-BE49-F238E27FC236}">
                <a16:creationId xmlns:a16="http://schemas.microsoft.com/office/drawing/2014/main" id="{A3BD170D-C2FC-4578-BCF7-64E3D33F226B}"/>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chemeClr val="bg2"/>
                </a:solidFill>
                <a:latin typeface="Anton" pitchFamily="2" charset="0"/>
              </a:rPr>
              <a:pPr algn="ctr"/>
              <a:t>23</a:t>
            </a:fld>
            <a:endParaRPr lang="en" dirty="0">
              <a:solidFill>
                <a:schemeClr val="bg2"/>
              </a:solidFill>
              <a:latin typeface="Anton" pitchFamily="2" charset="0"/>
            </a:endParaRPr>
          </a:p>
        </p:txBody>
      </p:sp>
    </p:spTree>
    <p:extLst>
      <p:ext uri="{BB962C8B-B14F-4D97-AF65-F5344CB8AC3E}">
        <p14:creationId xmlns:p14="http://schemas.microsoft.com/office/powerpoint/2010/main" val="1850794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1"/>
          <p:cNvSpPr txBox="1">
            <a:spLocks noGrp="1"/>
          </p:cNvSpPr>
          <p:nvPr>
            <p:ph type="title" idx="2"/>
          </p:nvPr>
        </p:nvSpPr>
        <p:spPr>
          <a:xfrm>
            <a:off x="4294730" y="65624"/>
            <a:ext cx="4802223" cy="482700"/>
          </a:xfrm>
          <a:prstGeom prst="rect">
            <a:avLst/>
          </a:prstGeom>
        </p:spPr>
        <p:txBody>
          <a:bodyPr spcFirstLastPara="1" wrap="square" lIns="91425" tIns="91425" rIns="91425" bIns="91425" anchor="b" anchorCtr="0">
            <a:noAutofit/>
          </a:bodyPr>
          <a:lstStyle/>
          <a:p>
            <a:pPr algn="ctr">
              <a:buSzPts val="3000"/>
            </a:pPr>
            <a:r>
              <a:rPr lang="fr-CA" b="0" dirty="0">
                <a:solidFill>
                  <a:srgbClr val="67696B"/>
                </a:solidFill>
              </a:rPr>
              <a:t>Établissement d'Enclaves Sécurisées</a:t>
            </a:r>
            <a:endParaRPr b="0" dirty="0">
              <a:solidFill>
                <a:srgbClr val="67696B"/>
              </a:solidFill>
            </a:endParaRPr>
          </a:p>
        </p:txBody>
      </p:sp>
      <p:sp>
        <p:nvSpPr>
          <p:cNvPr id="396" name="Google Shape;396;p4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4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4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1">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95;p41">
            <a:extLst>
              <a:ext uri="{FF2B5EF4-FFF2-40B4-BE49-F238E27FC236}">
                <a16:creationId xmlns:a16="http://schemas.microsoft.com/office/drawing/2014/main" id="{E1C8A043-CFF8-4A90-81FC-D74524F96DE1}"/>
              </a:ext>
            </a:extLst>
          </p:cNvPr>
          <p:cNvSpPr/>
          <p:nvPr/>
        </p:nvSpPr>
        <p:spPr>
          <a:xfrm>
            <a:off x="4866178" y="453562"/>
            <a:ext cx="3502135" cy="83332"/>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4;p39">
            <a:hlinkClick r:id="" action="ppaction://hlinkshowjump?jump=previousslide"/>
            <a:extLst>
              <a:ext uri="{FF2B5EF4-FFF2-40B4-BE49-F238E27FC236}">
                <a16:creationId xmlns:a16="http://schemas.microsoft.com/office/drawing/2014/main" id="{4F0A52A5-A4D5-4FD7-8D5D-3D35E26C39CA}"/>
              </a:ext>
            </a:extLst>
          </p:cNvPr>
          <p:cNvSpPr/>
          <p:nvPr/>
        </p:nvSpPr>
        <p:spPr>
          <a:xfrm>
            <a:off x="4375825" y="253425"/>
            <a:ext cx="96900" cy="96900"/>
          </a:xfrm>
          <a:prstGeom prst="ellipse">
            <a:avLst/>
          </a:prstGeom>
          <a:solidFill>
            <a:srgbClr val="67696B">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75;p39">
            <a:extLst>
              <a:ext uri="{FF2B5EF4-FFF2-40B4-BE49-F238E27FC236}">
                <a16:creationId xmlns:a16="http://schemas.microsoft.com/office/drawing/2014/main" id="{A41B66F7-F203-4FCB-B2C4-A8E9E05A5384}"/>
              </a:ext>
            </a:extLst>
          </p:cNvPr>
          <p:cNvSpPr/>
          <p:nvPr/>
        </p:nvSpPr>
        <p:spPr>
          <a:xfrm>
            <a:off x="452765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76;p39">
            <a:hlinkClick r:id="" action="ppaction://hlinkshowjump?jump=nextslide"/>
            <a:extLst>
              <a:ext uri="{FF2B5EF4-FFF2-40B4-BE49-F238E27FC236}">
                <a16:creationId xmlns:a16="http://schemas.microsoft.com/office/drawing/2014/main" id="{FDC97F5E-0D0F-46F7-A122-ADDD16530978}"/>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TextBox 68">
            <a:extLst>
              <a:ext uri="{FF2B5EF4-FFF2-40B4-BE49-F238E27FC236}">
                <a16:creationId xmlns:a16="http://schemas.microsoft.com/office/drawing/2014/main" id="{5A27D1AE-0F87-4EE1-883E-BDAAD4647BED}"/>
              </a:ext>
            </a:extLst>
          </p:cNvPr>
          <p:cNvSpPr txBox="1"/>
          <p:nvPr/>
        </p:nvSpPr>
        <p:spPr>
          <a:xfrm>
            <a:off x="1114602" y="618546"/>
            <a:ext cx="6064988" cy="307777"/>
          </a:xfrm>
          <a:prstGeom prst="rect">
            <a:avLst/>
          </a:prstGeom>
          <a:noFill/>
          <a:ln w="12700">
            <a:solidFill>
              <a:schemeClr val="accent2">
                <a:lumMod val="50000"/>
              </a:schemeClr>
            </a:solidFill>
          </a:ln>
        </p:spPr>
        <p:txBody>
          <a:bodyPr wrap="square">
            <a:spAutoFit/>
          </a:bodyPr>
          <a:lstStyle/>
          <a:p>
            <a:r>
              <a:rPr lang="en-US" b="1" dirty="0">
                <a:solidFill>
                  <a:srgbClr val="7D5FFE"/>
                </a:solidFill>
                <a:latin typeface="Josefin Sans"/>
                <a:sym typeface="Josefin Sans"/>
              </a:rPr>
              <a:t>IDENTIFICATION DES GROUPES FONCTIONNELS</a:t>
            </a:r>
          </a:p>
        </p:txBody>
      </p:sp>
      <p:sp>
        <p:nvSpPr>
          <p:cNvPr id="78" name="TextBox 77">
            <a:extLst>
              <a:ext uri="{FF2B5EF4-FFF2-40B4-BE49-F238E27FC236}">
                <a16:creationId xmlns:a16="http://schemas.microsoft.com/office/drawing/2014/main" id="{14DFF25B-040C-4083-8CC1-B286C2A248F2}"/>
              </a:ext>
            </a:extLst>
          </p:cNvPr>
          <p:cNvSpPr txBox="1"/>
          <p:nvPr/>
        </p:nvSpPr>
        <p:spPr>
          <a:xfrm>
            <a:off x="169389" y="628485"/>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1</a:t>
            </a:r>
          </a:p>
        </p:txBody>
      </p:sp>
      <p:sp>
        <p:nvSpPr>
          <p:cNvPr id="28" name="TextBox 27">
            <a:extLst>
              <a:ext uri="{FF2B5EF4-FFF2-40B4-BE49-F238E27FC236}">
                <a16:creationId xmlns:a16="http://schemas.microsoft.com/office/drawing/2014/main" id="{66C0C518-962C-4911-A093-751401B79942}"/>
              </a:ext>
            </a:extLst>
          </p:cNvPr>
          <p:cNvSpPr txBox="1"/>
          <p:nvPr/>
        </p:nvSpPr>
        <p:spPr>
          <a:xfrm>
            <a:off x="219088" y="-398512"/>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a:t>
            </a:r>
            <a:r>
              <a:rPr lang="en-US" sz="1200" dirty="0">
                <a:solidFill>
                  <a:schemeClr val="bg2"/>
                </a:solidFill>
                <a:latin typeface="Josefin Sans"/>
              </a:rPr>
              <a:t> </a:t>
            </a:r>
            <a:r>
              <a:rPr lang="en-US" dirty="0">
                <a:solidFill>
                  <a:schemeClr val="bg2"/>
                </a:solidFill>
                <a:latin typeface="Josefin Sans"/>
              </a:rPr>
              <a:t>2</a:t>
            </a:r>
          </a:p>
        </p:txBody>
      </p:sp>
      <p:sp>
        <p:nvSpPr>
          <p:cNvPr id="29" name="TextBox 28">
            <a:extLst>
              <a:ext uri="{FF2B5EF4-FFF2-40B4-BE49-F238E27FC236}">
                <a16:creationId xmlns:a16="http://schemas.microsoft.com/office/drawing/2014/main" id="{E4905F02-07F5-426B-873E-B2A6733E45E3}"/>
              </a:ext>
            </a:extLst>
          </p:cNvPr>
          <p:cNvSpPr txBox="1"/>
          <p:nvPr/>
        </p:nvSpPr>
        <p:spPr>
          <a:xfrm>
            <a:off x="219088" y="-743011"/>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3</a:t>
            </a:r>
          </a:p>
        </p:txBody>
      </p:sp>
      <p:sp>
        <p:nvSpPr>
          <p:cNvPr id="30" name="TextBox 29">
            <a:extLst>
              <a:ext uri="{FF2B5EF4-FFF2-40B4-BE49-F238E27FC236}">
                <a16:creationId xmlns:a16="http://schemas.microsoft.com/office/drawing/2014/main" id="{C85616DB-A9ED-4DAD-A65A-24B5EE2DD4E7}"/>
              </a:ext>
            </a:extLst>
          </p:cNvPr>
          <p:cNvSpPr txBox="1"/>
          <p:nvPr/>
        </p:nvSpPr>
        <p:spPr>
          <a:xfrm>
            <a:off x="219088" y="-1115302"/>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4</a:t>
            </a:r>
          </a:p>
        </p:txBody>
      </p:sp>
      <p:sp>
        <p:nvSpPr>
          <p:cNvPr id="24" name="TextBox 23">
            <a:extLst>
              <a:ext uri="{FF2B5EF4-FFF2-40B4-BE49-F238E27FC236}">
                <a16:creationId xmlns:a16="http://schemas.microsoft.com/office/drawing/2014/main" id="{BA99FBB6-F877-4FD8-AF57-9ADAE84C5D07}"/>
              </a:ext>
            </a:extLst>
          </p:cNvPr>
          <p:cNvSpPr txBox="1"/>
          <p:nvPr/>
        </p:nvSpPr>
        <p:spPr>
          <a:xfrm>
            <a:off x="-3925974" y="879606"/>
            <a:ext cx="3613901" cy="3885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fr-FR" b="1" dirty="0">
                <a:solidFill>
                  <a:schemeClr val="tx1"/>
                </a:solidFill>
                <a:latin typeface="Josefin Sans"/>
              </a:rPr>
              <a:t>les boucles de contrôle </a:t>
            </a:r>
          </a:p>
        </p:txBody>
      </p:sp>
      <p:pic>
        <p:nvPicPr>
          <p:cNvPr id="20" name="Picture 19">
            <a:extLst>
              <a:ext uri="{FF2B5EF4-FFF2-40B4-BE49-F238E27FC236}">
                <a16:creationId xmlns:a16="http://schemas.microsoft.com/office/drawing/2014/main" id="{AAE4A6BE-A192-4041-89D9-D7D17513B6F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3009" y="1229607"/>
            <a:ext cx="5109282" cy="3848270"/>
          </a:xfrm>
          <a:prstGeom prst="rect">
            <a:avLst/>
          </a:prstGeom>
          <a:noFill/>
          <a:ln>
            <a:noFill/>
          </a:ln>
        </p:spPr>
      </p:pic>
      <p:pic>
        <p:nvPicPr>
          <p:cNvPr id="21" name="Picture 20">
            <a:extLst>
              <a:ext uri="{FF2B5EF4-FFF2-40B4-BE49-F238E27FC236}">
                <a16:creationId xmlns:a16="http://schemas.microsoft.com/office/drawing/2014/main" id="{261E295A-C6F9-4CEA-A08C-8D38144A662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192528" y="3717366"/>
            <a:ext cx="5588000" cy="4153535"/>
          </a:xfrm>
          <a:prstGeom prst="rect">
            <a:avLst/>
          </a:prstGeom>
          <a:noFill/>
          <a:ln>
            <a:noFill/>
          </a:ln>
        </p:spPr>
      </p:pic>
      <p:sp>
        <p:nvSpPr>
          <p:cNvPr id="26" name="TextBox 25">
            <a:extLst>
              <a:ext uri="{FF2B5EF4-FFF2-40B4-BE49-F238E27FC236}">
                <a16:creationId xmlns:a16="http://schemas.microsoft.com/office/drawing/2014/main" id="{444DE685-36E8-45A6-8A92-A8C518AD0526}"/>
              </a:ext>
            </a:extLst>
          </p:cNvPr>
          <p:cNvSpPr txBox="1"/>
          <p:nvPr/>
        </p:nvSpPr>
        <p:spPr>
          <a:xfrm>
            <a:off x="5268415" y="2183182"/>
            <a:ext cx="3805151" cy="3885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fr-FR" b="1" dirty="0">
                <a:solidFill>
                  <a:schemeClr val="tx1"/>
                </a:solidFill>
                <a:latin typeface="Josefin Sans"/>
              </a:rPr>
              <a:t>les groupes de protocoles industriels.</a:t>
            </a:r>
            <a:endParaRPr lang="en-US" b="1" dirty="0">
              <a:solidFill>
                <a:schemeClr val="tx1"/>
              </a:solidFill>
              <a:latin typeface="Josefin Sans"/>
            </a:endParaRPr>
          </a:p>
        </p:txBody>
      </p:sp>
      <p:sp>
        <p:nvSpPr>
          <p:cNvPr id="22" name="Google Shape;860;p19">
            <a:extLst>
              <a:ext uri="{FF2B5EF4-FFF2-40B4-BE49-F238E27FC236}">
                <a16:creationId xmlns:a16="http://schemas.microsoft.com/office/drawing/2014/main" id="{2EEABED8-AD05-4281-AC36-1F57C02324CC}"/>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chemeClr val="bg2"/>
                </a:solidFill>
                <a:latin typeface="Anton" pitchFamily="2" charset="0"/>
              </a:rPr>
              <a:pPr algn="ctr"/>
              <a:t>24</a:t>
            </a:fld>
            <a:endParaRPr lang="en" dirty="0">
              <a:solidFill>
                <a:schemeClr val="bg2"/>
              </a:solidFill>
              <a:latin typeface="Anton" pitchFamily="2" charset="0"/>
            </a:endParaRPr>
          </a:p>
        </p:txBody>
      </p:sp>
    </p:spTree>
    <p:extLst>
      <p:ext uri="{BB962C8B-B14F-4D97-AF65-F5344CB8AC3E}">
        <p14:creationId xmlns:p14="http://schemas.microsoft.com/office/powerpoint/2010/main" val="191919545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1"/>
          <p:cNvSpPr txBox="1">
            <a:spLocks noGrp="1"/>
          </p:cNvSpPr>
          <p:nvPr>
            <p:ph type="title" idx="2"/>
          </p:nvPr>
        </p:nvSpPr>
        <p:spPr>
          <a:xfrm>
            <a:off x="4294730" y="65624"/>
            <a:ext cx="4802223" cy="482700"/>
          </a:xfrm>
          <a:prstGeom prst="rect">
            <a:avLst/>
          </a:prstGeom>
        </p:spPr>
        <p:txBody>
          <a:bodyPr spcFirstLastPara="1" wrap="square" lIns="91425" tIns="91425" rIns="91425" bIns="91425" anchor="b" anchorCtr="0">
            <a:noAutofit/>
          </a:bodyPr>
          <a:lstStyle/>
          <a:p>
            <a:pPr algn="ctr">
              <a:buSzPts val="3000"/>
            </a:pPr>
            <a:r>
              <a:rPr lang="fr-CA" b="0" dirty="0">
                <a:solidFill>
                  <a:srgbClr val="67696B"/>
                </a:solidFill>
              </a:rPr>
              <a:t>Établissement d'Enclaves Sécurisées</a:t>
            </a:r>
            <a:endParaRPr b="0" dirty="0">
              <a:solidFill>
                <a:srgbClr val="67696B"/>
              </a:solidFill>
            </a:endParaRPr>
          </a:p>
        </p:txBody>
      </p:sp>
      <p:sp>
        <p:nvSpPr>
          <p:cNvPr id="396" name="Google Shape;396;p4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4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4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1">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95;p41">
            <a:extLst>
              <a:ext uri="{FF2B5EF4-FFF2-40B4-BE49-F238E27FC236}">
                <a16:creationId xmlns:a16="http://schemas.microsoft.com/office/drawing/2014/main" id="{E1C8A043-CFF8-4A90-81FC-D74524F96DE1}"/>
              </a:ext>
            </a:extLst>
          </p:cNvPr>
          <p:cNvSpPr/>
          <p:nvPr/>
        </p:nvSpPr>
        <p:spPr>
          <a:xfrm>
            <a:off x="4866178" y="453562"/>
            <a:ext cx="3502135" cy="83332"/>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4;p39">
            <a:hlinkClick r:id="" action="ppaction://hlinkshowjump?jump=previousslide"/>
            <a:extLst>
              <a:ext uri="{FF2B5EF4-FFF2-40B4-BE49-F238E27FC236}">
                <a16:creationId xmlns:a16="http://schemas.microsoft.com/office/drawing/2014/main" id="{4F0A52A5-A4D5-4FD7-8D5D-3D35E26C39CA}"/>
              </a:ext>
            </a:extLst>
          </p:cNvPr>
          <p:cNvSpPr/>
          <p:nvPr/>
        </p:nvSpPr>
        <p:spPr>
          <a:xfrm>
            <a:off x="4375825" y="253425"/>
            <a:ext cx="96900" cy="96900"/>
          </a:xfrm>
          <a:prstGeom prst="ellipse">
            <a:avLst/>
          </a:prstGeom>
          <a:solidFill>
            <a:srgbClr val="67696B">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75;p39">
            <a:extLst>
              <a:ext uri="{FF2B5EF4-FFF2-40B4-BE49-F238E27FC236}">
                <a16:creationId xmlns:a16="http://schemas.microsoft.com/office/drawing/2014/main" id="{A41B66F7-F203-4FCB-B2C4-A8E9E05A5384}"/>
              </a:ext>
            </a:extLst>
          </p:cNvPr>
          <p:cNvSpPr/>
          <p:nvPr/>
        </p:nvSpPr>
        <p:spPr>
          <a:xfrm>
            <a:off x="452765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76;p39">
            <a:hlinkClick r:id="" action="ppaction://hlinkshowjump?jump=nextslide"/>
            <a:extLst>
              <a:ext uri="{FF2B5EF4-FFF2-40B4-BE49-F238E27FC236}">
                <a16:creationId xmlns:a16="http://schemas.microsoft.com/office/drawing/2014/main" id="{FDC97F5E-0D0F-46F7-A122-ADDD16530978}"/>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TextBox 68">
            <a:extLst>
              <a:ext uri="{FF2B5EF4-FFF2-40B4-BE49-F238E27FC236}">
                <a16:creationId xmlns:a16="http://schemas.microsoft.com/office/drawing/2014/main" id="{5A27D1AE-0F87-4EE1-883E-BDAAD4647BED}"/>
              </a:ext>
            </a:extLst>
          </p:cNvPr>
          <p:cNvSpPr txBox="1"/>
          <p:nvPr/>
        </p:nvSpPr>
        <p:spPr>
          <a:xfrm>
            <a:off x="1114602" y="618546"/>
            <a:ext cx="3206302" cy="307777"/>
          </a:xfrm>
          <a:prstGeom prst="rect">
            <a:avLst/>
          </a:prstGeom>
          <a:noFill/>
          <a:ln w="12700">
            <a:solidFill>
              <a:schemeClr val="accent2">
                <a:lumMod val="50000"/>
              </a:schemeClr>
            </a:solidFill>
          </a:ln>
        </p:spPr>
        <p:txBody>
          <a:bodyPr wrap="square">
            <a:spAutoFit/>
          </a:bodyPr>
          <a:lstStyle/>
          <a:p>
            <a:pPr>
              <a:buClr>
                <a:srgbClr val="977DFE"/>
              </a:buClr>
            </a:pPr>
            <a:r>
              <a:rPr lang="en-US" b="1" dirty="0">
                <a:solidFill>
                  <a:srgbClr val="7D5FFE"/>
                </a:solidFill>
                <a:latin typeface="Josefin Sans"/>
                <a:sym typeface="Josefin Sans"/>
              </a:rPr>
              <a:t>ÉTABLISSEMENT DES ENCLAVES</a:t>
            </a:r>
          </a:p>
        </p:txBody>
      </p:sp>
      <p:sp>
        <p:nvSpPr>
          <p:cNvPr id="78" name="TextBox 77">
            <a:extLst>
              <a:ext uri="{FF2B5EF4-FFF2-40B4-BE49-F238E27FC236}">
                <a16:creationId xmlns:a16="http://schemas.microsoft.com/office/drawing/2014/main" id="{14DFF25B-040C-4083-8CC1-B286C2A248F2}"/>
              </a:ext>
            </a:extLst>
          </p:cNvPr>
          <p:cNvSpPr txBox="1"/>
          <p:nvPr/>
        </p:nvSpPr>
        <p:spPr>
          <a:xfrm>
            <a:off x="-2958127" y="628485"/>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1</a:t>
            </a:r>
          </a:p>
        </p:txBody>
      </p:sp>
      <p:sp>
        <p:nvSpPr>
          <p:cNvPr id="28" name="TextBox 27">
            <a:extLst>
              <a:ext uri="{FF2B5EF4-FFF2-40B4-BE49-F238E27FC236}">
                <a16:creationId xmlns:a16="http://schemas.microsoft.com/office/drawing/2014/main" id="{66C0C518-962C-4911-A093-751401B79942}"/>
              </a:ext>
            </a:extLst>
          </p:cNvPr>
          <p:cNvSpPr txBox="1"/>
          <p:nvPr/>
        </p:nvSpPr>
        <p:spPr>
          <a:xfrm>
            <a:off x="169389" y="633888"/>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a:t>
            </a:r>
            <a:r>
              <a:rPr lang="en-US" sz="1200" dirty="0">
                <a:solidFill>
                  <a:schemeClr val="bg2"/>
                </a:solidFill>
                <a:latin typeface="Josefin Sans"/>
              </a:rPr>
              <a:t> </a:t>
            </a:r>
            <a:r>
              <a:rPr lang="en-US" dirty="0">
                <a:solidFill>
                  <a:schemeClr val="bg2"/>
                </a:solidFill>
                <a:latin typeface="Josefin Sans"/>
              </a:rPr>
              <a:t>2</a:t>
            </a:r>
          </a:p>
        </p:txBody>
      </p:sp>
      <p:sp>
        <p:nvSpPr>
          <p:cNvPr id="29" name="TextBox 28">
            <a:extLst>
              <a:ext uri="{FF2B5EF4-FFF2-40B4-BE49-F238E27FC236}">
                <a16:creationId xmlns:a16="http://schemas.microsoft.com/office/drawing/2014/main" id="{E4905F02-07F5-426B-873E-B2A6733E45E3}"/>
              </a:ext>
            </a:extLst>
          </p:cNvPr>
          <p:cNvSpPr txBox="1"/>
          <p:nvPr/>
        </p:nvSpPr>
        <p:spPr>
          <a:xfrm>
            <a:off x="169389" y="-704524"/>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3</a:t>
            </a:r>
          </a:p>
        </p:txBody>
      </p:sp>
      <p:sp>
        <p:nvSpPr>
          <p:cNvPr id="30" name="TextBox 29">
            <a:extLst>
              <a:ext uri="{FF2B5EF4-FFF2-40B4-BE49-F238E27FC236}">
                <a16:creationId xmlns:a16="http://schemas.microsoft.com/office/drawing/2014/main" id="{C85616DB-A9ED-4DAD-A65A-24B5EE2DD4E7}"/>
              </a:ext>
            </a:extLst>
          </p:cNvPr>
          <p:cNvSpPr txBox="1"/>
          <p:nvPr/>
        </p:nvSpPr>
        <p:spPr>
          <a:xfrm>
            <a:off x="169389" y="-1076815"/>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4</a:t>
            </a:r>
          </a:p>
        </p:txBody>
      </p:sp>
      <p:pic>
        <p:nvPicPr>
          <p:cNvPr id="20" name="Picture 19">
            <a:extLst>
              <a:ext uri="{FF2B5EF4-FFF2-40B4-BE49-F238E27FC236}">
                <a16:creationId xmlns:a16="http://schemas.microsoft.com/office/drawing/2014/main" id="{AAE4A6BE-A192-4041-89D9-D7D17513B6F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17387" y="-3427467"/>
            <a:ext cx="4637717" cy="3493091"/>
          </a:xfrm>
          <a:prstGeom prst="rect">
            <a:avLst/>
          </a:prstGeom>
          <a:noFill/>
          <a:ln>
            <a:noFill/>
          </a:ln>
        </p:spPr>
      </p:pic>
      <p:sp>
        <p:nvSpPr>
          <p:cNvPr id="26" name="TextBox 25">
            <a:extLst>
              <a:ext uri="{FF2B5EF4-FFF2-40B4-BE49-F238E27FC236}">
                <a16:creationId xmlns:a16="http://schemas.microsoft.com/office/drawing/2014/main" id="{444DE685-36E8-45A6-8A92-A8C518AD0526}"/>
              </a:ext>
            </a:extLst>
          </p:cNvPr>
          <p:cNvSpPr txBox="1"/>
          <p:nvPr/>
        </p:nvSpPr>
        <p:spPr>
          <a:xfrm>
            <a:off x="-5078063" y="1192999"/>
            <a:ext cx="3805151" cy="3885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fr-FR" b="1" dirty="0">
                <a:solidFill>
                  <a:schemeClr val="tx1"/>
                </a:solidFill>
                <a:latin typeface="Josefin Sans"/>
              </a:rPr>
              <a:t>les groupes de protocoles industriels.</a:t>
            </a:r>
            <a:endParaRPr lang="en-US" b="1" dirty="0">
              <a:solidFill>
                <a:schemeClr val="tx1"/>
              </a:solidFill>
              <a:latin typeface="Josefin Sans"/>
            </a:endParaRPr>
          </a:p>
        </p:txBody>
      </p:sp>
      <p:sp>
        <p:nvSpPr>
          <p:cNvPr id="33" name="TextBox 32">
            <a:extLst>
              <a:ext uri="{FF2B5EF4-FFF2-40B4-BE49-F238E27FC236}">
                <a16:creationId xmlns:a16="http://schemas.microsoft.com/office/drawing/2014/main" id="{C476DB55-E53C-4463-B815-CD19387F6E1C}"/>
              </a:ext>
            </a:extLst>
          </p:cNvPr>
          <p:cNvSpPr txBox="1"/>
          <p:nvPr/>
        </p:nvSpPr>
        <p:spPr>
          <a:xfrm>
            <a:off x="1093305" y="1192999"/>
            <a:ext cx="6871253" cy="1908215"/>
          </a:xfrm>
          <a:prstGeom prst="rect">
            <a:avLst/>
          </a:prstGeom>
          <a:noFill/>
        </p:spPr>
        <p:txBody>
          <a:bodyPr wrap="square">
            <a:spAutoFit/>
          </a:bodyPr>
          <a:lstStyle/>
          <a:p>
            <a:pPr algn="just">
              <a:lnSpc>
                <a:spcPct val="150000"/>
              </a:lnSpc>
            </a:pPr>
            <a:r>
              <a:rPr lang="fr-FR" sz="1600" dirty="0">
                <a:solidFill>
                  <a:schemeClr val="tx1"/>
                </a:solidFill>
                <a:latin typeface="Josefin Sans"/>
              </a:rPr>
              <a:t>Après avoir regroupé et interconnecté les différents groupes fonctionnels, on peut créer des enclaves. À ce point, les enclaves sont déjà définies conceptuellement, chaque groupe fonctionnel regroupé constituant une enclave distincte. Le processus d'établissement des enclaves peut être simplifié comme suit :</a:t>
            </a:r>
            <a:endParaRPr lang="en-US" sz="1600" dirty="0">
              <a:solidFill>
                <a:schemeClr val="tx1"/>
              </a:solidFill>
              <a:latin typeface="Josefin Sans"/>
            </a:endParaRPr>
          </a:p>
        </p:txBody>
      </p:sp>
      <p:sp>
        <p:nvSpPr>
          <p:cNvPr id="34" name="TextBox 33">
            <a:extLst>
              <a:ext uri="{FF2B5EF4-FFF2-40B4-BE49-F238E27FC236}">
                <a16:creationId xmlns:a16="http://schemas.microsoft.com/office/drawing/2014/main" id="{5582B1E0-65A5-412C-A1E3-63600F970B71}"/>
              </a:ext>
            </a:extLst>
          </p:cNvPr>
          <p:cNvSpPr txBox="1"/>
          <p:nvPr/>
        </p:nvSpPr>
        <p:spPr>
          <a:xfrm>
            <a:off x="1114601" y="3412589"/>
            <a:ext cx="6849957" cy="646331"/>
          </a:xfrm>
          <a:prstGeom prst="rect">
            <a:avLst/>
          </a:prstGeom>
          <a:noFill/>
        </p:spPr>
        <p:txBody>
          <a:bodyPr wrap="square">
            <a:spAutoFit/>
          </a:bodyPr>
          <a:lstStyle/>
          <a:p>
            <a:r>
              <a:rPr lang="fr-FR" sz="1800" dirty="0">
                <a:solidFill>
                  <a:schemeClr val="tx1"/>
                </a:solidFill>
                <a:latin typeface="Josefin Sans"/>
              </a:rPr>
              <a:t>1. Identifier les limites de chaque enclave pour un déploiement précis des défenses périmétriques. </a:t>
            </a:r>
            <a:endParaRPr lang="en-US" sz="1800" dirty="0">
              <a:solidFill>
                <a:schemeClr val="tx1"/>
              </a:solidFill>
              <a:latin typeface="Josefin Sans"/>
            </a:endParaRPr>
          </a:p>
        </p:txBody>
      </p:sp>
      <p:pic>
        <p:nvPicPr>
          <p:cNvPr id="35" name="Picture 34">
            <a:extLst>
              <a:ext uri="{FF2B5EF4-FFF2-40B4-BE49-F238E27FC236}">
                <a16:creationId xmlns:a16="http://schemas.microsoft.com/office/drawing/2014/main" id="{A76EAF29-517A-4103-AF29-53A3760ECB1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132809" y="5429623"/>
            <a:ext cx="4323842" cy="2986409"/>
          </a:xfrm>
          <a:prstGeom prst="rect">
            <a:avLst/>
          </a:prstGeom>
          <a:noFill/>
          <a:ln>
            <a:noFill/>
          </a:ln>
        </p:spPr>
      </p:pic>
      <p:sp>
        <p:nvSpPr>
          <p:cNvPr id="21" name="Google Shape;860;p19">
            <a:extLst>
              <a:ext uri="{FF2B5EF4-FFF2-40B4-BE49-F238E27FC236}">
                <a16:creationId xmlns:a16="http://schemas.microsoft.com/office/drawing/2014/main" id="{CD9D1767-DA3D-4A79-9D47-2818144D07B5}"/>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chemeClr val="bg2"/>
                </a:solidFill>
                <a:latin typeface="Anton" pitchFamily="2" charset="0"/>
              </a:rPr>
              <a:pPr algn="ctr"/>
              <a:t>25</a:t>
            </a:fld>
            <a:endParaRPr lang="en" dirty="0">
              <a:solidFill>
                <a:schemeClr val="bg2"/>
              </a:solidFill>
              <a:latin typeface="Anton" pitchFamily="2" charset="0"/>
            </a:endParaRPr>
          </a:p>
        </p:txBody>
      </p:sp>
    </p:spTree>
    <p:extLst>
      <p:ext uri="{BB962C8B-B14F-4D97-AF65-F5344CB8AC3E}">
        <p14:creationId xmlns:p14="http://schemas.microsoft.com/office/powerpoint/2010/main" val="317753372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1"/>
          <p:cNvSpPr txBox="1">
            <a:spLocks noGrp="1"/>
          </p:cNvSpPr>
          <p:nvPr>
            <p:ph type="title" idx="2"/>
          </p:nvPr>
        </p:nvSpPr>
        <p:spPr>
          <a:xfrm>
            <a:off x="4294730" y="65624"/>
            <a:ext cx="4802223" cy="482700"/>
          </a:xfrm>
          <a:prstGeom prst="rect">
            <a:avLst/>
          </a:prstGeom>
        </p:spPr>
        <p:txBody>
          <a:bodyPr spcFirstLastPara="1" wrap="square" lIns="91425" tIns="91425" rIns="91425" bIns="91425" anchor="b" anchorCtr="0">
            <a:noAutofit/>
          </a:bodyPr>
          <a:lstStyle/>
          <a:p>
            <a:pPr algn="ctr">
              <a:buSzPts val="3000"/>
            </a:pPr>
            <a:r>
              <a:rPr lang="fr-CA" b="0" dirty="0">
                <a:solidFill>
                  <a:srgbClr val="67696B"/>
                </a:solidFill>
              </a:rPr>
              <a:t>Établissement d'Enclaves Sécurisées</a:t>
            </a:r>
            <a:endParaRPr b="0" dirty="0">
              <a:solidFill>
                <a:srgbClr val="67696B"/>
              </a:solidFill>
            </a:endParaRPr>
          </a:p>
        </p:txBody>
      </p:sp>
      <p:sp>
        <p:nvSpPr>
          <p:cNvPr id="396" name="Google Shape;396;p4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4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4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1">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95;p41">
            <a:extLst>
              <a:ext uri="{FF2B5EF4-FFF2-40B4-BE49-F238E27FC236}">
                <a16:creationId xmlns:a16="http://schemas.microsoft.com/office/drawing/2014/main" id="{E1C8A043-CFF8-4A90-81FC-D74524F96DE1}"/>
              </a:ext>
            </a:extLst>
          </p:cNvPr>
          <p:cNvSpPr/>
          <p:nvPr/>
        </p:nvSpPr>
        <p:spPr>
          <a:xfrm>
            <a:off x="4866178" y="453562"/>
            <a:ext cx="3502135" cy="83332"/>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4;p39">
            <a:hlinkClick r:id="" action="ppaction://hlinkshowjump?jump=previousslide"/>
            <a:extLst>
              <a:ext uri="{FF2B5EF4-FFF2-40B4-BE49-F238E27FC236}">
                <a16:creationId xmlns:a16="http://schemas.microsoft.com/office/drawing/2014/main" id="{4F0A52A5-A4D5-4FD7-8D5D-3D35E26C39CA}"/>
              </a:ext>
            </a:extLst>
          </p:cNvPr>
          <p:cNvSpPr/>
          <p:nvPr/>
        </p:nvSpPr>
        <p:spPr>
          <a:xfrm>
            <a:off x="4375825" y="253425"/>
            <a:ext cx="96900" cy="96900"/>
          </a:xfrm>
          <a:prstGeom prst="ellipse">
            <a:avLst/>
          </a:prstGeom>
          <a:solidFill>
            <a:srgbClr val="67696B">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75;p39">
            <a:extLst>
              <a:ext uri="{FF2B5EF4-FFF2-40B4-BE49-F238E27FC236}">
                <a16:creationId xmlns:a16="http://schemas.microsoft.com/office/drawing/2014/main" id="{A41B66F7-F203-4FCB-B2C4-A8E9E05A5384}"/>
              </a:ext>
            </a:extLst>
          </p:cNvPr>
          <p:cNvSpPr/>
          <p:nvPr/>
        </p:nvSpPr>
        <p:spPr>
          <a:xfrm>
            <a:off x="452765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76;p39">
            <a:hlinkClick r:id="" action="ppaction://hlinkshowjump?jump=nextslide"/>
            <a:extLst>
              <a:ext uri="{FF2B5EF4-FFF2-40B4-BE49-F238E27FC236}">
                <a16:creationId xmlns:a16="http://schemas.microsoft.com/office/drawing/2014/main" id="{FDC97F5E-0D0F-46F7-A122-ADDD16530978}"/>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TextBox 68">
            <a:extLst>
              <a:ext uri="{FF2B5EF4-FFF2-40B4-BE49-F238E27FC236}">
                <a16:creationId xmlns:a16="http://schemas.microsoft.com/office/drawing/2014/main" id="{5A27D1AE-0F87-4EE1-883E-BDAAD4647BED}"/>
              </a:ext>
            </a:extLst>
          </p:cNvPr>
          <p:cNvSpPr txBox="1"/>
          <p:nvPr/>
        </p:nvSpPr>
        <p:spPr>
          <a:xfrm>
            <a:off x="1114602" y="618546"/>
            <a:ext cx="3206302" cy="307777"/>
          </a:xfrm>
          <a:prstGeom prst="rect">
            <a:avLst/>
          </a:prstGeom>
          <a:noFill/>
          <a:ln w="12700">
            <a:solidFill>
              <a:schemeClr val="accent2">
                <a:lumMod val="50000"/>
              </a:schemeClr>
            </a:solidFill>
          </a:ln>
        </p:spPr>
        <p:txBody>
          <a:bodyPr wrap="square">
            <a:spAutoFit/>
          </a:bodyPr>
          <a:lstStyle/>
          <a:p>
            <a:pPr>
              <a:buClr>
                <a:srgbClr val="977DFE"/>
              </a:buClr>
            </a:pPr>
            <a:r>
              <a:rPr lang="en-US" b="1" dirty="0">
                <a:solidFill>
                  <a:srgbClr val="7D5FFE"/>
                </a:solidFill>
                <a:latin typeface="Josefin Sans"/>
                <a:sym typeface="Josefin Sans"/>
              </a:rPr>
              <a:t>ÉTABLISSEMENT DES ENCLAVES</a:t>
            </a:r>
          </a:p>
        </p:txBody>
      </p:sp>
      <p:sp>
        <p:nvSpPr>
          <p:cNvPr id="78" name="TextBox 77">
            <a:extLst>
              <a:ext uri="{FF2B5EF4-FFF2-40B4-BE49-F238E27FC236}">
                <a16:creationId xmlns:a16="http://schemas.microsoft.com/office/drawing/2014/main" id="{14DFF25B-040C-4083-8CC1-B286C2A248F2}"/>
              </a:ext>
            </a:extLst>
          </p:cNvPr>
          <p:cNvSpPr txBox="1"/>
          <p:nvPr/>
        </p:nvSpPr>
        <p:spPr>
          <a:xfrm>
            <a:off x="-2958127" y="628485"/>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1</a:t>
            </a:r>
          </a:p>
        </p:txBody>
      </p:sp>
      <p:sp>
        <p:nvSpPr>
          <p:cNvPr id="28" name="TextBox 27">
            <a:extLst>
              <a:ext uri="{FF2B5EF4-FFF2-40B4-BE49-F238E27FC236}">
                <a16:creationId xmlns:a16="http://schemas.microsoft.com/office/drawing/2014/main" id="{66C0C518-962C-4911-A093-751401B79942}"/>
              </a:ext>
            </a:extLst>
          </p:cNvPr>
          <p:cNvSpPr txBox="1"/>
          <p:nvPr/>
        </p:nvSpPr>
        <p:spPr>
          <a:xfrm>
            <a:off x="169389" y="633888"/>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a:t>
            </a:r>
            <a:r>
              <a:rPr lang="en-US" sz="1200" dirty="0">
                <a:solidFill>
                  <a:schemeClr val="bg2"/>
                </a:solidFill>
                <a:latin typeface="Josefin Sans"/>
              </a:rPr>
              <a:t> </a:t>
            </a:r>
            <a:r>
              <a:rPr lang="en-US" dirty="0">
                <a:solidFill>
                  <a:schemeClr val="bg2"/>
                </a:solidFill>
                <a:latin typeface="Josefin Sans"/>
              </a:rPr>
              <a:t>2</a:t>
            </a:r>
          </a:p>
        </p:txBody>
      </p:sp>
      <p:sp>
        <p:nvSpPr>
          <p:cNvPr id="29" name="TextBox 28">
            <a:extLst>
              <a:ext uri="{FF2B5EF4-FFF2-40B4-BE49-F238E27FC236}">
                <a16:creationId xmlns:a16="http://schemas.microsoft.com/office/drawing/2014/main" id="{E4905F02-07F5-426B-873E-B2A6733E45E3}"/>
              </a:ext>
            </a:extLst>
          </p:cNvPr>
          <p:cNvSpPr txBox="1"/>
          <p:nvPr/>
        </p:nvSpPr>
        <p:spPr>
          <a:xfrm>
            <a:off x="169389" y="-704524"/>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3</a:t>
            </a:r>
          </a:p>
        </p:txBody>
      </p:sp>
      <p:sp>
        <p:nvSpPr>
          <p:cNvPr id="30" name="TextBox 29">
            <a:extLst>
              <a:ext uri="{FF2B5EF4-FFF2-40B4-BE49-F238E27FC236}">
                <a16:creationId xmlns:a16="http://schemas.microsoft.com/office/drawing/2014/main" id="{C85616DB-A9ED-4DAD-A65A-24B5EE2DD4E7}"/>
              </a:ext>
            </a:extLst>
          </p:cNvPr>
          <p:cNvSpPr txBox="1"/>
          <p:nvPr/>
        </p:nvSpPr>
        <p:spPr>
          <a:xfrm>
            <a:off x="169389" y="-1076815"/>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4</a:t>
            </a:r>
          </a:p>
        </p:txBody>
      </p:sp>
      <p:pic>
        <p:nvPicPr>
          <p:cNvPr id="20" name="Picture 19">
            <a:extLst>
              <a:ext uri="{FF2B5EF4-FFF2-40B4-BE49-F238E27FC236}">
                <a16:creationId xmlns:a16="http://schemas.microsoft.com/office/drawing/2014/main" id="{AAE4A6BE-A192-4041-89D9-D7D17513B6F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17387" y="-3427467"/>
            <a:ext cx="4637717" cy="3493091"/>
          </a:xfrm>
          <a:prstGeom prst="rect">
            <a:avLst/>
          </a:prstGeom>
          <a:noFill/>
          <a:ln>
            <a:noFill/>
          </a:ln>
        </p:spPr>
      </p:pic>
      <p:sp>
        <p:nvSpPr>
          <p:cNvPr id="26" name="TextBox 25">
            <a:extLst>
              <a:ext uri="{FF2B5EF4-FFF2-40B4-BE49-F238E27FC236}">
                <a16:creationId xmlns:a16="http://schemas.microsoft.com/office/drawing/2014/main" id="{444DE685-36E8-45A6-8A92-A8C518AD0526}"/>
              </a:ext>
            </a:extLst>
          </p:cNvPr>
          <p:cNvSpPr txBox="1"/>
          <p:nvPr/>
        </p:nvSpPr>
        <p:spPr>
          <a:xfrm>
            <a:off x="-5078063" y="1192999"/>
            <a:ext cx="3805151" cy="3885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fr-FR" b="1" dirty="0">
                <a:solidFill>
                  <a:schemeClr val="tx1"/>
                </a:solidFill>
                <a:latin typeface="Josefin Sans"/>
              </a:rPr>
              <a:t>les groupes de protocoles industriels.</a:t>
            </a:r>
            <a:endParaRPr lang="en-US" b="1" dirty="0">
              <a:solidFill>
                <a:schemeClr val="tx1"/>
              </a:solidFill>
              <a:latin typeface="Josefin Sans"/>
            </a:endParaRPr>
          </a:p>
        </p:txBody>
      </p:sp>
      <p:sp>
        <p:nvSpPr>
          <p:cNvPr id="34" name="TextBox 33">
            <a:extLst>
              <a:ext uri="{FF2B5EF4-FFF2-40B4-BE49-F238E27FC236}">
                <a16:creationId xmlns:a16="http://schemas.microsoft.com/office/drawing/2014/main" id="{5582B1E0-65A5-412C-A1E3-63600F970B71}"/>
              </a:ext>
            </a:extLst>
          </p:cNvPr>
          <p:cNvSpPr txBox="1"/>
          <p:nvPr/>
        </p:nvSpPr>
        <p:spPr>
          <a:xfrm>
            <a:off x="1114601" y="1257335"/>
            <a:ext cx="6849957" cy="646331"/>
          </a:xfrm>
          <a:prstGeom prst="rect">
            <a:avLst/>
          </a:prstGeom>
          <a:noFill/>
        </p:spPr>
        <p:txBody>
          <a:bodyPr wrap="square">
            <a:spAutoFit/>
          </a:bodyPr>
          <a:lstStyle/>
          <a:p>
            <a:r>
              <a:rPr lang="fr-FR" sz="1800" dirty="0">
                <a:solidFill>
                  <a:schemeClr val="tx1"/>
                </a:solidFill>
                <a:latin typeface="Josefin Sans"/>
              </a:rPr>
              <a:t>1. Identifier les limites de chaque enclave pour un déploiement précis des défenses périmétriques. </a:t>
            </a:r>
            <a:endParaRPr lang="en-US" sz="1800" dirty="0">
              <a:solidFill>
                <a:schemeClr val="tx1"/>
              </a:solidFill>
              <a:latin typeface="Josefin Sans"/>
            </a:endParaRPr>
          </a:p>
        </p:txBody>
      </p:sp>
      <p:pic>
        <p:nvPicPr>
          <p:cNvPr id="21" name="Picture 20">
            <a:extLst>
              <a:ext uri="{FF2B5EF4-FFF2-40B4-BE49-F238E27FC236}">
                <a16:creationId xmlns:a16="http://schemas.microsoft.com/office/drawing/2014/main" id="{D2D7A9E2-8DD7-4974-B140-E2F75B187C8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132809" y="2001977"/>
            <a:ext cx="4323842" cy="2986409"/>
          </a:xfrm>
          <a:prstGeom prst="rect">
            <a:avLst/>
          </a:prstGeom>
          <a:noFill/>
          <a:ln>
            <a:noFill/>
          </a:ln>
        </p:spPr>
      </p:pic>
      <p:sp>
        <p:nvSpPr>
          <p:cNvPr id="22" name="TextBox 21">
            <a:extLst>
              <a:ext uri="{FF2B5EF4-FFF2-40B4-BE49-F238E27FC236}">
                <a16:creationId xmlns:a16="http://schemas.microsoft.com/office/drawing/2014/main" id="{4CB6E21C-C6F7-43F2-A26B-2845972FB365}"/>
              </a:ext>
            </a:extLst>
          </p:cNvPr>
          <p:cNvSpPr txBox="1"/>
          <p:nvPr/>
        </p:nvSpPr>
        <p:spPr>
          <a:xfrm>
            <a:off x="1093305" y="-3047703"/>
            <a:ext cx="6871253" cy="1908215"/>
          </a:xfrm>
          <a:prstGeom prst="rect">
            <a:avLst/>
          </a:prstGeom>
          <a:noFill/>
        </p:spPr>
        <p:txBody>
          <a:bodyPr wrap="square">
            <a:spAutoFit/>
          </a:bodyPr>
          <a:lstStyle/>
          <a:p>
            <a:pPr algn="just">
              <a:lnSpc>
                <a:spcPct val="150000"/>
              </a:lnSpc>
            </a:pPr>
            <a:r>
              <a:rPr lang="fr-FR" sz="1600" dirty="0">
                <a:solidFill>
                  <a:schemeClr val="tx1"/>
                </a:solidFill>
                <a:latin typeface="Josefin Sans"/>
              </a:rPr>
              <a:t>Après avoir regroupé et interconnecté les différents groupes fonctionnels, on peut créer des enclaves. À ce point, les enclaves sont déjà définies conceptuellement, chaque groupe fonctionnel regroupé constituant une enclave distincte. Le processus d'établissement des enclaves peut être simplifié comme suit :</a:t>
            </a:r>
            <a:endParaRPr lang="en-US" sz="1600" dirty="0">
              <a:solidFill>
                <a:schemeClr val="tx1"/>
              </a:solidFill>
              <a:latin typeface="Josefin Sans"/>
            </a:endParaRPr>
          </a:p>
        </p:txBody>
      </p:sp>
      <p:sp>
        <p:nvSpPr>
          <p:cNvPr id="23" name="TextBox 22">
            <a:extLst>
              <a:ext uri="{FF2B5EF4-FFF2-40B4-BE49-F238E27FC236}">
                <a16:creationId xmlns:a16="http://schemas.microsoft.com/office/drawing/2014/main" id="{48D2A039-CA9D-4A15-BBE3-4148BF0A5B4E}"/>
              </a:ext>
            </a:extLst>
          </p:cNvPr>
          <p:cNvSpPr txBox="1"/>
          <p:nvPr/>
        </p:nvSpPr>
        <p:spPr>
          <a:xfrm>
            <a:off x="1059930" y="5452119"/>
            <a:ext cx="7024140" cy="584775"/>
          </a:xfrm>
          <a:prstGeom prst="rect">
            <a:avLst/>
          </a:prstGeom>
          <a:noFill/>
        </p:spPr>
        <p:txBody>
          <a:bodyPr wrap="square">
            <a:spAutoFit/>
          </a:bodyPr>
          <a:lstStyle/>
          <a:p>
            <a:pPr algn="just"/>
            <a:r>
              <a:rPr lang="en-US" sz="1600" dirty="0">
                <a:solidFill>
                  <a:schemeClr val="tx1"/>
                </a:solidFill>
                <a:latin typeface="Josefin Sans"/>
              </a:rPr>
              <a:t>2. </a:t>
            </a:r>
            <a:r>
              <a:rPr lang="en-US" sz="1600" dirty="0" err="1">
                <a:solidFill>
                  <a:schemeClr val="tx1"/>
                </a:solidFill>
                <a:latin typeface="Josefin Sans"/>
              </a:rPr>
              <a:t>Effectuer</a:t>
            </a:r>
            <a:r>
              <a:rPr lang="en-US" sz="1600" dirty="0">
                <a:solidFill>
                  <a:schemeClr val="tx1"/>
                </a:solidFill>
                <a:latin typeface="Josefin Sans"/>
              </a:rPr>
              <a:t> les </a:t>
            </a:r>
            <a:r>
              <a:rPr lang="en-US" sz="1600" dirty="0" err="1">
                <a:solidFill>
                  <a:schemeClr val="tx1"/>
                </a:solidFill>
                <a:latin typeface="Josefin Sans"/>
              </a:rPr>
              <a:t>ajustements</a:t>
            </a:r>
            <a:r>
              <a:rPr lang="en-US" sz="1600" dirty="0">
                <a:solidFill>
                  <a:schemeClr val="tx1"/>
                </a:solidFill>
                <a:latin typeface="Josefin Sans"/>
              </a:rPr>
              <a:t> </a:t>
            </a:r>
            <a:r>
              <a:rPr lang="en-US" sz="1600" dirty="0" err="1">
                <a:solidFill>
                  <a:schemeClr val="tx1"/>
                </a:solidFill>
                <a:latin typeface="Josefin Sans"/>
              </a:rPr>
              <a:t>nécessaires</a:t>
            </a:r>
            <a:r>
              <a:rPr lang="en-US" sz="1600" dirty="0">
                <a:solidFill>
                  <a:schemeClr val="tx1"/>
                </a:solidFill>
                <a:latin typeface="Josefin Sans"/>
              </a:rPr>
              <a:t> au </a:t>
            </a:r>
            <a:r>
              <a:rPr lang="en-US" sz="1600" dirty="0" err="1">
                <a:solidFill>
                  <a:schemeClr val="tx1"/>
                </a:solidFill>
                <a:latin typeface="Josefin Sans"/>
              </a:rPr>
              <a:t>réseau</a:t>
            </a:r>
            <a:r>
              <a:rPr lang="en-US" sz="1600" dirty="0">
                <a:solidFill>
                  <a:schemeClr val="tx1"/>
                </a:solidFill>
                <a:latin typeface="Josefin Sans"/>
              </a:rPr>
              <a:t> pour aligner </a:t>
            </a:r>
            <a:r>
              <a:rPr lang="en-US" sz="1600" dirty="0" err="1">
                <a:solidFill>
                  <a:schemeClr val="tx1"/>
                </a:solidFill>
                <a:latin typeface="Josefin Sans"/>
              </a:rPr>
              <a:t>l'architecture</a:t>
            </a:r>
            <a:r>
              <a:rPr lang="en-US" sz="1600" dirty="0">
                <a:solidFill>
                  <a:schemeClr val="tx1"/>
                </a:solidFill>
                <a:latin typeface="Josefin Sans"/>
              </a:rPr>
              <a:t> sur les enclaves </a:t>
            </a:r>
            <a:r>
              <a:rPr lang="en-US" sz="1600" dirty="0" err="1">
                <a:solidFill>
                  <a:schemeClr val="tx1"/>
                </a:solidFill>
                <a:latin typeface="Josefin Sans"/>
              </a:rPr>
              <a:t>définies</a:t>
            </a:r>
            <a:r>
              <a:rPr lang="en-US" sz="1600" dirty="0">
                <a:solidFill>
                  <a:schemeClr val="tx1"/>
                </a:solidFill>
                <a:latin typeface="Josefin Sans"/>
              </a:rPr>
              <a:t>.</a:t>
            </a:r>
          </a:p>
        </p:txBody>
      </p:sp>
      <p:sp>
        <p:nvSpPr>
          <p:cNvPr id="24" name="TextBox 23">
            <a:extLst>
              <a:ext uri="{FF2B5EF4-FFF2-40B4-BE49-F238E27FC236}">
                <a16:creationId xmlns:a16="http://schemas.microsoft.com/office/drawing/2014/main" id="{52FB59CB-C468-48A3-A11D-C4CC59AB48AF}"/>
              </a:ext>
            </a:extLst>
          </p:cNvPr>
          <p:cNvSpPr txBox="1"/>
          <p:nvPr/>
        </p:nvSpPr>
        <p:spPr>
          <a:xfrm>
            <a:off x="1143004" y="6052958"/>
            <a:ext cx="6941066" cy="1569660"/>
          </a:xfrm>
          <a:prstGeom prst="rect">
            <a:avLst/>
          </a:prstGeom>
          <a:noFill/>
        </p:spPr>
        <p:txBody>
          <a:bodyPr wrap="square">
            <a:spAutoFit/>
          </a:bodyPr>
          <a:lstStyle/>
          <a:p>
            <a:pPr algn="just"/>
            <a:r>
              <a:rPr lang="en-US" sz="1600" dirty="0">
                <a:solidFill>
                  <a:schemeClr val="tx1"/>
                </a:solidFill>
                <a:latin typeface="Josefin Sans"/>
              </a:rPr>
              <a:t>"</a:t>
            </a:r>
            <a:r>
              <a:rPr lang="en-US" sz="1600" dirty="0" err="1">
                <a:solidFill>
                  <a:schemeClr val="tx1"/>
                </a:solidFill>
                <a:latin typeface="Josefin Sans"/>
              </a:rPr>
              <a:t>Imaginons</a:t>
            </a:r>
            <a:r>
              <a:rPr lang="en-US" sz="1600" dirty="0">
                <a:solidFill>
                  <a:schemeClr val="tx1"/>
                </a:solidFill>
                <a:latin typeface="Josefin Sans"/>
              </a:rPr>
              <a:t> </a:t>
            </a:r>
            <a:r>
              <a:rPr lang="en-US" sz="1600" dirty="0" err="1">
                <a:solidFill>
                  <a:schemeClr val="tx1"/>
                </a:solidFill>
                <a:latin typeface="Josefin Sans"/>
              </a:rPr>
              <a:t>une</a:t>
            </a:r>
            <a:r>
              <a:rPr lang="en-US" sz="1600" dirty="0">
                <a:solidFill>
                  <a:schemeClr val="tx1"/>
                </a:solidFill>
                <a:latin typeface="Josefin Sans"/>
              </a:rPr>
              <a:t> situation </a:t>
            </a:r>
            <a:r>
              <a:rPr lang="en-US" sz="1600" dirty="0" err="1">
                <a:solidFill>
                  <a:schemeClr val="tx1"/>
                </a:solidFill>
                <a:latin typeface="Josefin Sans"/>
              </a:rPr>
              <a:t>où</a:t>
            </a:r>
            <a:r>
              <a:rPr lang="en-US" sz="1600" dirty="0">
                <a:solidFill>
                  <a:schemeClr val="tx1"/>
                </a:solidFill>
                <a:latin typeface="Josefin Sans"/>
              </a:rPr>
              <a:t> </a:t>
            </a:r>
            <a:r>
              <a:rPr lang="en-US" sz="1600" dirty="0" err="1">
                <a:solidFill>
                  <a:schemeClr val="tx1"/>
                </a:solidFill>
                <a:latin typeface="Josefin Sans"/>
              </a:rPr>
              <a:t>une</a:t>
            </a:r>
            <a:r>
              <a:rPr lang="en-US" sz="1600" dirty="0">
                <a:solidFill>
                  <a:schemeClr val="tx1"/>
                </a:solidFill>
                <a:latin typeface="Josefin Sans"/>
              </a:rPr>
              <a:t> </a:t>
            </a:r>
            <a:r>
              <a:rPr lang="en-US" sz="1600" dirty="0" err="1">
                <a:solidFill>
                  <a:schemeClr val="tx1"/>
                </a:solidFill>
                <a:latin typeface="Josefin Sans"/>
              </a:rPr>
              <a:t>imprimante</a:t>
            </a:r>
            <a:r>
              <a:rPr lang="en-US" sz="1600" dirty="0">
                <a:solidFill>
                  <a:schemeClr val="tx1"/>
                </a:solidFill>
                <a:latin typeface="Josefin Sans"/>
              </a:rPr>
              <a:t> </a:t>
            </a:r>
            <a:r>
              <a:rPr lang="en-US" sz="1600" dirty="0" err="1">
                <a:solidFill>
                  <a:schemeClr val="tx1"/>
                </a:solidFill>
                <a:latin typeface="Josefin Sans"/>
              </a:rPr>
              <a:t>ou</a:t>
            </a:r>
            <a:r>
              <a:rPr lang="en-US" sz="1600" dirty="0">
                <a:solidFill>
                  <a:schemeClr val="tx1"/>
                </a:solidFill>
                <a:latin typeface="Josefin Sans"/>
              </a:rPr>
              <a:t> un poste de travail, </a:t>
            </a:r>
            <a:r>
              <a:rPr lang="en-US" sz="1600" dirty="0" err="1">
                <a:solidFill>
                  <a:schemeClr val="tx1"/>
                </a:solidFill>
                <a:latin typeface="Josefin Sans"/>
              </a:rPr>
              <a:t>n'appartenant</a:t>
            </a:r>
            <a:r>
              <a:rPr lang="en-US" sz="1600" dirty="0">
                <a:solidFill>
                  <a:schemeClr val="tx1"/>
                </a:solidFill>
                <a:latin typeface="Josefin Sans"/>
              </a:rPr>
              <a:t> à </a:t>
            </a:r>
            <a:r>
              <a:rPr lang="en-US" sz="1600" dirty="0" err="1">
                <a:solidFill>
                  <a:schemeClr val="tx1"/>
                </a:solidFill>
                <a:latin typeface="Josefin Sans"/>
              </a:rPr>
              <a:t>aucune</a:t>
            </a:r>
            <a:r>
              <a:rPr lang="en-US" sz="1600" dirty="0">
                <a:solidFill>
                  <a:schemeClr val="tx1"/>
                </a:solidFill>
                <a:latin typeface="Josefin Sans"/>
              </a:rPr>
              <a:t> enclave </a:t>
            </a:r>
            <a:r>
              <a:rPr lang="en-US" sz="1600" dirty="0" err="1">
                <a:solidFill>
                  <a:schemeClr val="tx1"/>
                </a:solidFill>
                <a:latin typeface="Josefin Sans"/>
              </a:rPr>
              <a:t>spécifique</a:t>
            </a:r>
            <a:r>
              <a:rPr lang="en-US" sz="1600" dirty="0">
                <a:solidFill>
                  <a:schemeClr val="tx1"/>
                </a:solidFill>
                <a:latin typeface="Josefin Sans"/>
              </a:rPr>
              <a:t>, </a:t>
            </a:r>
            <a:r>
              <a:rPr lang="en-US" sz="1600" dirty="0" err="1">
                <a:solidFill>
                  <a:schemeClr val="tx1"/>
                </a:solidFill>
                <a:latin typeface="Josefin Sans"/>
              </a:rPr>
              <a:t>est</a:t>
            </a:r>
            <a:r>
              <a:rPr lang="en-US" sz="1600" dirty="0">
                <a:solidFill>
                  <a:schemeClr val="tx1"/>
                </a:solidFill>
                <a:latin typeface="Josefin Sans"/>
              </a:rPr>
              <a:t> </a:t>
            </a:r>
            <a:r>
              <a:rPr lang="en-US" sz="1600" dirty="0" err="1">
                <a:solidFill>
                  <a:schemeClr val="tx1"/>
                </a:solidFill>
                <a:latin typeface="Josefin Sans"/>
              </a:rPr>
              <a:t>connecté</a:t>
            </a:r>
            <a:r>
              <a:rPr lang="en-US" sz="1600" dirty="0">
                <a:solidFill>
                  <a:schemeClr val="tx1"/>
                </a:solidFill>
                <a:latin typeface="Josefin Sans"/>
              </a:rPr>
              <a:t> à un </a:t>
            </a:r>
            <a:r>
              <a:rPr lang="en-US" sz="1600" dirty="0" err="1">
                <a:solidFill>
                  <a:schemeClr val="tx1"/>
                </a:solidFill>
                <a:latin typeface="Josefin Sans"/>
              </a:rPr>
              <a:t>commutateur</a:t>
            </a:r>
            <a:r>
              <a:rPr lang="en-US" sz="1600" dirty="0">
                <a:solidFill>
                  <a:schemeClr val="tx1"/>
                </a:solidFill>
                <a:latin typeface="Josefin Sans"/>
              </a:rPr>
              <a:t> local </a:t>
            </a:r>
            <a:r>
              <a:rPr lang="en-US" sz="1600" dirty="0" err="1">
                <a:solidFill>
                  <a:schemeClr val="tx1"/>
                </a:solidFill>
                <a:latin typeface="Josefin Sans"/>
              </a:rPr>
              <a:t>ou</a:t>
            </a:r>
            <a:r>
              <a:rPr lang="en-US" sz="1600" dirty="0">
                <a:solidFill>
                  <a:schemeClr val="tx1"/>
                </a:solidFill>
                <a:latin typeface="Josefin Sans"/>
              </a:rPr>
              <a:t> à </a:t>
            </a:r>
            <a:r>
              <a:rPr lang="en-US" sz="1600" dirty="0" err="1">
                <a:solidFill>
                  <a:schemeClr val="tx1"/>
                </a:solidFill>
                <a:latin typeface="Josefin Sans"/>
              </a:rPr>
              <a:t>une</a:t>
            </a:r>
            <a:r>
              <a:rPr lang="en-US" sz="1600" dirty="0">
                <a:solidFill>
                  <a:schemeClr val="tx1"/>
                </a:solidFill>
                <a:latin typeface="Josefin Sans"/>
              </a:rPr>
              <a:t> interface de </a:t>
            </a:r>
            <a:r>
              <a:rPr lang="en-US" sz="1600" dirty="0" err="1">
                <a:solidFill>
                  <a:schemeClr val="tx1"/>
                </a:solidFill>
                <a:latin typeface="Josefin Sans"/>
              </a:rPr>
              <a:t>routeur</a:t>
            </a:r>
            <a:r>
              <a:rPr lang="en-US" sz="1600" dirty="0">
                <a:solidFill>
                  <a:schemeClr val="tx1"/>
                </a:solidFill>
                <a:latin typeface="Josefin Sans"/>
              </a:rPr>
              <a:t> à </a:t>
            </a:r>
            <a:r>
              <a:rPr lang="en-US" sz="1600" dirty="0" err="1">
                <a:solidFill>
                  <a:schemeClr val="tx1"/>
                </a:solidFill>
                <a:latin typeface="Josefin Sans"/>
              </a:rPr>
              <a:t>l'intérieur</a:t>
            </a:r>
            <a:r>
              <a:rPr lang="en-US" sz="1600" dirty="0">
                <a:solidFill>
                  <a:schemeClr val="tx1"/>
                </a:solidFill>
                <a:latin typeface="Josefin Sans"/>
              </a:rPr>
              <a:t> de </a:t>
            </a:r>
            <a:r>
              <a:rPr lang="en-US" sz="1600" dirty="0" err="1">
                <a:solidFill>
                  <a:schemeClr val="tx1"/>
                </a:solidFill>
                <a:latin typeface="Josefin Sans"/>
              </a:rPr>
              <a:t>cette</a:t>
            </a:r>
            <a:r>
              <a:rPr lang="en-US" sz="1600" dirty="0">
                <a:solidFill>
                  <a:schemeClr val="tx1"/>
                </a:solidFill>
                <a:latin typeface="Josefin Sans"/>
              </a:rPr>
              <a:t> enclave. </a:t>
            </a:r>
            <a:r>
              <a:rPr lang="en-US" sz="1600" dirty="0" err="1">
                <a:solidFill>
                  <a:schemeClr val="tx1"/>
                </a:solidFill>
                <a:latin typeface="Josefin Sans"/>
              </a:rPr>
              <a:t>Cela</a:t>
            </a:r>
            <a:r>
              <a:rPr lang="en-US" sz="1600" dirty="0">
                <a:solidFill>
                  <a:schemeClr val="tx1"/>
                </a:solidFill>
                <a:latin typeface="Josefin Sans"/>
              </a:rPr>
              <a:t> </a:t>
            </a:r>
            <a:r>
              <a:rPr lang="en-US" sz="1600" dirty="0" err="1">
                <a:solidFill>
                  <a:schemeClr val="tx1"/>
                </a:solidFill>
                <a:latin typeface="Josefin Sans"/>
              </a:rPr>
              <a:t>pourrait</a:t>
            </a:r>
            <a:r>
              <a:rPr lang="en-US" sz="1600" dirty="0">
                <a:solidFill>
                  <a:schemeClr val="tx1"/>
                </a:solidFill>
                <a:latin typeface="Josefin Sans"/>
              </a:rPr>
              <a:t> </a:t>
            </a:r>
            <a:r>
              <a:rPr lang="en-US" sz="1600" dirty="0" err="1">
                <a:solidFill>
                  <a:schemeClr val="tx1"/>
                </a:solidFill>
                <a:latin typeface="Josefin Sans"/>
              </a:rPr>
              <a:t>résulter</a:t>
            </a:r>
            <a:r>
              <a:rPr lang="en-US" sz="1600" dirty="0">
                <a:solidFill>
                  <a:schemeClr val="tx1"/>
                </a:solidFill>
                <a:latin typeface="Josefin Sans"/>
              </a:rPr>
              <a:t> </a:t>
            </a:r>
            <a:r>
              <a:rPr lang="en-US" sz="1600" dirty="0" err="1">
                <a:solidFill>
                  <a:schemeClr val="tx1"/>
                </a:solidFill>
                <a:latin typeface="Josefin Sans"/>
              </a:rPr>
              <a:t>d'une</a:t>
            </a:r>
            <a:r>
              <a:rPr lang="en-US" sz="1600" dirty="0">
                <a:solidFill>
                  <a:schemeClr val="tx1"/>
                </a:solidFill>
                <a:latin typeface="Josefin Sans"/>
              </a:rPr>
              <a:t> </a:t>
            </a:r>
            <a:r>
              <a:rPr lang="en-US" sz="1600" dirty="0" err="1">
                <a:solidFill>
                  <a:schemeClr val="tx1"/>
                </a:solidFill>
                <a:latin typeface="Josefin Sans"/>
              </a:rPr>
              <a:t>négligence</a:t>
            </a:r>
            <a:r>
              <a:rPr lang="en-US" sz="1600" dirty="0">
                <a:solidFill>
                  <a:schemeClr val="tx1"/>
                </a:solidFill>
                <a:latin typeface="Josefin Sans"/>
              </a:rPr>
              <a:t> dans la conception du </a:t>
            </a:r>
            <a:r>
              <a:rPr lang="en-US" sz="1600" dirty="0" err="1">
                <a:solidFill>
                  <a:schemeClr val="tx1"/>
                </a:solidFill>
                <a:latin typeface="Josefin Sans"/>
              </a:rPr>
              <a:t>réseau</a:t>
            </a:r>
            <a:r>
              <a:rPr lang="en-US" sz="1600" dirty="0">
                <a:solidFill>
                  <a:schemeClr val="tx1"/>
                </a:solidFill>
                <a:latin typeface="Josefin Sans"/>
              </a:rPr>
              <a:t> </a:t>
            </a:r>
            <a:r>
              <a:rPr lang="en-US" sz="1600" dirty="0" err="1">
                <a:solidFill>
                  <a:schemeClr val="tx1"/>
                </a:solidFill>
                <a:latin typeface="Josefin Sans"/>
              </a:rPr>
              <a:t>ou</a:t>
            </a:r>
            <a:r>
              <a:rPr lang="en-US" sz="1600" dirty="0">
                <a:solidFill>
                  <a:schemeClr val="tx1"/>
                </a:solidFill>
                <a:latin typeface="Josefin Sans"/>
              </a:rPr>
              <a:t> </a:t>
            </a:r>
            <a:r>
              <a:rPr lang="en-US" sz="1600" dirty="0" err="1">
                <a:solidFill>
                  <a:schemeClr val="tx1"/>
                </a:solidFill>
                <a:latin typeface="Josefin Sans"/>
              </a:rPr>
              <a:t>d'une</a:t>
            </a:r>
            <a:r>
              <a:rPr lang="en-US" sz="1600" dirty="0">
                <a:solidFill>
                  <a:schemeClr val="tx1"/>
                </a:solidFill>
                <a:latin typeface="Josefin Sans"/>
              </a:rPr>
              <a:t> </a:t>
            </a:r>
            <a:r>
              <a:rPr lang="en-US" sz="1600" dirty="0" err="1">
                <a:solidFill>
                  <a:schemeClr val="tx1"/>
                </a:solidFill>
                <a:latin typeface="Josefin Sans"/>
              </a:rPr>
              <a:t>mauvaise</a:t>
            </a:r>
            <a:r>
              <a:rPr lang="en-US" sz="1600" dirty="0">
                <a:solidFill>
                  <a:schemeClr val="tx1"/>
                </a:solidFill>
                <a:latin typeface="Josefin Sans"/>
              </a:rPr>
              <a:t> configuration </a:t>
            </a:r>
            <a:r>
              <a:rPr lang="en-US" sz="1600" dirty="0" err="1">
                <a:solidFill>
                  <a:schemeClr val="tx1"/>
                </a:solidFill>
                <a:latin typeface="Josefin Sans"/>
              </a:rPr>
              <a:t>d'adressage</a:t>
            </a:r>
            <a:r>
              <a:rPr lang="en-US" sz="1600" dirty="0">
                <a:solidFill>
                  <a:schemeClr val="tx1"/>
                </a:solidFill>
                <a:latin typeface="Josefin Sans"/>
              </a:rPr>
              <a:t> </a:t>
            </a:r>
            <a:r>
              <a:rPr lang="en-US" sz="1600" dirty="0" err="1">
                <a:solidFill>
                  <a:schemeClr val="tx1"/>
                </a:solidFill>
                <a:latin typeface="Josefin Sans"/>
              </a:rPr>
              <a:t>réseau</a:t>
            </a:r>
            <a:r>
              <a:rPr lang="en-US" sz="1600" dirty="0">
                <a:solidFill>
                  <a:schemeClr val="tx1"/>
                </a:solidFill>
                <a:latin typeface="Josefin Sans"/>
              </a:rPr>
              <a:t>, </a:t>
            </a:r>
            <a:r>
              <a:rPr lang="en-US" sz="1600" dirty="0" err="1">
                <a:solidFill>
                  <a:schemeClr val="tx1"/>
                </a:solidFill>
                <a:latin typeface="Josefin Sans"/>
              </a:rPr>
              <a:t>créant</a:t>
            </a:r>
            <a:r>
              <a:rPr lang="en-US" sz="1600" dirty="0">
                <a:solidFill>
                  <a:schemeClr val="tx1"/>
                </a:solidFill>
                <a:latin typeface="Josefin Sans"/>
              </a:rPr>
              <a:t> </a:t>
            </a:r>
            <a:r>
              <a:rPr lang="en-US" sz="1600" dirty="0" err="1">
                <a:solidFill>
                  <a:schemeClr val="tx1"/>
                </a:solidFill>
                <a:latin typeface="Josefin Sans"/>
              </a:rPr>
              <a:t>une</a:t>
            </a:r>
            <a:r>
              <a:rPr lang="en-US" sz="1600" dirty="0">
                <a:solidFill>
                  <a:schemeClr val="tx1"/>
                </a:solidFill>
                <a:latin typeface="Josefin Sans"/>
              </a:rPr>
              <a:t> </a:t>
            </a:r>
            <a:r>
              <a:rPr lang="en-US" sz="1600" dirty="0" err="1">
                <a:solidFill>
                  <a:schemeClr val="tx1"/>
                </a:solidFill>
                <a:latin typeface="Josefin Sans"/>
              </a:rPr>
              <a:t>vulnérabilité</a:t>
            </a:r>
            <a:r>
              <a:rPr lang="en-US" sz="1600" dirty="0">
                <a:solidFill>
                  <a:schemeClr val="tx1"/>
                </a:solidFill>
                <a:latin typeface="Josefin Sans"/>
              </a:rPr>
              <a:t> </a:t>
            </a:r>
            <a:r>
              <a:rPr lang="en-US" sz="1600" dirty="0" err="1">
                <a:solidFill>
                  <a:schemeClr val="tx1"/>
                </a:solidFill>
                <a:latin typeface="Josefin Sans"/>
              </a:rPr>
              <a:t>potentielle</a:t>
            </a:r>
            <a:r>
              <a:rPr lang="en-US" sz="1600" dirty="0">
                <a:solidFill>
                  <a:schemeClr val="tx1"/>
                </a:solidFill>
                <a:latin typeface="Josefin Sans"/>
              </a:rPr>
              <a:t> qui doit </a:t>
            </a:r>
            <a:r>
              <a:rPr lang="en-US" sz="1600" dirty="0" err="1">
                <a:solidFill>
                  <a:schemeClr val="tx1"/>
                </a:solidFill>
                <a:latin typeface="Josefin Sans"/>
              </a:rPr>
              <a:t>être</a:t>
            </a:r>
            <a:r>
              <a:rPr lang="en-US" sz="1600" dirty="0">
                <a:solidFill>
                  <a:schemeClr val="tx1"/>
                </a:solidFill>
                <a:latin typeface="Josefin Sans"/>
              </a:rPr>
              <a:t> </a:t>
            </a:r>
            <a:r>
              <a:rPr lang="en-US" sz="1600" dirty="0" err="1">
                <a:solidFill>
                  <a:schemeClr val="tx1"/>
                </a:solidFill>
                <a:latin typeface="Josefin Sans"/>
              </a:rPr>
              <a:t>résolue</a:t>
            </a:r>
            <a:r>
              <a:rPr lang="en-US" sz="1600" dirty="0">
                <a:solidFill>
                  <a:schemeClr val="tx1"/>
                </a:solidFill>
                <a:latin typeface="Josefin Sans"/>
              </a:rPr>
              <a:t> </a:t>
            </a:r>
            <a:r>
              <a:rPr lang="en-US" sz="1600" dirty="0" err="1">
                <a:solidFill>
                  <a:schemeClr val="tx1"/>
                </a:solidFill>
                <a:latin typeface="Josefin Sans"/>
              </a:rPr>
              <a:t>avant</a:t>
            </a:r>
            <a:r>
              <a:rPr lang="en-US" sz="1600" dirty="0">
                <a:solidFill>
                  <a:schemeClr val="tx1"/>
                </a:solidFill>
                <a:latin typeface="Josefin Sans"/>
              </a:rPr>
              <a:t> de </a:t>
            </a:r>
            <a:r>
              <a:rPr lang="en-US" sz="1600" dirty="0" err="1">
                <a:solidFill>
                  <a:schemeClr val="tx1"/>
                </a:solidFill>
                <a:latin typeface="Josefin Sans"/>
              </a:rPr>
              <a:t>sécuriser</a:t>
            </a:r>
            <a:r>
              <a:rPr lang="en-US" sz="1600" dirty="0">
                <a:solidFill>
                  <a:schemeClr val="tx1"/>
                </a:solidFill>
                <a:latin typeface="Josefin Sans"/>
              </a:rPr>
              <a:t> </a:t>
            </a:r>
            <a:r>
              <a:rPr lang="en-US" sz="1600" dirty="0" err="1">
                <a:solidFill>
                  <a:schemeClr val="tx1"/>
                </a:solidFill>
                <a:latin typeface="Josefin Sans"/>
              </a:rPr>
              <a:t>l'enclave</a:t>
            </a:r>
            <a:r>
              <a:rPr lang="en-US" sz="1600" dirty="0">
                <a:solidFill>
                  <a:schemeClr val="tx1"/>
                </a:solidFill>
                <a:latin typeface="Josefin Sans"/>
              </a:rPr>
              <a:t>."</a:t>
            </a:r>
          </a:p>
        </p:txBody>
      </p:sp>
      <p:sp>
        <p:nvSpPr>
          <p:cNvPr id="25" name="Google Shape;860;p19">
            <a:extLst>
              <a:ext uri="{FF2B5EF4-FFF2-40B4-BE49-F238E27FC236}">
                <a16:creationId xmlns:a16="http://schemas.microsoft.com/office/drawing/2014/main" id="{85B751B7-D7B4-4671-8318-9574D316CE59}"/>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chemeClr val="bg2"/>
                </a:solidFill>
                <a:latin typeface="Anton" pitchFamily="2" charset="0"/>
              </a:rPr>
              <a:pPr algn="ctr"/>
              <a:t>26</a:t>
            </a:fld>
            <a:endParaRPr lang="en" dirty="0">
              <a:solidFill>
                <a:schemeClr val="bg2"/>
              </a:solidFill>
              <a:latin typeface="Anton" pitchFamily="2" charset="0"/>
            </a:endParaRPr>
          </a:p>
        </p:txBody>
      </p:sp>
    </p:spTree>
    <p:extLst>
      <p:ext uri="{BB962C8B-B14F-4D97-AF65-F5344CB8AC3E}">
        <p14:creationId xmlns:p14="http://schemas.microsoft.com/office/powerpoint/2010/main" val="38862544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1"/>
          <p:cNvSpPr txBox="1">
            <a:spLocks noGrp="1"/>
          </p:cNvSpPr>
          <p:nvPr>
            <p:ph type="title" idx="2"/>
          </p:nvPr>
        </p:nvSpPr>
        <p:spPr>
          <a:xfrm>
            <a:off x="4294730" y="65624"/>
            <a:ext cx="4802223" cy="482700"/>
          </a:xfrm>
          <a:prstGeom prst="rect">
            <a:avLst/>
          </a:prstGeom>
        </p:spPr>
        <p:txBody>
          <a:bodyPr spcFirstLastPara="1" wrap="square" lIns="91425" tIns="91425" rIns="91425" bIns="91425" anchor="b" anchorCtr="0">
            <a:noAutofit/>
          </a:bodyPr>
          <a:lstStyle/>
          <a:p>
            <a:pPr algn="ctr">
              <a:buSzPts val="3000"/>
            </a:pPr>
            <a:r>
              <a:rPr lang="fr-CA" b="0" dirty="0">
                <a:solidFill>
                  <a:srgbClr val="67696B"/>
                </a:solidFill>
              </a:rPr>
              <a:t>Établissement d'Enclaves Sécurisées</a:t>
            </a:r>
            <a:endParaRPr b="0" dirty="0">
              <a:solidFill>
                <a:srgbClr val="67696B"/>
              </a:solidFill>
            </a:endParaRPr>
          </a:p>
        </p:txBody>
      </p:sp>
      <p:sp>
        <p:nvSpPr>
          <p:cNvPr id="396" name="Google Shape;396;p4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4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4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1">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95;p41">
            <a:extLst>
              <a:ext uri="{FF2B5EF4-FFF2-40B4-BE49-F238E27FC236}">
                <a16:creationId xmlns:a16="http://schemas.microsoft.com/office/drawing/2014/main" id="{E1C8A043-CFF8-4A90-81FC-D74524F96DE1}"/>
              </a:ext>
            </a:extLst>
          </p:cNvPr>
          <p:cNvSpPr/>
          <p:nvPr/>
        </p:nvSpPr>
        <p:spPr>
          <a:xfrm>
            <a:off x="4866178" y="453562"/>
            <a:ext cx="3502135" cy="83332"/>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4;p39">
            <a:hlinkClick r:id="" action="ppaction://hlinkshowjump?jump=previousslide"/>
            <a:extLst>
              <a:ext uri="{FF2B5EF4-FFF2-40B4-BE49-F238E27FC236}">
                <a16:creationId xmlns:a16="http://schemas.microsoft.com/office/drawing/2014/main" id="{4F0A52A5-A4D5-4FD7-8D5D-3D35E26C39CA}"/>
              </a:ext>
            </a:extLst>
          </p:cNvPr>
          <p:cNvSpPr/>
          <p:nvPr/>
        </p:nvSpPr>
        <p:spPr>
          <a:xfrm>
            <a:off x="4375825" y="253425"/>
            <a:ext cx="96900" cy="96900"/>
          </a:xfrm>
          <a:prstGeom prst="ellipse">
            <a:avLst/>
          </a:prstGeom>
          <a:solidFill>
            <a:srgbClr val="67696B">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75;p39">
            <a:extLst>
              <a:ext uri="{FF2B5EF4-FFF2-40B4-BE49-F238E27FC236}">
                <a16:creationId xmlns:a16="http://schemas.microsoft.com/office/drawing/2014/main" id="{A41B66F7-F203-4FCB-B2C4-A8E9E05A5384}"/>
              </a:ext>
            </a:extLst>
          </p:cNvPr>
          <p:cNvSpPr/>
          <p:nvPr/>
        </p:nvSpPr>
        <p:spPr>
          <a:xfrm>
            <a:off x="452765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76;p39">
            <a:hlinkClick r:id="" action="ppaction://hlinkshowjump?jump=nextslide"/>
            <a:extLst>
              <a:ext uri="{FF2B5EF4-FFF2-40B4-BE49-F238E27FC236}">
                <a16:creationId xmlns:a16="http://schemas.microsoft.com/office/drawing/2014/main" id="{FDC97F5E-0D0F-46F7-A122-ADDD16530978}"/>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TextBox 68">
            <a:extLst>
              <a:ext uri="{FF2B5EF4-FFF2-40B4-BE49-F238E27FC236}">
                <a16:creationId xmlns:a16="http://schemas.microsoft.com/office/drawing/2014/main" id="{5A27D1AE-0F87-4EE1-883E-BDAAD4647BED}"/>
              </a:ext>
            </a:extLst>
          </p:cNvPr>
          <p:cNvSpPr txBox="1"/>
          <p:nvPr/>
        </p:nvSpPr>
        <p:spPr>
          <a:xfrm>
            <a:off x="1114602" y="618546"/>
            <a:ext cx="3206302" cy="307777"/>
          </a:xfrm>
          <a:prstGeom prst="rect">
            <a:avLst/>
          </a:prstGeom>
          <a:noFill/>
          <a:ln w="12700">
            <a:solidFill>
              <a:schemeClr val="accent2">
                <a:lumMod val="50000"/>
              </a:schemeClr>
            </a:solidFill>
          </a:ln>
        </p:spPr>
        <p:txBody>
          <a:bodyPr wrap="square">
            <a:spAutoFit/>
          </a:bodyPr>
          <a:lstStyle/>
          <a:p>
            <a:pPr>
              <a:buClr>
                <a:srgbClr val="977DFE"/>
              </a:buClr>
            </a:pPr>
            <a:r>
              <a:rPr lang="en-US" b="1" dirty="0">
                <a:solidFill>
                  <a:srgbClr val="7D5FFE"/>
                </a:solidFill>
                <a:latin typeface="Josefin Sans"/>
                <a:sym typeface="Josefin Sans"/>
              </a:rPr>
              <a:t>ÉTABLISSEMENT DES ENCLAVES</a:t>
            </a:r>
          </a:p>
        </p:txBody>
      </p:sp>
      <p:sp>
        <p:nvSpPr>
          <p:cNvPr id="78" name="TextBox 77">
            <a:extLst>
              <a:ext uri="{FF2B5EF4-FFF2-40B4-BE49-F238E27FC236}">
                <a16:creationId xmlns:a16="http://schemas.microsoft.com/office/drawing/2014/main" id="{14DFF25B-040C-4083-8CC1-B286C2A248F2}"/>
              </a:ext>
            </a:extLst>
          </p:cNvPr>
          <p:cNvSpPr txBox="1"/>
          <p:nvPr/>
        </p:nvSpPr>
        <p:spPr>
          <a:xfrm>
            <a:off x="169389" y="628485"/>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a:t>
            </a:r>
            <a:r>
              <a:rPr lang="en-US" sz="1200" dirty="0">
                <a:solidFill>
                  <a:schemeClr val="bg2"/>
                </a:solidFill>
                <a:latin typeface="Josefin Sans"/>
              </a:rPr>
              <a:t> </a:t>
            </a:r>
            <a:r>
              <a:rPr lang="en-US" dirty="0">
                <a:solidFill>
                  <a:schemeClr val="bg2"/>
                </a:solidFill>
                <a:latin typeface="Josefin Sans"/>
              </a:rPr>
              <a:t>2</a:t>
            </a:r>
          </a:p>
        </p:txBody>
      </p:sp>
      <p:sp>
        <p:nvSpPr>
          <p:cNvPr id="28" name="TextBox 27">
            <a:extLst>
              <a:ext uri="{FF2B5EF4-FFF2-40B4-BE49-F238E27FC236}">
                <a16:creationId xmlns:a16="http://schemas.microsoft.com/office/drawing/2014/main" id="{66C0C518-962C-4911-A093-751401B79942}"/>
              </a:ext>
            </a:extLst>
          </p:cNvPr>
          <p:cNvSpPr txBox="1"/>
          <p:nvPr/>
        </p:nvSpPr>
        <p:spPr>
          <a:xfrm>
            <a:off x="219088" y="-398512"/>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a:t>
            </a:r>
            <a:r>
              <a:rPr lang="en-US" sz="1200" dirty="0">
                <a:solidFill>
                  <a:schemeClr val="bg2"/>
                </a:solidFill>
                <a:latin typeface="Josefin Sans"/>
              </a:rPr>
              <a:t> </a:t>
            </a:r>
            <a:r>
              <a:rPr lang="en-US" dirty="0">
                <a:solidFill>
                  <a:schemeClr val="bg2"/>
                </a:solidFill>
                <a:latin typeface="Josefin Sans"/>
              </a:rPr>
              <a:t>2</a:t>
            </a:r>
          </a:p>
        </p:txBody>
      </p:sp>
      <p:sp>
        <p:nvSpPr>
          <p:cNvPr id="29" name="TextBox 28">
            <a:extLst>
              <a:ext uri="{FF2B5EF4-FFF2-40B4-BE49-F238E27FC236}">
                <a16:creationId xmlns:a16="http://schemas.microsoft.com/office/drawing/2014/main" id="{E4905F02-07F5-426B-873E-B2A6733E45E3}"/>
              </a:ext>
            </a:extLst>
          </p:cNvPr>
          <p:cNvSpPr txBox="1"/>
          <p:nvPr/>
        </p:nvSpPr>
        <p:spPr>
          <a:xfrm>
            <a:off x="219088" y="-743011"/>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3</a:t>
            </a:r>
          </a:p>
        </p:txBody>
      </p:sp>
      <p:sp>
        <p:nvSpPr>
          <p:cNvPr id="30" name="TextBox 29">
            <a:extLst>
              <a:ext uri="{FF2B5EF4-FFF2-40B4-BE49-F238E27FC236}">
                <a16:creationId xmlns:a16="http://schemas.microsoft.com/office/drawing/2014/main" id="{C85616DB-A9ED-4DAD-A65A-24B5EE2DD4E7}"/>
              </a:ext>
            </a:extLst>
          </p:cNvPr>
          <p:cNvSpPr txBox="1"/>
          <p:nvPr/>
        </p:nvSpPr>
        <p:spPr>
          <a:xfrm>
            <a:off x="219088" y="-1115302"/>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4</a:t>
            </a:r>
          </a:p>
        </p:txBody>
      </p:sp>
      <p:sp>
        <p:nvSpPr>
          <p:cNvPr id="19" name="TextBox 18">
            <a:extLst>
              <a:ext uri="{FF2B5EF4-FFF2-40B4-BE49-F238E27FC236}">
                <a16:creationId xmlns:a16="http://schemas.microsoft.com/office/drawing/2014/main" id="{41842B83-376F-4FC2-B01C-CFF780BFA82B}"/>
              </a:ext>
            </a:extLst>
          </p:cNvPr>
          <p:cNvSpPr txBox="1"/>
          <p:nvPr/>
        </p:nvSpPr>
        <p:spPr>
          <a:xfrm>
            <a:off x="1441199" y="1267861"/>
            <a:ext cx="6849957" cy="261610"/>
          </a:xfrm>
          <a:prstGeom prst="rect">
            <a:avLst/>
          </a:prstGeom>
          <a:noFill/>
        </p:spPr>
        <p:txBody>
          <a:bodyPr wrap="square">
            <a:spAutoFit/>
          </a:bodyPr>
          <a:lstStyle/>
          <a:p>
            <a:r>
              <a:rPr lang="fr-FR" sz="1100" dirty="0">
                <a:solidFill>
                  <a:schemeClr val="tx1">
                    <a:lumMod val="60000"/>
                    <a:lumOff val="40000"/>
                  </a:schemeClr>
                </a:solidFill>
                <a:latin typeface="Josefin Sans"/>
              </a:rPr>
              <a:t>1. Identifier les limites de chaque enclave pour un déploiement précis des défenses périmétriques. </a:t>
            </a:r>
            <a:endParaRPr lang="en-US" sz="1100" dirty="0">
              <a:solidFill>
                <a:schemeClr val="tx1">
                  <a:lumMod val="60000"/>
                  <a:lumOff val="40000"/>
                </a:schemeClr>
              </a:solidFill>
              <a:latin typeface="Josefin Sans"/>
            </a:endParaRPr>
          </a:p>
        </p:txBody>
      </p:sp>
      <p:pic>
        <p:nvPicPr>
          <p:cNvPr id="21" name="Picture 20">
            <a:extLst>
              <a:ext uri="{FF2B5EF4-FFF2-40B4-BE49-F238E27FC236}">
                <a16:creationId xmlns:a16="http://schemas.microsoft.com/office/drawing/2014/main" id="{F0C01FDE-CE46-45B2-84E5-6F9DB40FD7C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733137" y="1680904"/>
            <a:ext cx="4323842" cy="2986409"/>
          </a:xfrm>
          <a:prstGeom prst="rect">
            <a:avLst/>
          </a:prstGeom>
          <a:noFill/>
          <a:ln>
            <a:noFill/>
          </a:ln>
        </p:spPr>
      </p:pic>
      <p:sp>
        <p:nvSpPr>
          <p:cNvPr id="22" name="TextBox 21">
            <a:extLst>
              <a:ext uri="{FF2B5EF4-FFF2-40B4-BE49-F238E27FC236}">
                <a16:creationId xmlns:a16="http://schemas.microsoft.com/office/drawing/2014/main" id="{E521DAE6-BDCD-460F-A343-378676F537B8}"/>
              </a:ext>
            </a:extLst>
          </p:cNvPr>
          <p:cNvSpPr txBox="1"/>
          <p:nvPr/>
        </p:nvSpPr>
        <p:spPr>
          <a:xfrm>
            <a:off x="1059930" y="1529471"/>
            <a:ext cx="7024140" cy="800219"/>
          </a:xfrm>
          <a:prstGeom prst="rect">
            <a:avLst/>
          </a:prstGeom>
          <a:noFill/>
        </p:spPr>
        <p:txBody>
          <a:bodyPr wrap="square">
            <a:spAutoFit/>
          </a:bodyPr>
          <a:lstStyle/>
          <a:p>
            <a:pPr algn="just">
              <a:lnSpc>
                <a:spcPct val="150000"/>
              </a:lnSpc>
            </a:pPr>
            <a:r>
              <a:rPr lang="en-US" sz="1600" dirty="0">
                <a:solidFill>
                  <a:schemeClr val="tx1"/>
                </a:solidFill>
                <a:latin typeface="Josefin Sans"/>
              </a:rPr>
              <a:t>2. </a:t>
            </a:r>
            <a:r>
              <a:rPr lang="en-US" sz="1600" dirty="0" err="1">
                <a:solidFill>
                  <a:schemeClr val="tx1"/>
                </a:solidFill>
                <a:latin typeface="Josefin Sans"/>
              </a:rPr>
              <a:t>Effectuer</a:t>
            </a:r>
            <a:r>
              <a:rPr lang="en-US" sz="1600" dirty="0">
                <a:solidFill>
                  <a:schemeClr val="tx1"/>
                </a:solidFill>
                <a:latin typeface="Josefin Sans"/>
              </a:rPr>
              <a:t> les </a:t>
            </a:r>
            <a:r>
              <a:rPr lang="en-US" sz="1600" dirty="0" err="1">
                <a:solidFill>
                  <a:schemeClr val="tx1"/>
                </a:solidFill>
                <a:latin typeface="Josefin Sans"/>
              </a:rPr>
              <a:t>ajustements</a:t>
            </a:r>
            <a:r>
              <a:rPr lang="en-US" sz="1600" dirty="0">
                <a:solidFill>
                  <a:schemeClr val="tx1"/>
                </a:solidFill>
                <a:latin typeface="Josefin Sans"/>
              </a:rPr>
              <a:t> </a:t>
            </a:r>
            <a:r>
              <a:rPr lang="en-US" sz="1600" dirty="0" err="1">
                <a:solidFill>
                  <a:schemeClr val="tx1"/>
                </a:solidFill>
                <a:latin typeface="Josefin Sans"/>
              </a:rPr>
              <a:t>nécessaires</a:t>
            </a:r>
            <a:r>
              <a:rPr lang="en-US" sz="1600" dirty="0">
                <a:solidFill>
                  <a:schemeClr val="tx1"/>
                </a:solidFill>
                <a:latin typeface="Josefin Sans"/>
              </a:rPr>
              <a:t> au </a:t>
            </a:r>
            <a:r>
              <a:rPr lang="en-US" sz="1600" dirty="0" err="1">
                <a:solidFill>
                  <a:schemeClr val="tx1"/>
                </a:solidFill>
                <a:latin typeface="Josefin Sans"/>
              </a:rPr>
              <a:t>réseau</a:t>
            </a:r>
            <a:r>
              <a:rPr lang="en-US" sz="1600" dirty="0">
                <a:solidFill>
                  <a:schemeClr val="tx1"/>
                </a:solidFill>
                <a:latin typeface="Josefin Sans"/>
              </a:rPr>
              <a:t> pour aligner </a:t>
            </a:r>
            <a:r>
              <a:rPr lang="en-US" sz="1600" dirty="0" err="1">
                <a:solidFill>
                  <a:schemeClr val="tx1"/>
                </a:solidFill>
                <a:latin typeface="Josefin Sans"/>
              </a:rPr>
              <a:t>l'architecture</a:t>
            </a:r>
            <a:r>
              <a:rPr lang="en-US" sz="1600" dirty="0">
                <a:solidFill>
                  <a:schemeClr val="tx1"/>
                </a:solidFill>
                <a:latin typeface="Josefin Sans"/>
              </a:rPr>
              <a:t> sur les enclaves </a:t>
            </a:r>
            <a:r>
              <a:rPr lang="en-US" sz="1600" dirty="0" err="1">
                <a:solidFill>
                  <a:schemeClr val="tx1"/>
                </a:solidFill>
                <a:latin typeface="Josefin Sans"/>
              </a:rPr>
              <a:t>définies</a:t>
            </a:r>
            <a:r>
              <a:rPr lang="en-US" sz="1600" dirty="0">
                <a:solidFill>
                  <a:schemeClr val="tx1"/>
                </a:solidFill>
                <a:latin typeface="Josefin Sans"/>
              </a:rPr>
              <a:t>.</a:t>
            </a:r>
          </a:p>
        </p:txBody>
      </p:sp>
      <p:sp>
        <p:nvSpPr>
          <p:cNvPr id="24" name="TextBox 23">
            <a:extLst>
              <a:ext uri="{FF2B5EF4-FFF2-40B4-BE49-F238E27FC236}">
                <a16:creationId xmlns:a16="http://schemas.microsoft.com/office/drawing/2014/main" id="{46DE05E8-270D-4A1D-A516-31E4E8A268C2}"/>
              </a:ext>
            </a:extLst>
          </p:cNvPr>
          <p:cNvSpPr txBox="1"/>
          <p:nvPr/>
        </p:nvSpPr>
        <p:spPr>
          <a:xfrm>
            <a:off x="808833" y="5796487"/>
            <a:ext cx="7024141" cy="584775"/>
          </a:xfrm>
          <a:prstGeom prst="rect">
            <a:avLst/>
          </a:prstGeom>
          <a:noFill/>
        </p:spPr>
        <p:txBody>
          <a:bodyPr wrap="square">
            <a:spAutoFit/>
          </a:bodyPr>
          <a:lstStyle/>
          <a:p>
            <a:pPr algn="just"/>
            <a:r>
              <a:rPr lang="en-US" sz="1600" dirty="0">
                <a:solidFill>
                  <a:schemeClr val="tx1"/>
                </a:solidFill>
                <a:latin typeface="Josefin Sans"/>
              </a:rPr>
              <a:t>3. Documenter </a:t>
            </a:r>
            <a:r>
              <a:rPr lang="en-US" sz="1600" dirty="0" err="1">
                <a:solidFill>
                  <a:schemeClr val="tx1"/>
                </a:solidFill>
                <a:latin typeface="Josefin Sans"/>
              </a:rPr>
              <a:t>l'enclave</a:t>
            </a:r>
            <a:r>
              <a:rPr lang="en-US" sz="1600" dirty="0">
                <a:solidFill>
                  <a:schemeClr val="tx1"/>
                </a:solidFill>
                <a:latin typeface="Josefin Sans"/>
              </a:rPr>
              <a:t> pour le </a:t>
            </a:r>
            <a:r>
              <a:rPr lang="en-US" sz="1600" dirty="0" err="1">
                <a:solidFill>
                  <a:schemeClr val="tx1"/>
                </a:solidFill>
                <a:latin typeface="Josefin Sans"/>
              </a:rPr>
              <a:t>développement</a:t>
            </a:r>
            <a:r>
              <a:rPr lang="en-US" sz="1600" dirty="0">
                <a:solidFill>
                  <a:schemeClr val="tx1"/>
                </a:solidFill>
                <a:latin typeface="Josefin Sans"/>
              </a:rPr>
              <a:t> et </a:t>
            </a:r>
            <a:r>
              <a:rPr lang="en-US" sz="1600" dirty="0" err="1">
                <a:solidFill>
                  <a:schemeClr val="tx1"/>
                </a:solidFill>
                <a:latin typeface="Josefin Sans"/>
              </a:rPr>
              <a:t>l'application</a:t>
            </a:r>
            <a:r>
              <a:rPr lang="en-US" sz="1600" dirty="0">
                <a:solidFill>
                  <a:schemeClr val="tx1"/>
                </a:solidFill>
                <a:latin typeface="Josefin Sans"/>
              </a:rPr>
              <a:t> de la politique.</a:t>
            </a:r>
          </a:p>
        </p:txBody>
      </p:sp>
      <p:sp>
        <p:nvSpPr>
          <p:cNvPr id="27" name="TextBox 26">
            <a:extLst>
              <a:ext uri="{FF2B5EF4-FFF2-40B4-BE49-F238E27FC236}">
                <a16:creationId xmlns:a16="http://schemas.microsoft.com/office/drawing/2014/main" id="{FEBE9226-4230-4DD4-B159-D5B96D85F938}"/>
              </a:ext>
            </a:extLst>
          </p:cNvPr>
          <p:cNvSpPr txBox="1"/>
          <p:nvPr/>
        </p:nvSpPr>
        <p:spPr>
          <a:xfrm>
            <a:off x="808832" y="6931378"/>
            <a:ext cx="7024143" cy="338554"/>
          </a:xfrm>
          <a:prstGeom prst="rect">
            <a:avLst/>
          </a:prstGeom>
          <a:noFill/>
        </p:spPr>
        <p:txBody>
          <a:bodyPr wrap="square">
            <a:spAutoFit/>
          </a:bodyPr>
          <a:lstStyle/>
          <a:p>
            <a:pPr algn="just"/>
            <a:r>
              <a:rPr lang="en-US" sz="1600" dirty="0">
                <a:solidFill>
                  <a:schemeClr val="tx1"/>
                </a:solidFill>
                <a:latin typeface="Josefin Sans"/>
              </a:rPr>
              <a:t>4. Documenter </a:t>
            </a:r>
            <a:r>
              <a:rPr lang="en-US" sz="1600" dirty="0" err="1">
                <a:solidFill>
                  <a:schemeClr val="tx1"/>
                </a:solidFill>
                <a:latin typeface="Josefin Sans"/>
              </a:rPr>
              <a:t>l'enclave</a:t>
            </a:r>
            <a:r>
              <a:rPr lang="en-US" sz="1600" dirty="0">
                <a:solidFill>
                  <a:schemeClr val="tx1"/>
                </a:solidFill>
                <a:latin typeface="Josefin Sans"/>
              </a:rPr>
              <a:t> pour la configuration des </a:t>
            </a:r>
            <a:r>
              <a:rPr lang="en-US" sz="1600" dirty="0" err="1">
                <a:solidFill>
                  <a:schemeClr val="tx1"/>
                </a:solidFill>
                <a:latin typeface="Josefin Sans"/>
              </a:rPr>
              <a:t>dispositifs</a:t>
            </a:r>
            <a:r>
              <a:rPr lang="en-US" sz="1600" dirty="0">
                <a:solidFill>
                  <a:schemeClr val="tx1"/>
                </a:solidFill>
                <a:latin typeface="Josefin Sans"/>
              </a:rPr>
              <a:t> de </a:t>
            </a:r>
            <a:r>
              <a:rPr lang="en-US" sz="1600" dirty="0" err="1">
                <a:solidFill>
                  <a:schemeClr val="tx1"/>
                </a:solidFill>
                <a:latin typeface="Josefin Sans"/>
              </a:rPr>
              <a:t>sécurité</a:t>
            </a:r>
            <a:r>
              <a:rPr lang="en-US" sz="1600" dirty="0">
                <a:solidFill>
                  <a:schemeClr val="tx1"/>
                </a:solidFill>
                <a:latin typeface="Josefin Sans"/>
              </a:rPr>
              <a:t>.</a:t>
            </a:r>
          </a:p>
        </p:txBody>
      </p:sp>
      <p:sp>
        <p:nvSpPr>
          <p:cNvPr id="31" name="TextBox 30">
            <a:extLst>
              <a:ext uri="{FF2B5EF4-FFF2-40B4-BE49-F238E27FC236}">
                <a16:creationId xmlns:a16="http://schemas.microsoft.com/office/drawing/2014/main" id="{446E711B-31FC-440F-A416-4E859DD6B9E1}"/>
              </a:ext>
            </a:extLst>
          </p:cNvPr>
          <p:cNvSpPr txBox="1"/>
          <p:nvPr/>
        </p:nvSpPr>
        <p:spPr>
          <a:xfrm>
            <a:off x="9358858" y="5885830"/>
            <a:ext cx="5190066" cy="1779718"/>
          </a:xfrm>
          <a:prstGeom prst="rect">
            <a:avLst/>
          </a:prstGeom>
          <a:noFill/>
        </p:spPr>
        <p:txBody>
          <a:bodyPr wrap="square">
            <a:spAutoFit/>
          </a:bodyPr>
          <a:lstStyle/>
          <a:p>
            <a:pPr marL="0" marR="0" algn="just">
              <a:lnSpc>
                <a:spcPct val="70000"/>
              </a:lnSpc>
              <a:spcBef>
                <a:spcPts val="0"/>
              </a:spcBef>
              <a:spcAft>
                <a:spcPts val="800"/>
              </a:spcAft>
            </a:pP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$ControlSystem_Enclave01_Devices </a:t>
            </a:r>
            <a:endParaRPr lang="fr-CA"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70000"/>
              </a:lnSpc>
              <a:spcBef>
                <a:spcPts val="0"/>
              </a:spcBef>
              <a:spcAft>
                <a:spcPts val="800"/>
              </a:spcAft>
            </a:pP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192.168.1.0/24 </a:t>
            </a:r>
            <a:endParaRPr lang="fr-CA"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70000"/>
              </a:lnSpc>
              <a:spcBef>
                <a:spcPts val="0"/>
              </a:spcBef>
              <a:spcAft>
                <a:spcPts val="800"/>
              </a:spcAft>
            </a:pP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10.2.2.0/29 </a:t>
            </a:r>
            <a:endParaRPr lang="fr-CA"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70000"/>
              </a:lnSpc>
              <a:spcBef>
                <a:spcPts val="0"/>
              </a:spcBef>
              <a:spcAft>
                <a:spcPts val="800"/>
              </a:spcAft>
            </a:pP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$ControlSystem_Enclave01_Users</a:t>
            </a:r>
            <a:endParaRPr lang="fr-CA"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70000"/>
              </a:lnSpc>
              <a:spcBef>
                <a:spcPts val="0"/>
              </a:spcBef>
              <a:spcAft>
                <a:spcPts val="800"/>
              </a:spcAft>
            </a:pPr>
            <a:r>
              <a:rPr lang="en-US" sz="1400" kern="100" dirty="0" err="1">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jcarson</a:t>
            </a: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 ,</a:t>
            </a:r>
            <a:r>
              <a:rPr lang="en-US" sz="1400" kern="100" dirty="0" err="1">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jrhewing</a:t>
            </a: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 ,</a:t>
            </a:r>
            <a:r>
              <a:rPr lang="en-US" sz="1400" kern="100" dirty="0" err="1">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kdfrog</a:t>
            </a: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 ,</a:t>
            </a:r>
            <a:r>
              <a:rPr lang="en-US" sz="1400" kern="100" dirty="0" err="1">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mlisa</a:t>
            </a: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 </a:t>
            </a:r>
            <a:endParaRPr lang="fr-CA"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70000"/>
              </a:lnSpc>
              <a:spcBef>
                <a:spcPts val="0"/>
              </a:spcBef>
              <a:spcAft>
                <a:spcPts val="800"/>
              </a:spcAft>
            </a:pP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$ControlSystem_Enclave01_PortsServices </a:t>
            </a:r>
            <a:endParaRPr lang="fr-CA"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70000"/>
              </a:lnSpc>
              <a:spcBef>
                <a:spcPts val="0"/>
              </a:spcBef>
              <a:spcAft>
                <a:spcPts val="800"/>
              </a:spcAft>
            </a:pP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TCP 502 #Modbus TCP,TCP 20000 #DNP3</a:t>
            </a:r>
            <a:endParaRPr lang="fr-CA"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4A8014C-B2F0-4564-BD3F-D22B269C41C7}"/>
              </a:ext>
            </a:extLst>
          </p:cNvPr>
          <p:cNvSpPr txBox="1"/>
          <p:nvPr/>
        </p:nvSpPr>
        <p:spPr>
          <a:xfrm>
            <a:off x="1208317" y="2397223"/>
            <a:ext cx="6941066" cy="2277547"/>
          </a:xfrm>
          <a:prstGeom prst="rect">
            <a:avLst/>
          </a:prstGeom>
          <a:noFill/>
        </p:spPr>
        <p:txBody>
          <a:bodyPr wrap="square">
            <a:spAutoFit/>
          </a:bodyPr>
          <a:lstStyle/>
          <a:p>
            <a:pPr algn="just">
              <a:lnSpc>
                <a:spcPct val="150000"/>
              </a:lnSpc>
            </a:pPr>
            <a:r>
              <a:rPr lang="en-US" sz="1600" dirty="0">
                <a:solidFill>
                  <a:schemeClr val="tx1"/>
                </a:solidFill>
                <a:latin typeface="Josefin Sans"/>
              </a:rPr>
              <a:t>"</a:t>
            </a:r>
            <a:r>
              <a:rPr lang="en-US" sz="1600" dirty="0" err="1">
                <a:solidFill>
                  <a:schemeClr val="tx1"/>
                </a:solidFill>
                <a:latin typeface="Josefin Sans"/>
              </a:rPr>
              <a:t>Imaginons</a:t>
            </a:r>
            <a:r>
              <a:rPr lang="en-US" sz="1600" dirty="0">
                <a:solidFill>
                  <a:schemeClr val="tx1"/>
                </a:solidFill>
                <a:latin typeface="Josefin Sans"/>
              </a:rPr>
              <a:t> </a:t>
            </a:r>
            <a:r>
              <a:rPr lang="en-US" sz="1600" dirty="0" err="1">
                <a:solidFill>
                  <a:schemeClr val="tx1"/>
                </a:solidFill>
                <a:latin typeface="Josefin Sans"/>
              </a:rPr>
              <a:t>une</a:t>
            </a:r>
            <a:r>
              <a:rPr lang="en-US" sz="1600" dirty="0">
                <a:solidFill>
                  <a:schemeClr val="tx1"/>
                </a:solidFill>
                <a:latin typeface="Josefin Sans"/>
              </a:rPr>
              <a:t> situation </a:t>
            </a:r>
            <a:r>
              <a:rPr lang="en-US" sz="1600" dirty="0" err="1">
                <a:solidFill>
                  <a:schemeClr val="tx1"/>
                </a:solidFill>
                <a:latin typeface="Josefin Sans"/>
              </a:rPr>
              <a:t>où</a:t>
            </a:r>
            <a:r>
              <a:rPr lang="en-US" sz="1600" dirty="0">
                <a:solidFill>
                  <a:schemeClr val="tx1"/>
                </a:solidFill>
                <a:latin typeface="Josefin Sans"/>
              </a:rPr>
              <a:t> </a:t>
            </a:r>
            <a:r>
              <a:rPr lang="en-US" sz="1600" dirty="0" err="1">
                <a:solidFill>
                  <a:schemeClr val="tx1"/>
                </a:solidFill>
                <a:latin typeface="Josefin Sans"/>
              </a:rPr>
              <a:t>une</a:t>
            </a:r>
            <a:r>
              <a:rPr lang="en-US" sz="1600" dirty="0">
                <a:solidFill>
                  <a:schemeClr val="tx1"/>
                </a:solidFill>
                <a:latin typeface="Josefin Sans"/>
              </a:rPr>
              <a:t> </a:t>
            </a:r>
            <a:r>
              <a:rPr lang="en-US" sz="1600" dirty="0" err="1">
                <a:solidFill>
                  <a:schemeClr val="tx1"/>
                </a:solidFill>
                <a:latin typeface="Josefin Sans"/>
              </a:rPr>
              <a:t>imprimante</a:t>
            </a:r>
            <a:r>
              <a:rPr lang="en-US" sz="1600" dirty="0">
                <a:solidFill>
                  <a:schemeClr val="tx1"/>
                </a:solidFill>
                <a:latin typeface="Josefin Sans"/>
              </a:rPr>
              <a:t> </a:t>
            </a:r>
            <a:r>
              <a:rPr lang="en-US" sz="1600" dirty="0" err="1">
                <a:solidFill>
                  <a:schemeClr val="tx1"/>
                </a:solidFill>
                <a:latin typeface="Josefin Sans"/>
              </a:rPr>
              <a:t>ou</a:t>
            </a:r>
            <a:r>
              <a:rPr lang="en-US" sz="1600" dirty="0">
                <a:solidFill>
                  <a:schemeClr val="tx1"/>
                </a:solidFill>
                <a:latin typeface="Josefin Sans"/>
              </a:rPr>
              <a:t> un poste de travail, </a:t>
            </a:r>
            <a:r>
              <a:rPr lang="en-US" sz="1600" dirty="0" err="1">
                <a:solidFill>
                  <a:schemeClr val="tx1"/>
                </a:solidFill>
                <a:latin typeface="Josefin Sans"/>
              </a:rPr>
              <a:t>n'appartenant</a:t>
            </a:r>
            <a:r>
              <a:rPr lang="en-US" sz="1600" dirty="0">
                <a:solidFill>
                  <a:schemeClr val="tx1"/>
                </a:solidFill>
                <a:latin typeface="Josefin Sans"/>
              </a:rPr>
              <a:t> à </a:t>
            </a:r>
            <a:r>
              <a:rPr lang="en-US" sz="1600" dirty="0" err="1">
                <a:solidFill>
                  <a:schemeClr val="tx1"/>
                </a:solidFill>
                <a:latin typeface="Josefin Sans"/>
              </a:rPr>
              <a:t>aucune</a:t>
            </a:r>
            <a:r>
              <a:rPr lang="en-US" sz="1600" dirty="0">
                <a:solidFill>
                  <a:schemeClr val="tx1"/>
                </a:solidFill>
                <a:latin typeface="Josefin Sans"/>
              </a:rPr>
              <a:t> enclave </a:t>
            </a:r>
            <a:r>
              <a:rPr lang="en-US" sz="1600" dirty="0" err="1">
                <a:solidFill>
                  <a:schemeClr val="tx1"/>
                </a:solidFill>
                <a:latin typeface="Josefin Sans"/>
              </a:rPr>
              <a:t>spécifique</a:t>
            </a:r>
            <a:r>
              <a:rPr lang="en-US" sz="1600" dirty="0">
                <a:solidFill>
                  <a:schemeClr val="tx1"/>
                </a:solidFill>
                <a:latin typeface="Josefin Sans"/>
              </a:rPr>
              <a:t>, </a:t>
            </a:r>
            <a:r>
              <a:rPr lang="en-US" sz="1600" dirty="0" err="1">
                <a:solidFill>
                  <a:schemeClr val="tx1"/>
                </a:solidFill>
                <a:latin typeface="Josefin Sans"/>
              </a:rPr>
              <a:t>est</a:t>
            </a:r>
            <a:r>
              <a:rPr lang="en-US" sz="1600" dirty="0">
                <a:solidFill>
                  <a:schemeClr val="tx1"/>
                </a:solidFill>
                <a:latin typeface="Josefin Sans"/>
              </a:rPr>
              <a:t> </a:t>
            </a:r>
            <a:r>
              <a:rPr lang="en-US" sz="1600" dirty="0" err="1">
                <a:solidFill>
                  <a:schemeClr val="tx1"/>
                </a:solidFill>
                <a:latin typeface="Josefin Sans"/>
              </a:rPr>
              <a:t>connecté</a:t>
            </a:r>
            <a:r>
              <a:rPr lang="en-US" sz="1600" dirty="0">
                <a:solidFill>
                  <a:schemeClr val="tx1"/>
                </a:solidFill>
                <a:latin typeface="Josefin Sans"/>
              </a:rPr>
              <a:t> à un </a:t>
            </a:r>
            <a:r>
              <a:rPr lang="en-US" sz="1600" dirty="0" err="1">
                <a:solidFill>
                  <a:schemeClr val="tx1"/>
                </a:solidFill>
                <a:latin typeface="Josefin Sans"/>
              </a:rPr>
              <a:t>commutateur</a:t>
            </a:r>
            <a:r>
              <a:rPr lang="en-US" sz="1600" dirty="0">
                <a:solidFill>
                  <a:schemeClr val="tx1"/>
                </a:solidFill>
                <a:latin typeface="Josefin Sans"/>
              </a:rPr>
              <a:t> local </a:t>
            </a:r>
            <a:r>
              <a:rPr lang="en-US" sz="1600" dirty="0" err="1">
                <a:solidFill>
                  <a:schemeClr val="tx1"/>
                </a:solidFill>
                <a:latin typeface="Josefin Sans"/>
              </a:rPr>
              <a:t>ou</a:t>
            </a:r>
            <a:r>
              <a:rPr lang="en-US" sz="1600" dirty="0">
                <a:solidFill>
                  <a:schemeClr val="tx1"/>
                </a:solidFill>
                <a:latin typeface="Josefin Sans"/>
              </a:rPr>
              <a:t> à </a:t>
            </a:r>
            <a:r>
              <a:rPr lang="en-US" sz="1600" dirty="0" err="1">
                <a:solidFill>
                  <a:schemeClr val="tx1"/>
                </a:solidFill>
                <a:latin typeface="Josefin Sans"/>
              </a:rPr>
              <a:t>une</a:t>
            </a:r>
            <a:r>
              <a:rPr lang="en-US" sz="1600" dirty="0">
                <a:solidFill>
                  <a:schemeClr val="tx1"/>
                </a:solidFill>
                <a:latin typeface="Josefin Sans"/>
              </a:rPr>
              <a:t> interface de </a:t>
            </a:r>
            <a:r>
              <a:rPr lang="en-US" sz="1600" dirty="0" err="1">
                <a:solidFill>
                  <a:schemeClr val="tx1"/>
                </a:solidFill>
                <a:latin typeface="Josefin Sans"/>
              </a:rPr>
              <a:t>routeur</a:t>
            </a:r>
            <a:r>
              <a:rPr lang="en-US" sz="1600" dirty="0">
                <a:solidFill>
                  <a:schemeClr val="tx1"/>
                </a:solidFill>
                <a:latin typeface="Josefin Sans"/>
              </a:rPr>
              <a:t> à </a:t>
            </a:r>
            <a:r>
              <a:rPr lang="en-US" sz="1600" dirty="0" err="1">
                <a:solidFill>
                  <a:schemeClr val="tx1"/>
                </a:solidFill>
                <a:latin typeface="Josefin Sans"/>
              </a:rPr>
              <a:t>l'intérieur</a:t>
            </a:r>
            <a:r>
              <a:rPr lang="en-US" sz="1600" dirty="0">
                <a:solidFill>
                  <a:schemeClr val="tx1"/>
                </a:solidFill>
                <a:latin typeface="Josefin Sans"/>
              </a:rPr>
              <a:t> de </a:t>
            </a:r>
            <a:r>
              <a:rPr lang="en-US" sz="1600" dirty="0" err="1">
                <a:solidFill>
                  <a:schemeClr val="tx1"/>
                </a:solidFill>
                <a:latin typeface="Josefin Sans"/>
              </a:rPr>
              <a:t>cette</a:t>
            </a:r>
            <a:r>
              <a:rPr lang="en-US" sz="1600" dirty="0">
                <a:solidFill>
                  <a:schemeClr val="tx1"/>
                </a:solidFill>
                <a:latin typeface="Josefin Sans"/>
              </a:rPr>
              <a:t> enclave. </a:t>
            </a:r>
            <a:r>
              <a:rPr lang="en-US" sz="1600" dirty="0" err="1">
                <a:solidFill>
                  <a:schemeClr val="tx1"/>
                </a:solidFill>
                <a:latin typeface="Josefin Sans"/>
              </a:rPr>
              <a:t>Cela</a:t>
            </a:r>
            <a:r>
              <a:rPr lang="en-US" sz="1600" dirty="0">
                <a:solidFill>
                  <a:schemeClr val="tx1"/>
                </a:solidFill>
                <a:latin typeface="Josefin Sans"/>
              </a:rPr>
              <a:t> </a:t>
            </a:r>
            <a:r>
              <a:rPr lang="en-US" sz="1600" dirty="0" err="1">
                <a:solidFill>
                  <a:schemeClr val="tx1"/>
                </a:solidFill>
                <a:latin typeface="Josefin Sans"/>
              </a:rPr>
              <a:t>pourrait</a:t>
            </a:r>
            <a:r>
              <a:rPr lang="en-US" sz="1600" dirty="0">
                <a:solidFill>
                  <a:schemeClr val="tx1"/>
                </a:solidFill>
                <a:latin typeface="Josefin Sans"/>
              </a:rPr>
              <a:t> </a:t>
            </a:r>
            <a:r>
              <a:rPr lang="en-US" sz="1600" dirty="0" err="1">
                <a:solidFill>
                  <a:schemeClr val="tx1"/>
                </a:solidFill>
                <a:latin typeface="Josefin Sans"/>
              </a:rPr>
              <a:t>résulter</a:t>
            </a:r>
            <a:r>
              <a:rPr lang="en-US" sz="1600" dirty="0">
                <a:solidFill>
                  <a:schemeClr val="tx1"/>
                </a:solidFill>
                <a:latin typeface="Josefin Sans"/>
              </a:rPr>
              <a:t> </a:t>
            </a:r>
            <a:r>
              <a:rPr lang="en-US" sz="1600" dirty="0" err="1">
                <a:solidFill>
                  <a:schemeClr val="tx1"/>
                </a:solidFill>
                <a:latin typeface="Josefin Sans"/>
              </a:rPr>
              <a:t>d'une</a:t>
            </a:r>
            <a:r>
              <a:rPr lang="en-US" sz="1600" dirty="0">
                <a:solidFill>
                  <a:schemeClr val="tx1"/>
                </a:solidFill>
                <a:latin typeface="Josefin Sans"/>
              </a:rPr>
              <a:t> </a:t>
            </a:r>
            <a:r>
              <a:rPr lang="en-US" sz="1600" u="sng" dirty="0" err="1">
                <a:solidFill>
                  <a:schemeClr val="tx1"/>
                </a:solidFill>
                <a:latin typeface="Josefin Sans"/>
              </a:rPr>
              <a:t>négligence</a:t>
            </a:r>
            <a:r>
              <a:rPr lang="en-US" sz="1600" u="sng" dirty="0">
                <a:solidFill>
                  <a:schemeClr val="tx1"/>
                </a:solidFill>
                <a:latin typeface="Josefin Sans"/>
              </a:rPr>
              <a:t> dans la conception </a:t>
            </a:r>
            <a:r>
              <a:rPr lang="en-US" sz="1600" dirty="0">
                <a:solidFill>
                  <a:schemeClr val="tx1"/>
                </a:solidFill>
                <a:latin typeface="Josefin Sans"/>
              </a:rPr>
              <a:t>du </a:t>
            </a:r>
            <a:r>
              <a:rPr lang="en-US" sz="1600" dirty="0" err="1">
                <a:solidFill>
                  <a:schemeClr val="tx1"/>
                </a:solidFill>
                <a:latin typeface="Josefin Sans"/>
              </a:rPr>
              <a:t>réseau</a:t>
            </a:r>
            <a:r>
              <a:rPr lang="en-US" sz="1600" dirty="0">
                <a:solidFill>
                  <a:schemeClr val="tx1"/>
                </a:solidFill>
                <a:latin typeface="Josefin Sans"/>
              </a:rPr>
              <a:t> </a:t>
            </a:r>
            <a:r>
              <a:rPr lang="en-US" sz="1600" dirty="0" err="1">
                <a:solidFill>
                  <a:schemeClr val="tx1"/>
                </a:solidFill>
                <a:latin typeface="Josefin Sans"/>
              </a:rPr>
              <a:t>ou</a:t>
            </a:r>
            <a:r>
              <a:rPr lang="en-US" sz="1600" dirty="0">
                <a:solidFill>
                  <a:schemeClr val="tx1"/>
                </a:solidFill>
                <a:latin typeface="Josefin Sans"/>
              </a:rPr>
              <a:t> </a:t>
            </a:r>
            <a:r>
              <a:rPr lang="en-US" sz="1600" dirty="0" err="1">
                <a:solidFill>
                  <a:schemeClr val="tx1"/>
                </a:solidFill>
                <a:latin typeface="Josefin Sans"/>
              </a:rPr>
              <a:t>d'une</a:t>
            </a:r>
            <a:r>
              <a:rPr lang="en-US" sz="1600" dirty="0">
                <a:solidFill>
                  <a:schemeClr val="tx1"/>
                </a:solidFill>
                <a:latin typeface="Josefin Sans"/>
              </a:rPr>
              <a:t> </a:t>
            </a:r>
            <a:r>
              <a:rPr lang="en-US" sz="1600" u="sng" dirty="0" err="1">
                <a:solidFill>
                  <a:schemeClr val="tx1"/>
                </a:solidFill>
                <a:latin typeface="Josefin Sans"/>
              </a:rPr>
              <a:t>mauvaise</a:t>
            </a:r>
            <a:r>
              <a:rPr lang="en-US" sz="1600" u="sng" dirty="0">
                <a:solidFill>
                  <a:schemeClr val="tx1"/>
                </a:solidFill>
                <a:latin typeface="Josefin Sans"/>
              </a:rPr>
              <a:t> configuration </a:t>
            </a:r>
            <a:r>
              <a:rPr lang="en-US" sz="1600" u="sng" dirty="0" err="1">
                <a:solidFill>
                  <a:schemeClr val="tx1"/>
                </a:solidFill>
                <a:latin typeface="Josefin Sans"/>
              </a:rPr>
              <a:t>d'adressage</a:t>
            </a:r>
            <a:r>
              <a:rPr lang="en-US" sz="1600" u="sng" dirty="0">
                <a:solidFill>
                  <a:schemeClr val="tx1"/>
                </a:solidFill>
                <a:latin typeface="Josefin Sans"/>
              </a:rPr>
              <a:t> </a:t>
            </a:r>
            <a:r>
              <a:rPr lang="en-US" sz="1600" u="sng" dirty="0" err="1">
                <a:solidFill>
                  <a:schemeClr val="tx1"/>
                </a:solidFill>
                <a:latin typeface="Josefin Sans"/>
              </a:rPr>
              <a:t>réseau</a:t>
            </a:r>
            <a:r>
              <a:rPr lang="en-US" sz="1600" dirty="0">
                <a:solidFill>
                  <a:schemeClr val="tx1"/>
                </a:solidFill>
                <a:latin typeface="Josefin Sans"/>
              </a:rPr>
              <a:t>, </a:t>
            </a:r>
            <a:r>
              <a:rPr lang="en-US" sz="1600" dirty="0" err="1">
                <a:solidFill>
                  <a:schemeClr val="tx1"/>
                </a:solidFill>
                <a:latin typeface="Josefin Sans"/>
              </a:rPr>
              <a:t>créant</a:t>
            </a:r>
            <a:r>
              <a:rPr lang="en-US" sz="1600" dirty="0">
                <a:solidFill>
                  <a:schemeClr val="tx1"/>
                </a:solidFill>
                <a:latin typeface="Josefin Sans"/>
              </a:rPr>
              <a:t> </a:t>
            </a:r>
            <a:r>
              <a:rPr lang="en-US" sz="1600" dirty="0" err="1">
                <a:solidFill>
                  <a:schemeClr val="tx1"/>
                </a:solidFill>
                <a:latin typeface="Josefin Sans"/>
              </a:rPr>
              <a:t>une</a:t>
            </a:r>
            <a:r>
              <a:rPr lang="en-US" sz="1600" dirty="0">
                <a:solidFill>
                  <a:schemeClr val="tx1"/>
                </a:solidFill>
                <a:latin typeface="Josefin Sans"/>
              </a:rPr>
              <a:t> </a:t>
            </a:r>
            <a:r>
              <a:rPr lang="en-US" sz="1600" dirty="0" err="1">
                <a:solidFill>
                  <a:srgbClr val="FF4F4F"/>
                </a:solidFill>
                <a:latin typeface="Josefin Sans"/>
              </a:rPr>
              <a:t>vulnérabilité</a:t>
            </a:r>
            <a:r>
              <a:rPr lang="en-US" sz="1600" dirty="0">
                <a:solidFill>
                  <a:schemeClr val="tx1"/>
                </a:solidFill>
                <a:latin typeface="Josefin Sans"/>
              </a:rPr>
              <a:t> </a:t>
            </a:r>
            <a:r>
              <a:rPr lang="en-US" sz="1600" dirty="0" err="1">
                <a:solidFill>
                  <a:schemeClr val="tx1"/>
                </a:solidFill>
                <a:latin typeface="Josefin Sans"/>
              </a:rPr>
              <a:t>potentielle</a:t>
            </a:r>
            <a:r>
              <a:rPr lang="en-US" sz="1600" dirty="0">
                <a:solidFill>
                  <a:schemeClr val="tx1"/>
                </a:solidFill>
                <a:latin typeface="Josefin Sans"/>
              </a:rPr>
              <a:t> qui doit </a:t>
            </a:r>
            <a:r>
              <a:rPr lang="en-US" sz="1600" dirty="0" err="1">
                <a:solidFill>
                  <a:schemeClr val="tx1"/>
                </a:solidFill>
                <a:latin typeface="Josefin Sans"/>
              </a:rPr>
              <a:t>être</a:t>
            </a:r>
            <a:r>
              <a:rPr lang="en-US" sz="1600" dirty="0">
                <a:solidFill>
                  <a:schemeClr val="tx1"/>
                </a:solidFill>
                <a:latin typeface="Josefin Sans"/>
              </a:rPr>
              <a:t> </a:t>
            </a:r>
            <a:r>
              <a:rPr lang="en-US" sz="1600" dirty="0" err="1">
                <a:solidFill>
                  <a:schemeClr val="tx1"/>
                </a:solidFill>
                <a:latin typeface="Josefin Sans"/>
              </a:rPr>
              <a:t>résolue</a:t>
            </a:r>
            <a:r>
              <a:rPr lang="en-US" sz="1600" dirty="0">
                <a:solidFill>
                  <a:schemeClr val="tx1"/>
                </a:solidFill>
                <a:latin typeface="Josefin Sans"/>
              </a:rPr>
              <a:t> </a:t>
            </a:r>
            <a:r>
              <a:rPr lang="en-US" sz="1600" dirty="0" err="1">
                <a:solidFill>
                  <a:schemeClr val="tx1"/>
                </a:solidFill>
                <a:latin typeface="Josefin Sans"/>
              </a:rPr>
              <a:t>avant</a:t>
            </a:r>
            <a:r>
              <a:rPr lang="en-US" sz="1600" dirty="0">
                <a:solidFill>
                  <a:schemeClr val="tx1"/>
                </a:solidFill>
                <a:latin typeface="Josefin Sans"/>
              </a:rPr>
              <a:t> de </a:t>
            </a:r>
            <a:r>
              <a:rPr lang="en-US" sz="1600" dirty="0" err="1">
                <a:solidFill>
                  <a:schemeClr val="tx1"/>
                </a:solidFill>
                <a:latin typeface="Josefin Sans"/>
              </a:rPr>
              <a:t>sécuriser</a:t>
            </a:r>
            <a:r>
              <a:rPr lang="en-US" sz="1600" dirty="0">
                <a:solidFill>
                  <a:schemeClr val="tx1"/>
                </a:solidFill>
                <a:latin typeface="Josefin Sans"/>
              </a:rPr>
              <a:t> </a:t>
            </a:r>
            <a:r>
              <a:rPr lang="en-US" sz="1600" dirty="0" err="1">
                <a:solidFill>
                  <a:schemeClr val="tx1"/>
                </a:solidFill>
                <a:latin typeface="Josefin Sans"/>
              </a:rPr>
              <a:t>l'enclave</a:t>
            </a:r>
            <a:r>
              <a:rPr lang="en-US" sz="1600" dirty="0">
                <a:solidFill>
                  <a:schemeClr val="tx1"/>
                </a:solidFill>
                <a:latin typeface="Josefin Sans"/>
              </a:rPr>
              <a:t>."</a:t>
            </a:r>
          </a:p>
        </p:txBody>
      </p:sp>
      <p:grpSp>
        <p:nvGrpSpPr>
          <p:cNvPr id="6" name="Group 5">
            <a:extLst>
              <a:ext uri="{FF2B5EF4-FFF2-40B4-BE49-F238E27FC236}">
                <a16:creationId xmlns:a16="http://schemas.microsoft.com/office/drawing/2014/main" id="{6BE427B4-3853-491B-911B-F4FAE3BCA808}"/>
              </a:ext>
            </a:extLst>
          </p:cNvPr>
          <p:cNvGrpSpPr/>
          <p:nvPr/>
        </p:nvGrpSpPr>
        <p:grpSpPr>
          <a:xfrm>
            <a:off x="135290" y="1952284"/>
            <a:ext cx="979312" cy="2336553"/>
            <a:chOff x="135290" y="1952284"/>
            <a:chExt cx="979312" cy="2336553"/>
          </a:xfrm>
        </p:grpSpPr>
        <p:pic>
          <p:nvPicPr>
            <p:cNvPr id="1030" name="Picture 6" descr="Imprimante - Icônes la technologie gratuites">
              <a:extLst>
                <a:ext uri="{FF2B5EF4-FFF2-40B4-BE49-F238E27FC236}">
                  <a16:creationId xmlns:a16="http://schemas.microsoft.com/office/drawing/2014/main" id="{646179C0-1451-49AF-9EED-245D185070B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338" t="17700" r="13170" b="12904"/>
            <a:stretch/>
          </p:blipFill>
          <p:spPr bwMode="auto">
            <a:xfrm>
              <a:off x="182316" y="3451407"/>
              <a:ext cx="910989" cy="837430"/>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2ED4B58A-997C-4FEA-AB0E-B58130E3FA62}"/>
                </a:ext>
              </a:extLst>
            </p:cNvPr>
            <p:cNvSpPr/>
            <p:nvPr/>
          </p:nvSpPr>
          <p:spPr>
            <a:xfrm>
              <a:off x="355397" y="2684929"/>
              <a:ext cx="331184" cy="968189"/>
            </a:xfrm>
            <a:custGeom>
              <a:avLst/>
              <a:gdLst>
                <a:gd name="connsiteX0" fmla="*/ 245238 w 331184"/>
                <a:gd name="connsiteY0" fmla="*/ 0 h 968189"/>
                <a:gd name="connsiteX1" fmla="*/ 106285 w 331184"/>
                <a:gd name="connsiteY1" fmla="*/ 376518 h 968189"/>
                <a:gd name="connsiteX2" fmla="*/ 330403 w 331184"/>
                <a:gd name="connsiteY2" fmla="*/ 645459 h 968189"/>
                <a:gd name="connsiteX3" fmla="*/ 12156 w 331184"/>
                <a:gd name="connsiteY3" fmla="*/ 820271 h 968189"/>
                <a:gd name="connsiteX4" fmla="*/ 70427 w 331184"/>
                <a:gd name="connsiteY4" fmla="*/ 968189 h 968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184" h="968189">
                  <a:moveTo>
                    <a:pt x="245238" y="0"/>
                  </a:moveTo>
                  <a:cubicBezTo>
                    <a:pt x="168664" y="134471"/>
                    <a:pt x="92091" y="268942"/>
                    <a:pt x="106285" y="376518"/>
                  </a:cubicBezTo>
                  <a:cubicBezTo>
                    <a:pt x="120479" y="484095"/>
                    <a:pt x="346091" y="571500"/>
                    <a:pt x="330403" y="645459"/>
                  </a:cubicBezTo>
                  <a:cubicBezTo>
                    <a:pt x="314715" y="719418"/>
                    <a:pt x="55485" y="766483"/>
                    <a:pt x="12156" y="820271"/>
                  </a:cubicBezTo>
                  <a:cubicBezTo>
                    <a:pt x="-31173" y="874059"/>
                    <a:pt x="53992" y="939801"/>
                    <a:pt x="70427" y="968189"/>
                  </a:cubicBezTo>
                </a:path>
              </a:pathLst>
            </a:custGeom>
            <a:noFill/>
            <a:ln w="12700">
              <a:solidFill>
                <a:srgbClr val="4D5C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Wifi Router Technology 3D Illustrations 10838761 PNG">
              <a:extLst>
                <a:ext uri="{FF2B5EF4-FFF2-40B4-BE49-F238E27FC236}">
                  <a16:creationId xmlns:a16="http://schemas.microsoft.com/office/drawing/2014/main" id="{908B7520-6E0A-457B-9CFD-3F46BE1261C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825" t="28619" r="27778" b="34286"/>
            <a:stretch/>
          </p:blipFill>
          <p:spPr bwMode="auto">
            <a:xfrm>
              <a:off x="135290" y="1952284"/>
              <a:ext cx="979312" cy="800219"/>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Google Shape;860;p19">
            <a:extLst>
              <a:ext uri="{FF2B5EF4-FFF2-40B4-BE49-F238E27FC236}">
                <a16:creationId xmlns:a16="http://schemas.microsoft.com/office/drawing/2014/main" id="{42AD4331-820A-41DE-9F4D-D67981E806C9}"/>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chemeClr val="bg2"/>
                </a:solidFill>
                <a:latin typeface="Anton" pitchFamily="2" charset="0"/>
              </a:rPr>
              <a:pPr algn="ctr"/>
              <a:t>27</a:t>
            </a:fld>
            <a:endParaRPr lang="en" dirty="0">
              <a:solidFill>
                <a:schemeClr val="bg2"/>
              </a:solidFill>
              <a:latin typeface="Anton" pitchFamily="2" charset="0"/>
            </a:endParaRPr>
          </a:p>
        </p:txBody>
      </p:sp>
    </p:spTree>
    <p:extLst>
      <p:ext uri="{BB962C8B-B14F-4D97-AF65-F5344CB8AC3E}">
        <p14:creationId xmlns:p14="http://schemas.microsoft.com/office/powerpoint/2010/main" val="412120203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1"/>
          <p:cNvSpPr txBox="1">
            <a:spLocks noGrp="1"/>
          </p:cNvSpPr>
          <p:nvPr>
            <p:ph type="title" idx="2"/>
          </p:nvPr>
        </p:nvSpPr>
        <p:spPr>
          <a:xfrm>
            <a:off x="4294730" y="65624"/>
            <a:ext cx="4802223" cy="482700"/>
          </a:xfrm>
          <a:prstGeom prst="rect">
            <a:avLst/>
          </a:prstGeom>
        </p:spPr>
        <p:txBody>
          <a:bodyPr spcFirstLastPara="1" wrap="square" lIns="91425" tIns="91425" rIns="91425" bIns="91425" anchor="b" anchorCtr="0">
            <a:noAutofit/>
          </a:bodyPr>
          <a:lstStyle/>
          <a:p>
            <a:pPr algn="ctr">
              <a:buSzPts val="3000"/>
            </a:pPr>
            <a:r>
              <a:rPr lang="fr-CA" b="0" dirty="0">
                <a:solidFill>
                  <a:srgbClr val="67696B"/>
                </a:solidFill>
              </a:rPr>
              <a:t>Établissement d'Enclaves Sécurisées</a:t>
            </a:r>
            <a:endParaRPr b="0" dirty="0">
              <a:solidFill>
                <a:srgbClr val="67696B"/>
              </a:solidFill>
            </a:endParaRPr>
          </a:p>
        </p:txBody>
      </p:sp>
      <p:sp>
        <p:nvSpPr>
          <p:cNvPr id="396" name="Google Shape;396;p4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4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4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1">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95;p41">
            <a:extLst>
              <a:ext uri="{FF2B5EF4-FFF2-40B4-BE49-F238E27FC236}">
                <a16:creationId xmlns:a16="http://schemas.microsoft.com/office/drawing/2014/main" id="{E1C8A043-CFF8-4A90-81FC-D74524F96DE1}"/>
              </a:ext>
            </a:extLst>
          </p:cNvPr>
          <p:cNvSpPr/>
          <p:nvPr/>
        </p:nvSpPr>
        <p:spPr>
          <a:xfrm>
            <a:off x="4866178" y="453562"/>
            <a:ext cx="3502135" cy="83332"/>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4;p39">
            <a:hlinkClick r:id="" action="ppaction://hlinkshowjump?jump=previousslide"/>
            <a:extLst>
              <a:ext uri="{FF2B5EF4-FFF2-40B4-BE49-F238E27FC236}">
                <a16:creationId xmlns:a16="http://schemas.microsoft.com/office/drawing/2014/main" id="{4F0A52A5-A4D5-4FD7-8D5D-3D35E26C39CA}"/>
              </a:ext>
            </a:extLst>
          </p:cNvPr>
          <p:cNvSpPr/>
          <p:nvPr/>
        </p:nvSpPr>
        <p:spPr>
          <a:xfrm>
            <a:off x="4375825" y="253425"/>
            <a:ext cx="96900" cy="96900"/>
          </a:xfrm>
          <a:prstGeom prst="ellipse">
            <a:avLst/>
          </a:prstGeom>
          <a:solidFill>
            <a:srgbClr val="67696B">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75;p39">
            <a:extLst>
              <a:ext uri="{FF2B5EF4-FFF2-40B4-BE49-F238E27FC236}">
                <a16:creationId xmlns:a16="http://schemas.microsoft.com/office/drawing/2014/main" id="{A41B66F7-F203-4FCB-B2C4-A8E9E05A5384}"/>
              </a:ext>
            </a:extLst>
          </p:cNvPr>
          <p:cNvSpPr/>
          <p:nvPr/>
        </p:nvSpPr>
        <p:spPr>
          <a:xfrm>
            <a:off x="452765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76;p39">
            <a:hlinkClick r:id="" action="ppaction://hlinkshowjump?jump=nextslide"/>
            <a:extLst>
              <a:ext uri="{FF2B5EF4-FFF2-40B4-BE49-F238E27FC236}">
                <a16:creationId xmlns:a16="http://schemas.microsoft.com/office/drawing/2014/main" id="{FDC97F5E-0D0F-46F7-A122-ADDD16530978}"/>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TextBox 68">
            <a:extLst>
              <a:ext uri="{FF2B5EF4-FFF2-40B4-BE49-F238E27FC236}">
                <a16:creationId xmlns:a16="http://schemas.microsoft.com/office/drawing/2014/main" id="{5A27D1AE-0F87-4EE1-883E-BDAAD4647BED}"/>
              </a:ext>
            </a:extLst>
          </p:cNvPr>
          <p:cNvSpPr txBox="1"/>
          <p:nvPr/>
        </p:nvSpPr>
        <p:spPr>
          <a:xfrm>
            <a:off x="1114601" y="618547"/>
            <a:ext cx="4244207" cy="307777"/>
          </a:xfrm>
          <a:prstGeom prst="rect">
            <a:avLst/>
          </a:prstGeom>
          <a:noFill/>
          <a:ln w="12700">
            <a:solidFill>
              <a:schemeClr val="accent2">
                <a:lumMod val="50000"/>
              </a:schemeClr>
            </a:solidFill>
          </a:ln>
        </p:spPr>
        <p:txBody>
          <a:bodyPr wrap="square">
            <a:spAutoFit/>
          </a:bodyPr>
          <a:lstStyle/>
          <a:p>
            <a:pPr>
              <a:buClr>
                <a:srgbClr val="977DFE"/>
              </a:buClr>
            </a:pPr>
            <a:r>
              <a:rPr lang="en-US" b="1" dirty="0">
                <a:solidFill>
                  <a:srgbClr val="7D5FFE"/>
                </a:solidFill>
                <a:latin typeface="Josefin Sans"/>
                <a:sym typeface="Josefin Sans"/>
              </a:rPr>
              <a:t>ÉTABLISSEMENT DES ENCLAVES</a:t>
            </a:r>
          </a:p>
        </p:txBody>
      </p:sp>
      <p:sp>
        <p:nvSpPr>
          <p:cNvPr id="78" name="TextBox 77">
            <a:extLst>
              <a:ext uri="{FF2B5EF4-FFF2-40B4-BE49-F238E27FC236}">
                <a16:creationId xmlns:a16="http://schemas.microsoft.com/office/drawing/2014/main" id="{14DFF25B-040C-4083-8CC1-B286C2A248F2}"/>
              </a:ext>
            </a:extLst>
          </p:cNvPr>
          <p:cNvSpPr txBox="1"/>
          <p:nvPr/>
        </p:nvSpPr>
        <p:spPr>
          <a:xfrm>
            <a:off x="169389" y="628485"/>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a:t>
            </a:r>
            <a:r>
              <a:rPr lang="en-US" sz="1200" dirty="0">
                <a:solidFill>
                  <a:schemeClr val="bg2"/>
                </a:solidFill>
                <a:latin typeface="Josefin Sans"/>
              </a:rPr>
              <a:t> </a:t>
            </a:r>
            <a:r>
              <a:rPr lang="en-US" dirty="0">
                <a:solidFill>
                  <a:schemeClr val="bg2"/>
                </a:solidFill>
                <a:latin typeface="Josefin Sans"/>
              </a:rPr>
              <a:t>2</a:t>
            </a:r>
          </a:p>
        </p:txBody>
      </p:sp>
      <p:sp>
        <p:nvSpPr>
          <p:cNvPr id="28" name="TextBox 27">
            <a:extLst>
              <a:ext uri="{FF2B5EF4-FFF2-40B4-BE49-F238E27FC236}">
                <a16:creationId xmlns:a16="http://schemas.microsoft.com/office/drawing/2014/main" id="{66C0C518-962C-4911-A093-751401B79942}"/>
              </a:ext>
            </a:extLst>
          </p:cNvPr>
          <p:cNvSpPr txBox="1"/>
          <p:nvPr/>
        </p:nvSpPr>
        <p:spPr>
          <a:xfrm>
            <a:off x="219088" y="-398512"/>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a:t>
            </a:r>
            <a:r>
              <a:rPr lang="en-US" sz="1200" dirty="0">
                <a:solidFill>
                  <a:schemeClr val="bg2"/>
                </a:solidFill>
                <a:latin typeface="Josefin Sans"/>
              </a:rPr>
              <a:t> </a:t>
            </a:r>
            <a:r>
              <a:rPr lang="en-US" dirty="0">
                <a:solidFill>
                  <a:schemeClr val="bg2"/>
                </a:solidFill>
                <a:latin typeface="Josefin Sans"/>
              </a:rPr>
              <a:t>2</a:t>
            </a:r>
          </a:p>
        </p:txBody>
      </p:sp>
      <p:sp>
        <p:nvSpPr>
          <p:cNvPr id="29" name="TextBox 28">
            <a:extLst>
              <a:ext uri="{FF2B5EF4-FFF2-40B4-BE49-F238E27FC236}">
                <a16:creationId xmlns:a16="http://schemas.microsoft.com/office/drawing/2014/main" id="{E4905F02-07F5-426B-873E-B2A6733E45E3}"/>
              </a:ext>
            </a:extLst>
          </p:cNvPr>
          <p:cNvSpPr txBox="1"/>
          <p:nvPr/>
        </p:nvSpPr>
        <p:spPr>
          <a:xfrm>
            <a:off x="219088" y="-743011"/>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3</a:t>
            </a:r>
          </a:p>
        </p:txBody>
      </p:sp>
      <p:sp>
        <p:nvSpPr>
          <p:cNvPr id="30" name="TextBox 29">
            <a:extLst>
              <a:ext uri="{FF2B5EF4-FFF2-40B4-BE49-F238E27FC236}">
                <a16:creationId xmlns:a16="http://schemas.microsoft.com/office/drawing/2014/main" id="{C85616DB-A9ED-4DAD-A65A-24B5EE2DD4E7}"/>
              </a:ext>
            </a:extLst>
          </p:cNvPr>
          <p:cNvSpPr txBox="1"/>
          <p:nvPr/>
        </p:nvSpPr>
        <p:spPr>
          <a:xfrm>
            <a:off x="219088" y="-1115302"/>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4</a:t>
            </a:r>
          </a:p>
        </p:txBody>
      </p:sp>
      <p:sp>
        <p:nvSpPr>
          <p:cNvPr id="19" name="TextBox 18">
            <a:extLst>
              <a:ext uri="{FF2B5EF4-FFF2-40B4-BE49-F238E27FC236}">
                <a16:creationId xmlns:a16="http://schemas.microsoft.com/office/drawing/2014/main" id="{41842B83-376F-4FC2-B01C-CFF780BFA82B}"/>
              </a:ext>
            </a:extLst>
          </p:cNvPr>
          <p:cNvSpPr txBox="1"/>
          <p:nvPr/>
        </p:nvSpPr>
        <p:spPr>
          <a:xfrm>
            <a:off x="1250565" y="1267861"/>
            <a:ext cx="6849957" cy="261610"/>
          </a:xfrm>
          <a:prstGeom prst="rect">
            <a:avLst/>
          </a:prstGeom>
          <a:noFill/>
        </p:spPr>
        <p:txBody>
          <a:bodyPr wrap="square">
            <a:spAutoFit/>
          </a:bodyPr>
          <a:lstStyle/>
          <a:p>
            <a:r>
              <a:rPr lang="fr-FR" sz="1100" dirty="0">
                <a:solidFill>
                  <a:schemeClr val="tx1">
                    <a:lumMod val="60000"/>
                    <a:lumOff val="40000"/>
                  </a:schemeClr>
                </a:solidFill>
                <a:latin typeface="Josefin Sans"/>
              </a:rPr>
              <a:t>1. Identifier les limites de chaque enclave pour un déploiement précis des défenses périmétriques. </a:t>
            </a:r>
            <a:endParaRPr lang="en-US" sz="1100" dirty="0">
              <a:solidFill>
                <a:schemeClr val="tx1">
                  <a:lumMod val="60000"/>
                  <a:lumOff val="40000"/>
                </a:schemeClr>
              </a:solidFill>
              <a:latin typeface="Josefin Sans"/>
            </a:endParaRPr>
          </a:p>
        </p:txBody>
      </p:sp>
      <p:sp>
        <p:nvSpPr>
          <p:cNvPr id="22" name="TextBox 21">
            <a:extLst>
              <a:ext uri="{FF2B5EF4-FFF2-40B4-BE49-F238E27FC236}">
                <a16:creationId xmlns:a16="http://schemas.microsoft.com/office/drawing/2014/main" id="{E521DAE6-BDCD-460F-A343-378676F537B8}"/>
              </a:ext>
            </a:extLst>
          </p:cNvPr>
          <p:cNvSpPr txBox="1"/>
          <p:nvPr/>
        </p:nvSpPr>
        <p:spPr>
          <a:xfrm>
            <a:off x="1163473" y="1529471"/>
            <a:ext cx="7024140" cy="261610"/>
          </a:xfrm>
          <a:prstGeom prst="rect">
            <a:avLst/>
          </a:prstGeom>
          <a:noFill/>
        </p:spPr>
        <p:txBody>
          <a:bodyPr wrap="square">
            <a:spAutoFit/>
          </a:bodyPr>
          <a:lstStyle/>
          <a:p>
            <a:r>
              <a:rPr lang="en-US" sz="1100" dirty="0">
                <a:solidFill>
                  <a:schemeClr val="tx1">
                    <a:lumMod val="60000"/>
                    <a:lumOff val="40000"/>
                  </a:schemeClr>
                </a:solidFill>
                <a:latin typeface="Josefin Sans"/>
              </a:rPr>
              <a:t>2. </a:t>
            </a:r>
            <a:r>
              <a:rPr lang="en-US" sz="1100" dirty="0" err="1">
                <a:solidFill>
                  <a:schemeClr val="tx1">
                    <a:lumMod val="60000"/>
                    <a:lumOff val="40000"/>
                  </a:schemeClr>
                </a:solidFill>
                <a:latin typeface="Josefin Sans"/>
              </a:rPr>
              <a:t>Effectuer</a:t>
            </a:r>
            <a:r>
              <a:rPr lang="en-US" sz="1100" dirty="0">
                <a:solidFill>
                  <a:schemeClr val="tx1">
                    <a:lumMod val="60000"/>
                    <a:lumOff val="40000"/>
                  </a:schemeClr>
                </a:solidFill>
                <a:latin typeface="Josefin Sans"/>
              </a:rPr>
              <a:t> les </a:t>
            </a:r>
            <a:r>
              <a:rPr lang="en-US" sz="1100" dirty="0" err="1">
                <a:solidFill>
                  <a:schemeClr val="tx1">
                    <a:lumMod val="60000"/>
                    <a:lumOff val="40000"/>
                  </a:schemeClr>
                </a:solidFill>
                <a:latin typeface="Josefin Sans"/>
              </a:rPr>
              <a:t>ajustements</a:t>
            </a:r>
            <a:r>
              <a:rPr lang="en-US" sz="1100" dirty="0">
                <a:solidFill>
                  <a:schemeClr val="tx1">
                    <a:lumMod val="60000"/>
                    <a:lumOff val="40000"/>
                  </a:schemeClr>
                </a:solidFill>
                <a:latin typeface="Josefin Sans"/>
              </a:rPr>
              <a:t> </a:t>
            </a:r>
            <a:r>
              <a:rPr lang="en-US" sz="1100" dirty="0" err="1">
                <a:solidFill>
                  <a:schemeClr val="tx1">
                    <a:lumMod val="60000"/>
                    <a:lumOff val="40000"/>
                  </a:schemeClr>
                </a:solidFill>
                <a:latin typeface="Josefin Sans"/>
              </a:rPr>
              <a:t>nécessaires</a:t>
            </a:r>
            <a:r>
              <a:rPr lang="en-US" sz="1100" dirty="0">
                <a:solidFill>
                  <a:schemeClr val="tx1">
                    <a:lumMod val="60000"/>
                    <a:lumOff val="40000"/>
                  </a:schemeClr>
                </a:solidFill>
                <a:latin typeface="Josefin Sans"/>
              </a:rPr>
              <a:t> au </a:t>
            </a:r>
            <a:r>
              <a:rPr lang="en-US" sz="1100" dirty="0" err="1">
                <a:solidFill>
                  <a:schemeClr val="tx1">
                    <a:lumMod val="60000"/>
                    <a:lumOff val="40000"/>
                  </a:schemeClr>
                </a:solidFill>
                <a:latin typeface="Josefin Sans"/>
              </a:rPr>
              <a:t>réseau</a:t>
            </a:r>
            <a:r>
              <a:rPr lang="en-US" sz="1100" dirty="0">
                <a:solidFill>
                  <a:schemeClr val="tx1">
                    <a:lumMod val="60000"/>
                    <a:lumOff val="40000"/>
                  </a:schemeClr>
                </a:solidFill>
                <a:latin typeface="Josefin Sans"/>
              </a:rPr>
              <a:t> pour aligner </a:t>
            </a:r>
            <a:r>
              <a:rPr lang="en-US" sz="1100" dirty="0" err="1">
                <a:solidFill>
                  <a:schemeClr val="tx1">
                    <a:lumMod val="60000"/>
                    <a:lumOff val="40000"/>
                  </a:schemeClr>
                </a:solidFill>
                <a:latin typeface="Josefin Sans"/>
              </a:rPr>
              <a:t>l'architecture</a:t>
            </a:r>
            <a:r>
              <a:rPr lang="en-US" sz="1100" dirty="0">
                <a:solidFill>
                  <a:schemeClr val="tx1">
                    <a:lumMod val="60000"/>
                    <a:lumOff val="40000"/>
                  </a:schemeClr>
                </a:solidFill>
                <a:latin typeface="Josefin Sans"/>
              </a:rPr>
              <a:t> sur les enclaves </a:t>
            </a:r>
            <a:r>
              <a:rPr lang="en-US" sz="1100" dirty="0" err="1">
                <a:solidFill>
                  <a:schemeClr val="tx1">
                    <a:lumMod val="60000"/>
                    <a:lumOff val="40000"/>
                  </a:schemeClr>
                </a:solidFill>
                <a:latin typeface="Josefin Sans"/>
              </a:rPr>
              <a:t>définies</a:t>
            </a:r>
            <a:r>
              <a:rPr lang="en-US" sz="1100" dirty="0">
                <a:solidFill>
                  <a:schemeClr val="tx1">
                    <a:lumMod val="60000"/>
                    <a:lumOff val="40000"/>
                  </a:schemeClr>
                </a:solidFill>
                <a:latin typeface="Josefin Sans"/>
              </a:rPr>
              <a:t>.</a:t>
            </a:r>
          </a:p>
        </p:txBody>
      </p:sp>
      <p:sp>
        <p:nvSpPr>
          <p:cNvPr id="24" name="TextBox 23">
            <a:extLst>
              <a:ext uri="{FF2B5EF4-FFF2-40B4-BE49-F238E27FC236}">
                <a16:creationId xmlns:a16="http://schemas.microsoft.com/office/drawing/2014/main" id="{46DE05E8-270D-4A1D-A516-31E4E8A268C2}"/>
              </a:ext>
            </a:extLst>
          </p:cNvPr>
          <p:cNvSpPr txBox="1"/>
          <p:nvPr/>
        </p:nvSpPr>
        <p:spPr>
          <a:xfrm>
            <a:off x="808833" y="1883847"/>
            <a:ext cx="7378780" cy="338554"/>
          </a:xfrm>
          <a:prstGeom prst="rect">
            <a:avLst/>
          </a:prstGeom>
          <a:noFill/>
        </p:spPr>
        <p:txBody>
          <a:bodyPr wrap="square">
            <a:spAutoFit/>
          </a:bodyPr>
          <a:lstStyle/>
          <a:p>
            <a:pPr algn="just"/>
            <a:r>
              <a:rPr lang="en-US" sz="1600" dirty="0">
                <a:solidFill>
                  <a:schemeClr val="tx1"/>
                </a:solidFill>
                <a:latin typeface="Josefin Sans"/>
              </a:rPr>
              <a:t>3. Documenter </a:t>
            </a:r>
            <a:r>
              <a:rPr lang="en-US" sz="1600" dirty="0" err="1">
                <a:solidFill>
                  <a:schemeClr val="tx1"/>
                </a:solidFill>
                <a:latin typeface="Josefin Sans"/>
              </a:rPr>
              <a:t>l'enclave</a:t>
            </a:r>
            <a:r>
              <a:rPr lang="en-US" sz="1600" dirty="0">
                <a:solidFill>
                  <a:schemeClr val="tx1"/>
                </a:solidFill>
                <a:latin typeface="Josefin Sans"/>
              </a:rPr>
              <a:t> pour le </a:t>
            </a:r>
            <a:r>
              <a:rPr lang="en-US" sz="1600" dirty="0" err="1">
                <a:solidFill>
                  <a:schemeClr val="tx1"/>
                </a:solidFill>
                <a:latin typeface="Josefin Sans"/>
              </a:rPr>
              <a:t>développement</a:t>
            </a:r>
            <a:r>
              <a:rPr lang="en-US" sz="1600" dirty="0">
                <a:solidFill>
                  <a:schemeClr val="tx1"/>
                </a:solidFill>
                <a:latin typeface="Josefin Sans"/>
              </a:rPr>
              <a:t> et </a:t>
            </a:r>
            <a:r>
              <a:rPr lang="en-US" sz="1600" dirty="0" err="1">
                <a:solidFill>
                  <a:schemeClr val="tx1"/>
                </a:solidFill>
                <a:latin typeface="Josefin Sans"/>
              </a:rPr>
              <a:t>l'application</a:t>
            </a:r>
            <a:r>
              <a:rPr lang="en-US" sz="1600" dirty="0">
                <a:solidFill>
                  <a:schemeClr val="tx1"/>
                </a:solidFill>
                <a:latin typeface="Josefin Sans"/>
              </a:rPr>
              <a:t> de la politique.</a:t>
            </a:r>
          </a:p>
        </p:txBody>
      </p:sp>
      <p:sp>
        <p:nvSpPr>
          <p:cNvPr id="27" name="TextBox 26">
            <a:extLst>
              <a:ext uri="{FF2B5EF4-FFF2-40B4-BE49-F238E27FC236}">
                <a16:creationId xmlns:a16="http://schemas.microsoft.com/office/drawing/2014/main" id="{FEBE9226-4230-4DD4-B159-D5B96D85F938}"/>
              </a:ext>
            </a:extLst>
          </p:cNvPr>
          <p:cNvSpPr txBox="1"/>
          <p:nvPr/>
        </p:nvSpPr>
        <p:spPr>
          <a:xfrm>
            <a:off x="808832" y="2260454"/>
            <a:ext cx="7024143" cy="409650"/>
          </a:xfrm>
          <a:prstGeom prst="rect">
            <a:avLst/>
          </a:prstGeom>
          <a:noFill/>
        </p:spPr>
        <p:txBody>
          <a:bodyPr wrap="square">
            <a:spAutoFit/>
          </a:bodyPr>
          <a:lstStyle/>
          <a:p>
            <a:pPr algn="just"/>
            <a:r>
              <a:rPr lang="en-US" sz="1600" dirty="0">
                <a:solidFill>
                  <a:schemeClr val="tx1"/>
                </a:solidFill>
                <a:latin typeface="Josefin Sans"/>
              </a:rPr>
              <a:t>4. Documenter </a:t>
            </a:r>
            <a:r>
              <a:rPr lang="en-US" sz="1600" dirty="0" err="1">
                <a:solidFill>
                  <a:schemeClr val="tx1"/>
                </a:solidFill>
                <a:latin typeface="Josefin Sans"/>
              </a:rPr>
              <a:t>l'enclave</a:t>
            </a:r>
            <a:r>
              <a:rPr lang="en-US" sz="1600" dirty="0">
                <a:solidFill>
                  <a:schemeClr val="tx1"/>
                </a:solidFill>
                <a:latin typeface="Josefin Sans"/>
              </a:rPr>
              <a:t> pour la configuration des </a:t>
            </a:r>
            <a:r>
              <a:rPr lang="en-US" sz="1600" dirty="0" err="1">
                <a:solidFill>
                  <a:schemeClr val="tx1"/>
                </a:solidFill>
                <a:latin typeface="Josefin Sans"/>
              </a:rPr>
              <a:t>dispositifs</a:t>
            </a:r>
            <a:r>
              <a:rPr lang="en-US" sz="1600" dirty="0">
                <a:solidFill>
                  <a:schemeClr val="tx1"/>
                </a:solidFill>
                <a:latin typeface="Josefin Sans"/>
              </a:rPr>
              <a:t> de </a:t>
            </a:r>
            <a:r>
              <a:rPr lang="en-US" sz="1600" dirty="0" err="1">
                <a:solidFill>
                  <a:schemeClr val="tx1"/>
                </a:solidFill>
                <a:latin typeface="Josefin Sans"/>
              </a:rPr>
              <a:t>sécurité</a:t>
            </a:r>
            <a:r>
              <a:rPr lang="en-US" sz="1600" dirty="0">
                <a:solidFill>
                  <a:schemeClr val="tx1"/>
                </a:solidFill>
                <a:latin typeface="Josefin Sans"/>
              </a:rPr>
              <a:t>.</a:t>
            </a:r>
          </a:p>
        </p:txBody>
      </p:sp>
      <p:sp>
        <p:nvSpPr>
          <p:cNvPr id="31" name="TextBox 30">
            <a:extLst>
              <a:ext uri="{FF2B5EF4-FFF2-40B4-BE49-F238E27FC236}">
                <a16:creationId xmlns:a16="http://schemas.microsoft.com/office/drawing/2014/main" id="{446E711B-31FC-440F-A416-4E859DD6B9E1}"/>
              </a:ext>
            </a:extLst>
          </p:cNvPr>
          <p:cNvSpPr txBox="1"/>
          <p:nvPr/>
        </p:nvSpPr>
        <p:spPr>
          <a:xfrm>
            <a:off x="2181342" y="2900905"/>
            <a:ext cx="5190066" cy="1779718"/>
          </a:xfrm>
          <a:prstGeom prst="rect">
            <a:avLst/>
          </a:prstGeom>
          <a:noFill/>
        </p:spPr>
        <p:txBody>
          <a:bodyPr wrap="square">
            <a:spAutoFit/>
          </a:bodyPr>
          <a:lstStyle/>
          <a:p>
            <a:pPr marL="0" marR="0" algn="just">
              <a:lnSpc>
                <a:spcPct val="70000"/>
              </a:lnSpc>
              <a:spcBef>
                <a:spcPts val="0"/>
              </a:spcBef>
              <a:spcAft>
                <a:spcPts val="800"/>
              </a:spcAft>
            </a:pP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$ControlSystem_Enclave01_Devices </a:t>
            </a:r>
            <a:endParaRPr lang="fr-CA"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70000"/>
              </a:lnSpc>
              <a:spcBef>
                <a:spcPts val="0"/>
              </a:spcBef>
              <a:spcAft>
                <a:spcPts val="800"/>
              </a:spcAft>
            </a:pP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192.168.1.0/24 </a:t>
            </a:r>
            <a:endParaRPr lang="fr-CA"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70000"/>
              </a:lnSpc>
              <a:spcBef>
                <a:spcPts val="0"/>
              </a:spcBef>
              <a:spcAft>
                <a:spcPts val="800"/>
              </a:spcAft>
            </a:pP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10.2.2.0/29 </a:t>
            </a:r>
            <a:endParaRPr lang="fr-CA"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70000"/>
              </a:lnSpc>
              <a:spcBef>
                <a:spcPts val="0"/>
              </a:spcBef>
              <a:spcAft>
                <a:spcPts val="800"/>
              </a:spcAft>
            </a:pP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$ControlSystem_Enclave01_Users</a:t>
            </a:r>
            <a:endParaRPr lang="fr-CA"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70000"/>
              </a:lnSpc>
              <a:spcBef>
                <a:spcPts val="0"/>
              </a:spcBef>
              <a:spcAft>
                <a:spcPts val="800"/>
              </a:spcAft>
            </a:pPr>
            <a:r>
              <a:rPr lang="en-US" sz="1400" kern="100" dirty="0" err="1">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jcarson</a:t>
            </a: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 ,</a:t>
            </a:r>
            <a:r>
              <a:rPr lang="en-US" sz="1400" kern="100" dirty="0" err="1">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jrhewing</a:t>
            </a: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 ,</a:t>
            </a:r>
            <a:r>
              <a:rPr lang="en-US" sz="1400" kern="100" dirty="0" err="1">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kdfrog</a:t>
            </a: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 ,</a:t>
            </a:r>
            <a:r>
              <a:rPr lang="en-US" sz="1400" kern="100" dirty="0" err="1">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mlisa</a:t>
            </a: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 </a:t>
            </a:r>
            <a:endParaRPr lang="fr-CA"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70000"/>
              </a:lnSpc>
              <a:spcBef>
                <a:spcPts val="0"/>
              </a:spcBef>
              <a:spcAft>
                <a:spcPts val="800"/>
              </a:spcAft>
            </a:pP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$ControlSystem_Enclave01_PortsServices </a:t>
            </a:r>
            <a:endParaRPr lang="fr-CA"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70000"/>
              </a:lnSpc>
              <a:spcBef>
                <a:spcPts val="0"/>
              </a:spcBef>
              <a:spcAft>
                <a:spcPts val="800"/>
              </a:spcAft>
            </a:pP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TCP 502 #Modbus TCP,TCP 20000 #DNP3</a:t>
            </a:r>
            <a:endParaRPr lang="fr-CA"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4A8014C-B2F0-4564-BD3F-D22B269C41C7}"/>
              </a:ext>
            </a:extLst>
          </p:cNvPr>
          <p:cNvSpPr txBox="1"/>
          <p:nvPr/>
        </p:nvSpPr>
        <p:spPr>
          <a:xfrm>
            <a:off x="-10189074" y="3573840"/>
            <a:ext cx="6941066" cy="1569660"/>
          </a:xfrm>
          <a:prstGeom prst="rect">
            <a:avLst/>
          </a:prstGeom>
          <a:noFill/>
        </p:spPr>
        <p:txBody>
          <a:bodyPr wrap="square">
            <a:spAutoFit/>
          </a:bodyPr>
          <a:lstStyle/>
          <a:p>
            <a:pPr algn="just"/>
            <a:r>
              <a:rPr lang="en-US" sz="1600" dirty="0">
                <a:solidFill>
                  <a:schemeClr val="tx1"/>
                </a:solidFill>
                <a:latin typeface="Josefin Sans"/>
              </a:rPr>
              <a:t>"</a:t>
            </a:r>
            <a:r>
              <a:rPr lang="en-US" sz="1600" dirty="0" err="1">
                <a:solidFill>
                  <a:schemeClr val="tx1"/>
                </a:solidFill>
                <a:latin typeface="Josefin Sans"/>
              </a:rPr>
              <a:t>Imaginons</a:t>
            </a:r>
            <a:r>
              <a:rPr lang="en-US" sz="1600" dirty="0">
                <a:solidFill>
                  <a:schemeClr val="tx1"/>
                </a:solidFill>
                <a:latin typeface="Josefin Sans"/>
              </a:rPr>
              <a:t> </a:t>
            </a:r>
            <a:r>
              <a:rPr lang="en-US" sz="1600" dirty="0" err="1">
                <a:solidFill>
                  <a:schemeClr val="tx1"/>
                </a:solidFill>
                <a:latin typeface="Josefin Sans"/>
              </a:rPr>
              <a:t>une</a:t>
            </a:r>
            <a:r>
              <a:rPr lang="en-US" sz="1600" dirty="0">
                <a:solidFill>
                  <a:schemeClr val="tx1"/>
                </a:solidFill>
                <a:latin typeface="Josefin Sans"/>
              </a:rPr>
              <a:t> situation </a:t>
            </a:r>
            <a:r>
              <a:rPr lang="en-US" sz="1600" dirty="0" err="1">
                <a:solidFill>
                  <a:schemeClr val="tx1"/>
                </a:solidFill>
                <a:latin typeface="Josefin Sans"/>
              </a:rPr>
              <a:t>où</a:t>
            </a:r>
            <a:r>
              <a:rPr lang="en-US" sz="1600" dirty="0">
                <a:solidFill>
                  <a:schemeClr val="tx1"/>
                </a:solidFill>
                <a:latin typeface="Josefin Sans"/>
              </a:rPr>
              <a:t> </a:t>
            </a:r>
            <a:r>
              <a:rPr lang="en-US" sz="1600" dirty="0" err="1">
                <a:solidFill>
                  <a:schemeClr val="tx1"/>
                </a:solidFill>
                <a:latin typeface="Josefin Sans"/>
              </a:rPr>
              <a:t>une</a:t>
            </a:r>
            <a:r>
              <a:rPr lang="en-US" sz="1600" dirty="0">
                <a:solidFill>
                  <a:schemeClr val="tx1"/>
                </a:solidFill>
                <a:latin typeface="Josefin Sans"/>
              </a:rPr>
              <a:t> </a:t>
            </a:r>
            <a:r>
              <a:rPr lang="en-US" sz="1600" dirty="0" err="1">
                <a:solidFill>
                  <a:schemeClr val="tx1"/>
                </a:solidFill>
                <a:latin typeface="Josefin Sans"/>
              </a:rPr>
              <a:t>imprimante</a:t>
            </a:r>
            <a:r>
              <a:rPr lang="en-US" sz="1600" dirty="0">
                <a:solidFill>
                  <a:schemeClr val="tx1"/>
                </a:solidFill>
                <a:latin typeface="Josefin Sans"/>
              </a:rPr>
              <a:t> </a:t>
            </a:r>
            <a:r>
              <a:rPr lang="en-US" sz="1600" dirty="0" err="1">
                <a:solidFill>
                  <a:schemeClr val="tx1"/>
                </a:solidFill>
                <a:latin typeface="Josefin Sans"/>
              </a:rPr>
              <a:t>ou</a:t>
            </a:r>
            <a:r>
              <a:rPr lang="en-US" sz="1600" dirty="0">
                <a:solidFill>
                  <a:schemeClr val="tx1"/>
                </a:solidFill>
                <a:latin typeface="Josefin Sans"/>
              </a:rPr>
              <a:t> un poste de travail, </a:t>
            </a:r>
            <a:r>
              <a:rPr lang="en-US" sz="1600" dirty="0" err="1">
                <a:solidFill>
                  <a:schemeClr val="tx1"/>
                </a:solidFill>
                <a:latin typeface="Josefin Sans"/>
              </a:rPr>
              <a:t>n'appartenant</a:t>
            </a:r>
            <a:r>
              <a:rPr lang="en-US" sz="1600" dirty="0">
                <a:solidFill>
                  <a:schemeClr val="tx1"/>
                </a:solidFill>
                <a:latin typeface="Josefin Sans"/>
              </a:rPr>
              <a:t> à </a:t>
            </a:r>
            <a:r>
              <a:rPr lang="en-US" sz="1600" dirty="0" err="1">
                <a:solidFill>
                  <a:schemeClr val="tx1"/>
                </a:solidFill>
                <a:latin typeface="Josefin Sans"/>
              </a:rPr>
              <a:t>aucune</a:t>
            </a:r>
            <a:r>
              <a:rPr lang="en-US" sz="1600" dirty="0">
                <a:solidFill>
                  <a:schemeClr val="tx1"/>
                </a:solidFill>
                <a:latin typeface="Josefin Sans"/>
              </a:rPr>
              <a:t> enclave </a:t>
            </a:r>
            <a:r>
              <a:rPr lang="en-US" sz="1600" dirty="0" err="1">
                <a:solidFill>
                  <a:schemeClr val="tx1"/>
                </a:solidFill>
                <a:latin typeface="Josefin Sans"/>
              </a:rPr>
              <a:t>spécifique</a:t>
            </a:r>
            <a:r>
              <a:rPr lang="en-US" sz="1600" dirty="0">
                <a:solidFill>
                  <a:schemeClr val="tx1"/>
                </a:solidFill>
                <a:latin typeface="Josefin Sans"/>
              </a:rPr>
              <a:t>, </a:t>
            </a:r>
            <a:r>
              <a:rPr lang="en-US" sz="1600" dirty="0" err="1">
                <a:solidFill>
                  <a:schemeClr val="tx1"/>
                </a:solidFill>
                <a:latin typeface="Josefin Sans"/>
              </a:rPr>
              <a:t>est</a:t>
            </a:r>
            <a:r>
              <a:rPr lang="en-US" sz="1600" dirty="0">
                <a:solidFill>
                  <a:schemeClr val="tx1"/>
                </a:solidFill>
                <a:latin typeface="Josefin Sans"/>
              </a:rPr>
              <a:t> </a:t>
            </a:r>
            <a:r>
              <a:rPr lang="en-US" sz="1600" dirty="0" err="1">
                <a:solidFill>
                  <a:schemeClr val="tx1"/>
                </a:solidFill>
                <a:latin typeface="Josefin Sans"/>
              </a:rPr>
              <a:t>connecté</a:t>
            </a:r>
            <a:r>
              <a:rPr lang="en-US" sz="1600" dirty="0">
                <a:solidFill>
                  <a:schemeClr val="tx1"/>
                </a:solidFill>
                <a:latin typeface="Josefin Sans"/>
              </a:rPr>
              <a:t> à un </a:t>
            </a:r>
            <a:r>
              <a:rPr lang="en-US" sz="1600" dirty="0" err="1">
                <a:solidFill>
                  <a:schemeClr val="tx1"/>
                </a:solidFill>
                <a:latin typeface="Josefin Sans"/>
              </a:rPr>
              <a:t>commutateur</a:t>
            </a:r>
            <a:r>
              <a:rPr lang="en-US" sz="1600" dirty="0">
                <a:solidFill>
                  <a:schemeClr val="tx1"/>
                </a:solidFill>
                <a:latin typeface="Josefin Sans"/>
              </a:rPr>
              <a:t> local </a:t>
            </a:r>
            <a:r>
              <a:rPr lang="en-US" sz="1600" dirty="0" err="1">
                <a:solidFill>
                  <a:schemeClr val="tx1"/>
                </a:solidFill>
                <a:latin typeface="Josefin Sans"/>
              </a:rPr>
              <a:t>ou</a:t>
            </a:r>
            <a:r>
              <a:rPr lang="en-US" sz="1600" dirty="0">
                <a:solidFill>
                  <a:schemeClr val="tx1"/>
                </a:solidFill>
                <a:latin typeface="Josefin Sans"/>
              </a:rPr>
              <a:t> à </a:t>
            </a:r>
            <a:r>
              <a:rPr lang="en-US" sz="1600" dirty="0" err="1">
                <a:solidFill>
                  <a:schemeClr val="tx1"/>
                </a:solidFill>
                <a:latin typeface="Josefin Sans"/>
              </a:rPr>
              <a:t>une</a:t>
            </a:r>
            <a:r>
              <a:rPr lang="en-US" sz="1600" dirty="0">
                <a:solidFill>
                  <a:schemeClr val="tx1"/>
                </a:solidFill>
                <a:latin typeface="Josefin Sans"/>
              </a:rPr>
              <a:t> interface de </a:t>
            </a:r>
            <a:r>
              <a:rPr lang="en-US" sz="1600" dirty="0" err="1">
                <a:solidFill>
                  <a:schemeClr val="tx1"/>
                </a:solidFill>
                <a:latin typeface="Josefin Sans"/>
              </a:rPr>
              <a:t>routeur</a:t>
            </a:r>
            <a:r>
              <a:rPr lang="en-US" sz="1600" dirty="0">
                <a:solidFill>
                  <a:schemeClr val="tx1"/>
                </a:solidFill>
                <a:latin typeface="Josefin Sans"/>
              </a:rPr>
              <a:t> à </a:t>
            </a:r>
            <a:r>
              <a:rPr lang="en-US" sz="1600" dirty="0" err="1">
                <a:solidFill>
                  <a:schemeClr val="tx1"/>
                </a:solidFill>
                <a:latin typeface="Josefin Sans"/>
              </a:rPr>
              <a:t>l'intérieur</a:t>
            </a:r>
            <a:r>
              <a:rPr lang="en-US" sz="1600" dirty="0">
                <a:solidFill>
                  <a:schemeClr val="tx1"/>
                </a:solidFill>
                <a:latin typeface="Josefin Sans"/>
              </a:rPr>
              <a:t> de </a:t>
            </a:r>
            <a:r>
              <a:rPr lang="en-US" sz="1600" dirty="0" err="1">
                <a:solidFill>
                  <a:schemeClr val="tx1"/>
                </a:solidFill>
                <a:latin typeface="Josefin Sans"/>
              </a:rPr>
              <a:t>cette</a:t>
            </a:r>
            <a:r>
              <a:rPr lang="en-US" sz="1600" dirty="0">
                <a:solidFill>
                  <a:schemeClr val="tx1"/>
                </a:solidFill>
                <a:latin typeface="Josefin Sans"/>
              </a:rPr>
              <a:t> enclave. </a:t>
            </a:r>
            <a:r>
              <a:rPr lang="en-US" sz="1600" dirty="0" err="1">
                <a:solidFill>
                  <a:schemeClr val="tx1"/>
                </a:solidFill>
                <a:latin typeface="Josefin Sans"/>
              </a:rPr>
              <a:t>Cela</a:t>
            </a:r>
            <a:r>
              <a:rPr lang="en-US" sz="1600" dirty="0">
                <a:solidFill>
                  <a:schemeClr val="tx1"/>
                </a:solidFill>
                <a:latin typeface="Josefin Sans"/>
              </a:rPr>
              <a:t> </a:t>
            </a:r>
            <a:r>
              <a:rPr lang="en-US" sz="1600" dirty="0" err="1">
                <a:solidFill>
                  <a:schemeClr val="tx1"/>
                </a:solidFill>
                <a:latin typeface="Josefin Sans"/>
              </a:rPr>
              <a:t>pourrait</a:t>
            </a:r>
            <a:r>
              <a:rPr lang="en-US" sz="1600" dirty="0">
                <a:solidFill>
                  <a:schemeClr val="tx1"/>
                </a:solidFill>
                <a:latin typeface="Josefin Sans"/>
              </a:rPr>
              <a:t> </a:t>
            </a:r>
            <a:r>
              <a:rPr lang="en-US" sz="1600" dirty="0" err="1">
                <a:solidFill>
                  <a:schemeClr val="tx1"/>
                </a:solidFill>
                <a:latin typeface="Josefin Sans"/>
              </a:rPr>
              <a:t>résulter</a:t>
            </a:r>
            <a:r>
              <a:rPr lang="en-US" sz="1600" dirty="0">
                <a:solidFill>
                  <a:schemeClr val="tx1"/>
                </a:solidFill>
                <a:latin typeface="Josefin Sans"/>
              </a:rPr>
              <a:t> </a:t>
            </a:r>
            <a:r>
              <a:rPr lang="en-US" sz="1600" dirty="0" err="1">
                <a:solidFill>
                  <a:schemeClr val="tx1"/>
                </a:solidFill>
                <a:latin typeface="Josefin Sans"/>
              </a:rPr>
              <a:t>d'une</a:t>
            </a:r>
            <a:r>
              <a:rPr lang="en-US" sz="1600" dirty="0">
                <a:solidFill>
                  <a:schemeClr val="tx1"/>
                </a:solidFill>
                <a:latin typeface="Josefin Sans"/>
              </a:rPr>
              <a:t> </a:t>
            </a:r>
            <a:r>
              <a:rPr lang="en-US" sz="1600" dirty="0" err="1">
                <a:solidFill>
                  <a:schemeClr val="tx1"/>
                </a:solidFill>
                <a:latin typeface="Josefin Sans"/>
              </a:rPr>
              <a:t>négligence</a:t>
            </a:r>
            <a:r>
              <a:rPr lang="en-US" sz="1600" dirty="0">
                <a:solidFill>
                  <a:schemeClr val="tx1"/>
                </a:solidFill>
                <a:latin typeface="Josefin Sans"/>
              </a:rPr>
              <a:t> dans la conception du </a:t>
            </a:r>
            <a:r>
              <a:rPr lang="en-US" sz="1600" dirty="0" err="1">
                <a:solidFill>
                  <a:schemeClr val="tx1"/>
                </a:solidFill>
                <a:latin typeface="Josefin Sans"/>
              </a:rPr>
              <a:t>réseau</a:t>
            </a:r>
            <a:r>
              <a:rPr lang="en-US" sz="1600" dirty="0">
                <a:solidFill>
                  <a:schemeClr val="tx1"/>
                </a:solidFill>
                <a:latin typeface="Josefin Sans"/>
              </a:rPr>
              <a:t> </a:t>
            </a:r>
            <a:r>
              <a:rPr lang="en-US" sz="1600" dirty="0" err="1">
                <a:solidFill>
                  <a:schemeClr val="tx1"/>
                </a:solidFill>
                <a:latin typeface="Josefin Sans"/>
              </a:rPr>
              <a:t>ou</a:t>
            </a:r>
            <a:r>
              <a:rPr lang="en-US" sz="1600" dirty="0">
                <a:solidFill>
                  <a:schemeClr val="tx1"/>
                </a:solidFill>
                <a:latin typeface="Josefin Sans"/>
              </a:rPr>
              <a:t> </a:t>
            </a:r>
            <a:r>
              <a:rPr lang="en-US" sz="1600" dirty="0" err="1">
                <a:solidFill>
                  <a:schemeClr val="tx1"/>
                </a:solidFill>
                <a:latin typeface="Josefin Sans"/>
              </a:rPr>
              <a:t>d'une</a:t>
            </a:r>
            <a:r>
              <a:rPr lang="en-US" sz="1600" dirty="0">
                <a:solidFill>
                  <a:schemeClr val="tx1"/>
                </a:solidFill>
                <a:latin typeface="Josefin Sans"/>
              </a:rPr>
              <a:t> </a:t>
            </a:r>
            <a:r>
              <a:rPr lang="en-US" sz="1600" dirty="0" err="1">
                <a:solidFill>
                  <a:schemeClr val="tx1"/>
                </a:solidFill>
                <a:latin typeface="Josefin Sans"/>
              </a:rPr>
              <a:t>mauvaise</a:t>
            </a:r>
            <a:r>
              <a:rPr lang="en-US" sz="1600" dirty="0">
                <a:solidFill>
                  <a:schemeClr val="tx1"/>
                </a:solidFill>
                <a:latin typeface="Josefin Sans"/>
              </a:rPr>
              <a:t> configuration </a:t>
            </a:r>
            <a:r>
              <a:rPr lang="en-US" sz="1600" dirty="0" err="1">
                <a:solidFill>
                  <a:schemeClr val="tx1"/>
                </a:solidFill>
                <a:latin typeface="Josefin Sans"/>
              </a:rPr>
              <a:t>d'adressage</a:t>
            </a:r>
            <a:r>
              <a:rPr lang="en-US" sz="1600" dirty="0">
                <a:solidFill>
                  <a:schemeClr val="tx1"/>
                </a:solidFill>
                <a:latin typeface="Josefin Sans"/>
              </a:rPr>
              <a:t> </a:t>
            </a:r>
            <a:r>
              <a:rPr lang="en-US" sz="1600" dirty="0" err="1">
                <a:solidFill>
                  <a:schemeClr val="tx1"/>
                </a:solidFill>
                <a:latin typeface="Josefin Sans"/>
              </a:rPr>
              <a:t>réseau</a:t>
            </a:r>
            <a:r>
              <a:rPr lang="en-US" sz="1600" dirty="0">
                <a:solidFill>
                  <a:schemeClr val="tx1"/>
                </a:solidFill>
                <a:latin typeface="Josefin Sans"/>
              </a:rPr>
              <a:t>, </a:t>
            </a:r>
            <a:r>
              <a:rPr lang="en-US" sz="1600" dirty="0" err="1">
                <a:solidFill>
                  <a:schemeClr val="tx1"/>
                </a:solidFill>
                <a:latin typeface="Josefin Sans"/>
              </a:rPr>
              <a:t>créant</a:t>
            </a:r>
            <a:r>
              <a:rPr lang="en-US" sz="1600" dirty="0">
                <a:solidFill>
                  <a:schemeClr val="tx1"/>
                </a:solidFill>
                <a:latin typeface="Josefin Sans"/>
              </a:rPr>
              <a:t> </a:t>
            </a:r>
            <a:r>
              <a:rPr lang="en-US" sz="1600" dirty="0" err="1">
                <a:solidFill>
                  <a:schemeClr val="tx1"/>
                </a:solidFill>
                <a:latin typeface="Josefin Sans"/>
              </a:rPr>
              <a:t>une</a:t>
            </a:r>
            <a:r>
              <a:rPr lang="en-US" sz="1600" dirty="0">
                <a:solidFill>
                  <a:schemeClr val="tx1"/>
                </a:solidFill>
                <a:latin typeface="Josefin Sans"/>
              </a:rPr>
              <a:t> </a:t>
            </a:r>
            <a:r>
              <a:rPr lang="en-US" sz="1600" dirty="0" err="1">
                <a:solidFill>
                  <a:schemeClr val="tx1"/>
                </a:solidFill>
                <a:latin typeface="Josefin Sans"/>
              </a:rPr>
              <a:t>vulnérabilité</a:t>
            </a:r>
            <a:r>
              <a:rPr lang="en-US" sz="1600" dirty="0">
                <a:solidFill>
                  <a:schemeClr val="tx1"/>
                </a:solidFill>
                <a:latin typeface="Josefin Sans"/>
              </a:rPr>
              <a:t> </a:t>
            </a:r>
            <a:r>
              <a:rPr lang="en-US" sz="1600" dirty="0" err="1">
                <a:solidFill>
                  <a:schemeClr val="tx1"/>
                </a:solidFill>
                <a:latin typeface="Josefin Sans"/>
              </a:rPr>
              <a:t>potentielle</a:t>
            </a:r>
            <a:r>
              <a:rPr lang="en-US" sz="1600" dirty="0">
                <a:solidFill>
                  <a:schemeClr val="tx1"/>
                </a:solidFill>
                <a:latin typeface="Josefin Sans"/>
              </a:rPr>
              <a:t> qui doit </a:t>
            </a:r>
            <a:r>
              <a:rPr lang="en-US" sz="1600" dirty="0" err="1">
                <a:solidFill>
                  <a:schemeClr val="tx1"/>
                </a:solidFill>
                <a:latin typeface="Josefin Sans"/>
              </a:rPr>
              <a:t>être</a:t>
            </a:r>
            <a:r>
              <a:rPr lang="en-US" sz="1600" dirty="0">
                <a:solidFill>
                  <a:schemeClr val="tx1"/>
                </a:solidFill>
                <a:latin typeface="Josefin Sans"/>
              </a:rPr>
              <a:t> </a:t>
            </a:r>
            <a:r>
              <a:rPr lang="en-US" sz="1600" dirty="0" err="1">
                <a:solidFill>
                  <a:schemeClr val="tx1"/>
                </a:solidFill>
                <a:latin typeface="Josefin Sans"/>
              </a:rPr>
              <a:t>résolue</a:t>
            </a:r>
            <a:r>
              <a:rPr lang="en-US" sz="1600" dirty="0">
                <a:solidFill>
                  <a:schemeClr val="tx1"/>
                </a:solidFill>
                <a:latin typeface="Josefin Sans"/>
              </a:rPr>
              <a:t> </a:t>
            </a:r>
            <a:r>
              <a:rPr lang="en-US" sz="1600" dirty="0" err="1">
                <a:solidFill>
                  <a:schemeClr val="tx1"/>
                </a:solidFill>
                <a:latin typeface="Josefin Sans"/>
              </a:rPr>
              <a:t>avant</a:t>
            </a:r>
            <a:r>
              <a:rPr lang="en-US" sz="1600" dirty="0">
                <a:solidFill>
                  <a:schemeClr val="tx1"/>
                </a:solidFill>
                <a:latin typeface="Josefin Sans"/>
              </a:rPr>
              <a:t> de </a:t>
            </a:r>
            <a:r>
              <a:rPr lang="en-US" sz="1600" dirty="0" err="1">
                <a:solidFill>
                  <a:schemeClr val="tx1"/>
                </a:solidFill>
                <a:latin typeface="Josefin Sans"/>
              </a:rPr>
              <a:t>sécuriser</a:t>
            </a:r>
            <a:r>
              <a:rPr lang="en-US" sz="1600" dirty="0">
                <a:solidFill>
                  <a:schemeClr val="tx1"/>
                </a:solidFill>
                <a:latin typeface="Josefin Sans"/>
              </a:rPr>
              <a:t> </a:t>
            </a:r>
            <a:r>
              <a:rPr lang="en-US" sz="1600" dirty="0" err="1">
                <a:solidFill>
                  <a:schemeClr val="tx1"/>
                </a:solidFill>
                <a:latin typeface="Josefin Sans"/>
              </a:rPr>
              <a:t>l'enclave</a:t>
            </a:r>
            <a:r>
              <a:rPr lang="en-US" sz="1600" dirty="0">
                <a:solidFill>
                  <a:schemeClr val="tx1"/>
                </a:solidFill>
                <a:latin typeface="Josefin Sans"/>
              </a:rPr>
              <a:t>."</a:t>
            </a:r>
          </a:p>
        </p:txBody>
      </p:sp>
      <p:sp>
        <p:nvSpPr>
          <p:cNvPr id="34" name="TextBox 33">
            <a:extLst>
              <a:ext uri="{FF2B5EF4-FFF2-40B4-BE49-F238E27FC236}">
                <a16:creationId xmlns:a16="http://schemas.microsoft.com/office/drawing/2014/main" id="{1C3DD057-913A-43D5-837E-2C1D082277B7}"/>
              </a:ext>
            </a:extLst>
          </p:cNvPr>
          <p:cNvSpPr txBox="1"/>
          <p:nvPr/>
        </p:nvSpPr>
        <p:spPr>
          <a:xfrm>
            <a:off x="-7785845" y="2554206"/>
            <a:ext cx="6941067" cy="523220"/>
          </a:xfrm>
          <a:prstGeom prst="rect">
            <a:avLst/>
          </a:prstGeom>
          <a:noFill/>
        </p:spPr>
        <p:txBody>
          <a:bodyPr wrap="square">
            <a:spAutoFit/>
          </a:bodyPr>
          <a:lstStyle/>
          <a:p>
            <a:r>
              <a:rPr lang="en-US" sz="1400" dirty="0">
                <a:solidFill>
                  <a:schemeClr val="tx1"/>
                </a:solidFill>
                <a:latin typeface="Josefin Sans"/>
              </a:rPr>
              <a:t>Pour la situation </a:t>
            </a:r>
            <a:r>
              <a:rPr lang="en-US" sz="1400" dirty="0" err="1">
                <a:solidFill>
                  <a:schemeClr val="tx1"/>
                </a:solidFill>
                <a:latin typeface="Josefin Sans"/>
              </a:rPr>
              <a:t>où</a:t>
            </a:r>
            <a:r>
              <a:rPr lang="en-US" sz="1400" dirty="0">
                <a:solidFill>
                  <a:schemeClr val="tx1"/>
                </a:solidFill>
                <a:latin typeface="Josefin Sans"/>
              </a:rPr>
              <a:t> des </a:t>
            </a:r>
            <a:r>
              <a:rPr lang="en-US" sz="1400" dirty="0" err="1">
                <a:solidFill>
                  <a:schemeClr val="tx1"/>
                </a:solidFill>
                <a:latin typeface="Josefin Sans"/>
              </a:rPr>
              <a:t>dispositifs</a:t>
            </a:r>
            <a:r>
              <a:rPr lang="en-US" sz="1400" dirty="0">
                <a:solidFill>
                  <a:schemeClr val="tx1"/>
                </a:solidFill>
                <a:latin typeface="Josefin Sans"/>
              </a:rPr>
              <a:t> </a:t>
            </a:r>
            <a:r>
              <a:rPr lang="en-US" sz="1400" dirty="0" err="1">
                <a:solidFill>
                  <a:schemeClr val="tx1"/>
                </a:solidFill>
                <a:latin typeface="Josefin Sans"/>
              </a:rPr>
              <a:t>n'appartenant</a:t>
            </a:r>
            <a:r>
              <a:rPr lang="en-US" sz="1400" dirty="0">
                <a:solidFill>
                  <a:schemeClr val="tx1"/>
                </a:solidFill>
                <a:latin typeface="Josefin Sans"/>
              </a:rPr>
              <a:t> pas à </a:t>
            </a:r>
            <a:r>
              <a:rPr lang="en-US" sz="1400" dirty="0" err="1">
                <a:solidFill>
                  <a:schemeClr val="tx1"/>
                </a:solidFill>
                <a:latin typeface="Josefin Sans"/>
              </a:rPr>
              <a:t>une</a:t>
            </a:r>
            <a:r>
              <a:rPr lang="en-US" sz="1400" dirty="0">
                <a:solidFill>
                  <a:schemeClr val="tx1"/>
                </a:solidFill>
                <a:latin typeface="Josefin Sans"/>
              </a:rPr>
              <a:t> enclave </a:t>
            </a:r>
            <a:r>
              <a:rPr lang="en-US" sz="1400" dirty="0" err="1">
                <a:solidFill>
                  <a:schemeClr val="tx1"/>
                </a:solidFill>
                <a:latin typeface="Josefin Sans"/>
              </a:rPr>
              <a:t>définie</a:t>
            </a:r>
            <a:r>
              <a:rPr lang="en-US" sz="1400" dirty="0">
                <a:solidFill>
                  <a:schemeClr val="tx1"/>
                </a:solidFill>
                <a:latin typeface="Josefin Sans"/>
              </a:rPr>
              <a:t> </a:t>
            </a:r>
            <a:r>
              <a:rPr lang="en-US" sz="1400" dirty="0" err="1">
                <a:solidFill>
                  <a:schemeClr val="tx1"/>
                </a:solidFill>
                <a:latin typeface="Josefin Sans"/>
              </a:rPr>
              <a:t>sont</a:t>
            </a:r>
            <a:r>
              <a:rPr lang="en-US" sz="1400" dirty="0">
                <a:solidFill>
                  <a:schemeClr val="tx1"/>
                </a:solidFill>
                <a:latin typeface="Josefin Sans"/>
              </a:rPr>
              <a:t> </a:t>
            </a:r>
            <a:r>
              <a:rPr lang="en-US" sz="1400" dirty="0" err="1">
                <a:solidFill>
                  <a:schemeClr val="tx1"/>
                </a:solidFill>
                <a:latin typeface="Josefin Sans"/>
              </a:rPr>
              <a:t>connectés</a:t>
            </a:r>
            <a:r>
              <a:rPr lang="en-US" sz="1400" dirty="0">
                <a:solidFill>
                  <a:schemeClr val="tx1"/>
                </a:solidFill>
                <a:latin typeface="Josefin Sans"/>
              </a:rPr>
              <a:t> à </a:t>
            </a:r>
            <a:r>
              <a:rPr lang="en-US" sz="1400" dirty="0" err="1">
                <a:solidFill>
                  <a:schemeClr val="tx1"/>
                </a:solidFill>
                <a:latin typeface="Josefin Sans"/>
              </a:rPr>
              <a:t>celle</a:t>
            </a:r>
            <a:r>
              <a:rPr lang="en-US" sz="1400" dirty="0">
                <a:solidFill>
                  <a:schemeClr val="tx1"/>
                </a:solidFill>
                <a:latin typeface="Josefin Sans"/>
              </a:rPr>
              <a:t>-ci, </a:t>
            </a:r>
            <a:r>
              <a:rPr lang="en-US" sz="1400" dirty="0" err="1">
                <a:solidFill>
                  <a:schemeClr val="tx1"/>
                </a:solidFill>
                <a:latin typeface="Josefin Sans"/>
              </a:rPr>
              <a:t>vous</a:t>
            </a:r>
            <a:r>
              <a:rPr lang="en-US" sz="1400" dirty="0">
                <a:solidFill>
                  <a:schemeClr val="tx1"/>
                </a:solidFill>
                <a:latin typeface="Josefin Sans"/>
              </a:rPr>
              <a:t> </a:t>
            </a:r>
            <a:r>
              <a:rPr lang="en-US" sz="1400" dirty="0" err="1">
                <a:solidFill>
                  <a:schemeClr val="tx1"/>
                </a:solidFill>
                <a:latin typeface="Josefin Sans"/>
              </a:rPr>
              <a:t>pourriez</a:t>
            </a:r>
            <a:r>
              <a:rPr lang="en-US" sz="1400" dirty="0">
                <a:solidFill>
                  <a:schemeClr val="tx1"/>
                </a:solidFill>
                <a:latin typeface="Josefin Sans"/>
              </a:rPr>
              <a:t> donner un </a:t>
            </a:r>
            <a:r>
              <a:rPr lang="en-US" sz="1400" dirty="0" err="1">
                <a:solidFill>
                  <a:schemeClr val="tx1"/>
                </a:solidFill>
                <a:latin typeface="Josefin Sans"/>
              </a:rPr>
              <a:t>exemple</a:t>
            </a:r>
            <a:r>
              <a:rPr lang="en-US" sz="1400" dirty="0">
                <a:solidFill>
                  <a:schemeClr val="tx1"/>
                </a:solidFill>
                <a:latin typeface="Josefin Sans"/>
              </a:rPr>
              <a:t> </a:t>
            </a:r>
            <a:r>
              <a:rPr lang="en-US" sz="1400" dirty="0" err="1">
                <a:solidFill>
                  <a:schemeClr val="tx1"/>
                </a:solidFill>
                <a:latin typeface="Josefin Sans"/>
              </a:rPr>
              <a:t>comme</a:t>
            </a:r>
            <a:r>
              <a:rPr lang="en-US" sz="1400" dirty="0">
                <a:solidFill>
                  <a:schemeClr val="tx1"/>
                </a:solidFill>
                <a:latin typeface="Josefin Sans"/>
              </a:rPr>
              <a:t> suit :</a:t>
            </a:r>
          </a:p>
        </p:txBody>
      </p:sp>
      <p:sp>
        <p:nvSpPr>
          <p:cNvPr id="23" name="Google Shape;860;p19">
            <a:extLst>
              <a:ext uri="{FF2B5EF4-FFF2-40B4-BE49-F238E27FC236}">
                <a16:creationId xmlns:a16="http://schemas.microsoft.com/office/drawing/2014/main" id="{B740C273-BBE1-4B87-830B-EA4B4E1C284C}"/>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chemeClr val="bg2"/>
                </a:solidFill>
                <a:latin typeface="Anton" pitchFamily="2" charset="0"/>
              </a:rPr>
              <a:pPr algn="ctr"/>
              <a:t>28</a:t>
            </a:fld>
            <a:endParaRPr lang="en" dirty="0">
              <a:solidFill>
                <a:schemeClr val="bg2"/>
              </a:solidFill>
              <a:latin typeface="Anton" pitchFamily="2" charset="0"/>
            </a:endParaRPr>
          </a:p>
        </p:txBody>
      </p:sp>
    </p:spTree>
    <p:extLst>
      <p:ext uri="{BB962C8B-B14F-4D97-AF65-F5344CB8AC3E}">
        <p14:creationId xmlns:p14="http://schemas.microsoft.com/office/powerpoint/2010/main" val="42412473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1"/>
          <p:cNvSpPr txBox="1">
            <a:spLocks noGrp="1"/>
          </p:cNvSpPr>
          <p:nvPr>
            <p:ph type="title" idx="2"/>
          </p:nvPr>
        </p:nvSpPr>
        <p:spPr>
          <a:xfrm>
            <a:off x="4294730" y="65624"/>
            <a:ext cx="4802223" cy="482700"/>
          </a:xfrm>
          <a:prstGeom prst="rect">
            <a:avLst/>
          </a:prstGeom>
        </p:spPr>
        <p:txBody>
          <a:bodyPr spcFirstLastPara="1" wrap="square" lIns="91425" tIns="91425" rIns="91425" bIns="91425" anchor="b" anchorCtr="0">
            <a:noAutofit/>
          </a:bodyPr>
          <a:lstStyle/>
          <a:p>
            <a:pPr algn="ctr">
              <a:buSzPts val="3000"/>
            </a:pPr>
            <a:r>
              <a:rPr lang="fr-CA" b="0" dirty="0">
                <a:solidFill>
                  <a:srgbClr val="67696B"/>
                </a:solidFill>
              </a:rPr>
              <a:t>Établissement d'Enclaves Sécurisées</a:t>
            </a:r>
            <a:endParaRPr b="0" dirty="0">
              <a:solidFill>
                <a:srgbClr val="67696B"/>
              </a:solidFill>
            </a:endParaRPr>
          </a:p>
        </p:txBody>
      </p:sp>
      <p:sp>
        <p:nvSpPr>
          <p:cNvPr id="396" name="Google Shape;396;p4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4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4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1">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95;p41">
            <a:extLst>
              <a:ext uri="{FF2B5EF4-FFF2-40B4-BE49-F238E27FC236}">
                <a16:creationId xmlns:a16="http://schemas.microsoft.com/office/drawing/2014/main" id="{E1C8A043-CFF8-4A90-81FC-D74524F96DE1}"/>
              </a:ext>
            </a:extLst>
          </p:cNvPr>
          <p:cNvSpPr/>
          <p:nvPr/>
        </p:nvSpPr>
        <p:spPr>
          <a:xfrm>
            <a:off x="4866178" y="453562"/>
            <a:ext cx="3502135" cy="83332"/>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4;p39">
            <a:hlinkClick r:id="" action="ppaction://hlinkshowjump?jump=previousslide"/>
            <a:extLst>
              <a:ext uri="{FF2B5EF4-FFF2-40B4-BE49-F238E27FC236}">
                <a16:creationId xmlns:a16="http://schemas.microsoft.com/office/drawing/2014/main" id="{4F0A52A5-A4D5-4FD7-8D5D-3D35E26C39CA}"/>
              </a:ext>
            </a:extLst>
          </p:cNvPr>
          <p:cNvSpPr/>
          <p:nvPr/>
        </p:nvSpPr>
        <p:spPr>
          <a:xfrm>
            <a:off x="4375825" y="253425"/>
            <a:ext cx="96900" cy="96900"/>
          </a:xfrm>
          <a:prstGeom prst="ellipse">
            <a:avLst/>
          </a:prstGeom>
          <a:solidFill>
            <a:srgbClr val="67696B">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75;p39">
            <a:extLst>
              <a:ext uri="{FF2B5EF4-FFF2-40B4-BE49-F238E27FC236}">
                <a16:creationId xmlns:a16="http://schemas.microsoft.com/office/drawing/2014/main" id="{A41B66F7-F203-4FCB-B2C4-A8E9E05A5384}"/>
              </a:ext>
            </a:extLst>
          </p:cNvPr>
          <p:cNvSpPr/>
          <p:nvPr/>
        </p:nvSpPr>
        <p:spPr>
          <a:xfrm>
            <a:off x="452765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76;p39">
            <a:hlinkClick r:id="" action="ppaction://hlinkshowjump?jump=nextslide"/>
            <a:extLst>
              <a:ext uri="{FF2B5EF4-FFF2-40B4-BE49-F238E27FC236}">
                <a16:creationId xmlns:a16="http://schemas.microsoft.com/office/drawing/2014/main" id="{FDC97F5E-0D0F-46F7-A122-ADDD16530978}"/>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TextBox 68">
            <a:extLst>
              <a:ext uri="{FF2B5EF4-FFF2-40B4-BE49-F238E27FC236}">
                <a16:creationId xmlns:a16="http://schemas.microsoft.com/office/drawing/2014/main" id="{5A27D1AE-0F87-4EE1-883E-BDAAD4647BED}"/>
              </a:ext>
            </a:extLst>
          </p:cNvPr>
          <p:cNvSpPr txBox="1"/>
          <p:nvPr/>
        </p:nvSpPr>
        <p:spPr>
          <a:xfrm>
            <a:off x="1114602" y="618546"/>
            <a:ext cx="5271684" cy="307777"/>
          </a:xfrm>
          <a:prstGeom prst="rect">
            <a:avLst/>
          </a:prstGeom>
          <a:noFill/>
          <a:ln w="12700">
            <a:solidFill>
              <a:schemeClr val="accent2">
                <a:lumMod val="50000"/>
              </a:schemeClr>
            </a:solidFill>
          </a:ln>
        </p:spPr>
        <p:txBody>
          <a:bodyPr wrap="square">
            <a:spAutoFit/>
          </a:bodyPr>
          <a:lstStyle/>
          <a:p>
            <a:pPr>
              <a:buClr>
                <a:srgbClr val="977DFE"/>
              </a:buClr>
            </a:pPr>
            <a:r>
              <a:rPr lang="en-US" b="1" dirty="0">
                <a:solidFill>
                  <a:srgbClr val="7D5FFE"/>
                </a:solidFill>
                <a:latin typeface="Josefin Sans"/>
                <a:sym typeface="Josefin Sans"/>
              </a:rPr>
              <a:t>SÉCURISATION DES PÉRIMÈTRES D'ENCLAVE</a:t>
            </a:r>
          </a:p>
        </p:txBody>
      </p:sp>
      <p:sp>
        <p:nvSpPr>
          <p:cNvPr id="78" name="TextBox 77">
            <a:extLst>
              <a:ext uri="{FF2B5EF4-FFF2-40B4-BE49-F238E27FC236}">
                <a16:creationId xmlns:a16="http://schemas.microsoft.com/office/drawing/2014/main" id="{14DFF25B-040C-4083-8CC1-B286C2A248F2}"/>
              </a:ext>
            </a:extLst>
          </p:cNvPr>
          <p:cNvSpPr txBox="1"/>
          <p:nvPr/>
        </p:nvSpPr>
        <p:spPr>
          <a:xfrm>
            <a:off x="-2239983" y="628485"/>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a:t>
            </a:r>
            <a:r>
              <a:rPr lang="en-US" sz="1200" dirty="0">
                <a:solidFill>
                  <a:schemeClr val="bg2"/>
                </a:solidFill>
                <a:latin typeface="Josefin Sans"/>
              </a:rPr>
              <a:t> </a:t>
            </a:r>
            <a:r>
              <a:rPr lang="en-US" dirty="0">
                <a:solidFill>
                  <a:schemeClr val="bg2"/>
                </a:solidFill>
                <a:latin typeface="Josefin Sans"/>
              </a:rPr>
              <a:t>2</a:t>
            </a:r>
          </a:p>
        </p:txBody>
      </p:sp>
      <p:sp>
        <p:nvSpPr>
          <p:cNvPr id="29" name="TextBox 28">
            <a:extLst>
              <a:ext uri="{FF2B5EF4-FFF2-40B4-BE49-F238E27FC236}">
                <a16:creationId xmlns:a16="http://schemas.microsoft.com/office/drawing/2014/main" id="{E4905F02-07F5-426B-873E-B2A6733E45E3}"/>
              </a:ext>
            </a:extLst>
          </p:cNvPr>
          <p:cNvSpPr txBox="1"/>
          <p:nvPr/>
        </p:nvSpPr>
        <p:spPr>
          <a:xfrm>
            <a:off x="175546" y="624896"/>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3</a:t>
            </a:r>
          </a:p>
        </p:txBody>
      </p:sp>
      <p:sp>
        <p:nvSpPr>
          <p:cNvPr id="30" name="TextBox 29">
            <a:extLst>
              <a:ext uri="{FF2B5EF4-FFF2-40B4-BE49-F238E27FC236}">
                <a16:creationId xmlns:a16="http://schemas.microsoft.com/office/drawing/2014/main" id="{C85616DB-A9ED-4DAD-A65A-24B5EE2DD4E7}"/>
              </a:ext>
            </a:extLst>
          </p:cNvPr>
          <p:cNvSpPr txBox="1"/>
          <p:nvPr/>
        </p:nvSpPr>
        <p:spPr>
          <a:xfrm>
            <a:off x="219088" y="-1115302"/>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4</a:t>
            </a:r>
          </a:p>
        </p:txBody>
      </p:sp>
      <p:sp>
        <p:nvSpPr>
          <p:cNvPr id="19" name="TextBox 18">
            <a:extLst>
              <a:ext uri="{FF2B5EF4-FFF2-40B4-BE49-F238E27FC236}">
                <a16:creationId xmlns:a16="http://schemas.microsoft.com/office/drawing/2014/main" id="{41842B83-376F-4FC2-B01C-CFF780BFA82B}"/>
              </a:ext>
            </a:extLst>
          </p:cNvPr>
          <p:cNvSpPr txBox="1"/>
          <p:nvPr/>
        </p:nvSpPr>
        <p:spPr>
          <a:xfrm>
            <a:off x="1254496" y="7275138"/>
            <a:ext cx="6849957" cy="261610"/>
          </a:xfrm>
          <a:prstGeom prst="rect">
            <a:avLst/>
          </a:prstGeom>
          <a:noFill/>
        </p:spPr>
        <p:txBody>
          <a:bodyPr wrap="square">
            <a:spAutoFit/>
          </a:bodyPr>
          <a:lstStyle/>
          <a:p>
            <a:r>
              <a:rPr lang="fr-FR" sz="1100" dirty="0">
                <a:solidFill>
                  <a:schemeClr val="tx1">
                    <a:lumMod val="60000"/>
                    <a:lumOff val="40000"/>
                  </a:schemeClr>
                </a:solidFill>
                <a:latin typeface="Josefin Sans"/>
              </a:rPr>
              <a:t>1. Identifier les limites de chaque enclave pour un déploiement précis des défenses périmétriques. </a:t>
            </a:r>
            <a:endParaRPr lang="en-US" sz="1100" dirty="0">
              <a:solidFill>
                <a:schemeClr val="tx1">
                  <a:lumMod val="60000"/>
                  <a:lumOff val="40000"/>
                </a:schemeClr>
              </a:solidFill>
              <a:latin typeface="Josefin Sans"/>
            </a:endParaRPr>
          </a:p>
        </p:txBody>
      </p:sp>
      <p:sp>
        <p:nvSpPr>
          <p:cNvPr id="22" name="TextBox 21">
            <a:extLst>
              <a:ext uri="{FF2B5EF4-FFF2-40B4-BE49-F238E27FC236}">
                <a16:creationId xmlns:a16="http://schemas.microsoft.com/office/drawing/2014/main" id="{E521DAE6-BDCD-460F-A343-378676F537B8}"/>
              </a:ext>
            </a:extLst>
          </p:cNvPr>
          <p:cNvSpPr txBox="1"/>
          <p:nvPr/>
        </p:nvSpPr>
        <p:spPr>
          <a:xfrm>
            <a:off x="1167404" y="7536748"/>
            <a:ext cx="7024140" cy="261610"/>
          </a:xfrm>
          <a:prstGeom prst="rect">
            <a:avLst/>
          </a:prstGeom>
          <a:noFill/>
        </p:spPr>
        <p:txBody>
          <a:bodyPr wrap="square">
            <a:spAutoFit/>
          </a:bodyPr>
          <a:lstStyle/>
          <a:p>
            <a:r>
              <a:rPr lang="en-US" sz="1100" dirty="0">
                <a:solidFill>
                  <a:schemeClr val="tx1">
                    <a:lumMod val="60000"/>
                    <a:lumOff val="40000"/>
                  </a:schemeClr>
                </a:solidFill>
                <a:latin typeface="Josefin Sans"/>
              </a:rPr>
              <a:t>2. </a:t>
            </a:r>
            <a:r>
              <a:rPr lang="en-US" sz="1100" dirty="0" err="1">
                <a:solidFill>
                  <a:schemeClr val="tx1">
                    <a:lumMod val="60000"/>
                    <a:lumOff val="40000"/>
                  </a:schemeClr>
                </a:solidFill>
                <a:latin typeface="Josefin Sans"/>
              </a:rPr>
              <a:t>Effectuer</a:t>
            </a:r>
            <a:r>
              <a:rPr lang="en-US" sz="1100" dirty="0">
                <a:solidFill>
                  <a:schemeClr val="tx1">
                    <a:lumMod val="60000"/>
                    <a:lumOff val="40000"/>
                  </a:schemeClr>
                </a:solidFill>
                <a:latin typeface="Josefin Sans"/>
              </a:rPr>
              <a:t> les </a:t>
            </a:r>
            <a:r>
              <a:rPr lang="en-US" sz="1100" dirty="0" err="1">
                <a:solidFill>
                  <a:schemeClr val="tx1">
                    <a:lumMod val="60000"/>
                    <a:lumOff val="40000"/>
                  </a:schemeClr>
                </a:solidFill>
                <a:latin typeface="Josefin Sans"/>
              </a:rPr>
              <a:t>ajustements</a:t>
            </a:r>
            <a:r>
              <a:rPr lang="en-US" sz="1100" dirty="0">
                <a:solidFill>
                  <a:schemeClr val="tx1">
                    <a:lumMod val="60000"/>
                    <a:lumOff val="40000"/>
                  </a:schemeClr>
                </a:solidFill>
                <a:latin typeface="Josefin Sans"/>
              </a:rPr>
              <a:t> </a:t>
            </a:r>
            <a:r>
              <a:rPr lang="en-US" sz="1100" dirty="0" err="1">
                <a:solidFill>
                  <a:schemeClr val="tx1">
                    <a:lumMod val="60000"/>
                    <a:lumOff val="40000"/>
                  </a:schemeClr>
                </a:solidFill>
                <a:latin typeface="Josefin Sans"/>
              </a:rPr>
              <a:t>nécessaires</a:t>
            </a:r>
            <a:r>
              <a:rPr lang="en-US" sz="1100" dirty="0">
                <a:solidFill>
                  <a:schemeClr val="tx1">
                    <a:lumMod val="60000"/>
                    <a:lumOff val="40000"/>
                  </a:schemeClr>
                </a:solidFill>
                <a:latin typeface="Josefin Sans"/>
              </a:rPr>
              <a:t> au </a:t>
            </a:r>
            <a:r>
              <a:rPr lang="en-US" sz="1100" dirty="0" err="1">
                <a:solidFill>
                  <a:schemeClr val="tx1">
                    <a:lumMod val="60000"/>
                    <a:lumOff val="40000"/>
                  </a:schemeClr>
                </a:solidFill>
                <a:latin typeface="Josefin Sans"/>
              </a:rPr>
              <a:t>réseau</a:t>
            </a:r>
            <a:r>
              <a:rPr lang="en-US" sz="1100" dirty="0">
                <a:solidFill>
                  <a:schemeClr val="tx1">
                    <a:lumMod val="60000"/>
                    <a:lumOff val="40000"/>
                  </a:schemeClr>
                </a:solidFill>
                <a:latin typeface="Josefin Sans"/>
              </a:rPr>
              <a:t> pour aligner </a:t>
            </a:r>
            <a:r>
              <a:rPr lang="en-US" sz="1100" dirty="0" err="1">
                <a:solidFill>
                  <a:schemeClr val="tx1">
                    <a:lumMod val="60000"/>
                    <a:lumOff val="40000"/>
                  </a:schemeClr>
                </a:solidFill>
                <a:latin typeface="Josefin Sans"/>
              </a:rPr>
              <a:t>l'architecture</a:t>
            </a:r>
            <a:r>
              <a:rPr lang="en-US" sz="1100" dirty="0">
                <a:solidFill>
                  <a:schemeClr val="tx1">
                    <a:lumMod val="60000"/>
                    <a:lumOff val="40000"/>
                  </a:schemeClr>
                </a:solidFill>
                <a:latin typeface="Josefin Sans"/>
              </a:rPr>
              <a:t> sur les enclaves </a:t>
            </a:r>
            <a:r>
              <a:rPr lang="en-US" sz="1100" dirty="0" err="1">
                <a:solidFill>
                  <a:schemeClr val="tx1">
                    <a:lumMod val="60000"/>
                    <a:lumOff val="40000"/>
                  </a:schemeClr>
                </a:solidFill>
                <a:latin typeface="Josefin Sans"/>
              </a:rPr>
              <a:t>définies</a:t>
            </a:r>
            <a:r>
              <a:rPr lang="en-US" sz="1100" dirty="0">
                <a:solidFill>
                  <a:schemeClr val="tx1">
                    <a:lumMod val="60000"/>
                    <a:lumOff val="40000"/>
                  </a:schemeClr>
                </a:solidFill>
                <a:latin typeface="Josefin Sans"/>
              </a:rPr>
              <a:t>.</a:t>
            </a:r>
          </a:p>
        </p:txBody>
      </p:sp>
      <p:sp>
        <p:nvSpPr>
          <p:cNvPr id="24" name="TextBox 23">
            <a:extLst>
              <a:ext uri="{FF2B5EF4-FFF2-40B4-BE49-F238E27FC236}">
                <a16:creationId xmlns:a16="http://schemas.microsoft.com/office/drawing/2014/main" id="{46DE05E8-270D-4A1D-A516-31E4E8A268C2}"/>
              </a:ext>
            </a:extLst>
          </p:cNvPr>
          <p:cNvSpPr txBox="1"/>
          <p:nvPr/>
        </p:nvSpPr>
        <p:spPr>
          <a:xfrm>
            <a:off x="812764" y="7891124"/>
            <a:ext cx="7378780" cy="338554"/>
          </a:xfrm>
          <a:prstGeom prst="rect">
            <a:avLst/>
          </a:prstGeom>
          <a:noFill/>
        </p:spPr>
        <p:txBody>
          <a:bodyPr wrap="square">
            <a:spAutoFit/>
          </a:bodyPr>
          <a:lstStyle/>
          <a:p>
            <a:pPr algn="just"/>
            <a:r>
              <a:rPr lang="en-US" sz="1600" dirty="0">
                <a:solidFill>
                  <a:schemeClr val="tx1"/>
                </a:solidFill>
                <a:latin typeface="Josefin Sans"/>
              </a:rPr>
              <a:t>3. Documenter </a:t>
            </a:r>
            <a:r>
              <a:rPr lang="en-US" sz="1600" dirty="0" err="1">
                <a:solidFill>
                  <a:schemeClr val="tx1"/>
                </a:solidFill>
                <a:latin typeface="Josefin Sans"/>
              </a:rPr>
              <a:t>l'enclave</a:t>
            </a:r>
            <a:r>
              <a:rPr lang="en-US" sz="1600" dirty="0">
                <a:solidFill>
                  <a:schemeClr val="tx1"/>
                </a:solidFill>
                <a:latin typeface="Josefin Sans"/>
              </a:rPr>
              <a:t> pour le </a:t>
            </a:r>
            <a:r>
              <a:rPr lang="en-US" sz="1600" dirty="0" err="1">
                <a:solidFill>
                  <a:schemeClr val="tx1"/>
                </a:solidFill>
                <a:latin typeface="Josefin Sans"/>
              </a:rPr>
              <a:t>développement</a:t>
            </a:r>
            <a:r>
              <a:rPr lang="en-US" sz="1600" dirty="0">
                <a:solidFill>
                  <a:schemeClr val="tx1"/>
                </a:solidFill>
                <a:latin typeface="Josefin Sans"/>
              </a:rPr>
              <a:t> et </a:t>
            </a:r>
            <a:r>
              <a:rPr lang="en-US" sz="1600" dirty="0" err="1">
                <a:solidFill>
                  <a:schemeClr val="tx1"/>
                </a:solidFill>
                <a:latin typeface="Josefin Sans"/>
              </a:rPr>
              <a:t>l'application</a:t>
            </a:r>
            <a:r>
              <a:rPr lang="en-US" sz="1600" dirty="0">
                <a:solidFill>
                  <a:schemeClr val="tx1"/>
                </a:solidFill>
                <a:latin typeface="Josefin Sans"/>
              </a:rPr>
              <a:t> de la politique.</a:t>
            </a:r>
          </a:p>
        </p:txBody>
      </p:sp>
      <p:sp>
        <p:nvSpPr>
          <p:cNvPr id="27" name="TextBox 26">
            <a:extLst>
              <a:ext uri="{FF2B5EF4-FFF2-40B4-BE49-F238E27FC236}">
                <a16:creationId xmlns:a16="http://schemas.microsoft.com/office/drawing/2014/main" id="{FEBE9226-4230-4DD4-B159-D5B96D85F938}"/>
              </a:ext>
            </a:extLst>
          </p:cNvPr>
          <p:cNvSpPr txBox="1"/>
          <p:nvPr/>
        </p:nvSpPr>
        <p:spPr>
          <a:xfrm>
            <a:off x="812763" y="8267731"/>
            <a:ext cx="7024143" cy="409650"/>
          </a:xfrm>
          <a:prstGeom prst="rect">
            <a:avLst/>
          </a:prstGeom>
          <a:noFill/>
        </p:spPr>
        <p:txBody>
          <a:bodyPr wrap="square">
            <a:spAutoFit/>
          </a:bodyPr>
          <a:lstStyle/>
          <a:p>
            <a:pPr algn="just"/>
            <a:r>
              <a:rPr lang="en-US" sz="1600" dirty="0">
                <a:solidFill>
                  <a:schemeClr val="tx1"/>
                </a:solidFill>
                <a:latin typeface="Josefin Sans"/>
              </a:rPr>
              <a:t>4. Documenter </a:t>
            </a:r>
            <a:r>
              <a:rPr lang="en-US" sz="1600" dirty="0" err="1">
                <a:solidFill>
                  <a:schemeClr val="tx1"/>
                </a:solidFill>
                <a:latin typeface="Josefin Sans"/>
              </a:rPr>
              <a:t>l'enclave</a:t>
            </a:r>
            <a:r>
              <a:rPr lang="en-US" sz="1600" dirty="0">
                <a:solidFill>
                  <a:schemeClr val="tx1"/>
                </a:solidFill>
                <a:latin typeface="Josefin Sans"/>
              </a:rPr>
              <a:t> pour la configuration des </a:t>
            </a:r>
            <a:r>
              <a:rPr lang="en-US" sz="1600" dirty="0" err="1">
                <a:solidFill>
                  <a:schemeClr val="tx1"/>
                </a:solidFill>
                <a:latin typeface="Josefin Sans"/>
              </a:rPr>
              <a:t>dispositifs</a:t>
            </a:r>
            <a:r>
              <a:rPr lang="en-US" sz="1600" dirty="0">
                <a:solidFill>
                  <a:schemeClr val="tx1"/>
                </a:solidFill>
                <a:latin typeface="Josefin Sans"/>
              </a:rPr>
              <a:t> de </a:t>
            </a:r>
            <a:r>
              <a:rPr lang="en-US" sz="1600" dirty="0" err="1">
                <a:solidFill>
                  <a:schemeClr val="tx1"/>
                </a:solidFill>
                <a:latin typeface="Josefin Sans"/>
              </a:rPr>
              <a:t>sécurité</a:t>
            </a:r>
            <a:r>
              <a:rPr lang="en-US" sz="1600" dirty="0">
                <a:solidFill>
                  <a:schemeClr val="tx1"/>
                </a:solidFill>
                <a:latin typeface="Josefin Sans"/>
              </a:rPr>
              <a:t>.</a:t>
            </a:r>
          </a:p>
        </p:txBody>
      </p:sp>
      <p:sp>
        <p:nvSpPr>
          <p:cNvPr id="31" name="TextBox 30">
            <a:extLst>
              <a:ext uri="{FF2B5EF4-FFF2-40B4-BE49-F238E27FC236}">
                <a16:creationId xmlns:a16="http://schemas.microsoft.com/office/drawing/2014/main" id="{446E711B-31FC-440F-A416-4E859DD6B9E1}"/>
              </a:ext>
            </a:extLst>
          </p:cNvPr>
          <p:cNvSpPr txBox="1"/>
          <p:nvPr/>
        </p:nvSpPr>
        <p:spPr>
          <a:xfrm>
            <a:off x="2185273" y="8908182"/>
            <a:ext cx="5190066" cy="1779718"/>
          </a:xfrm>
          <a:prstGeom prst="rect">
            <a:avLst/>
          </a:prstGeom>
          <a:noFill/>
        </p:spPr>
        <p:txBody>
          <a:bodyPr wrap="square">
            <a:spAutoFit/>
          </a:bodyPr>
          <a:lstStyle/>
          <a:p>
            <a:pPr marL="0" marR="0" algn="just">
              <a:lnSpc>
                <a:spcPct val="70000"/>
              </a:lnSpc>
              <a:spcBef>
                <a:spcPts val="0"/>
              </a:spcBef>
              <a:spcAft>
                <a:spcPts val="800"/>
              </a:spcAft>
            </a:pP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$ControlSystem_Enclave01_Devices </a:t>
            </a:r>
            <a:endParaRPr lang="fr-CA"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70000"/>
              </a:lnSpc>
              <a:spcBef>
                <a:spcPts val="0"/>
              </a:spcBef>
              <a:spcAft>
                <a:spcPts val="800"/>
              </a:spcAft>
            </a:pP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192.168.1.0/24 </a:t>
            </a:r>
            <a:endParaRPr lang="fr-CA"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70000"/>
              </a:lnSpc>
              <a:spcBef>
                <a:spcPts val="0"/>
              </a:spcBef>
              <a:spcAft>
                <a:spcPts val="800"/>
              </a:spcAft>
            </a:pP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10.2.2.0/29 </a:t>
            </a:r>
            <a:endParaRPr lang="fr-CA"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70000"/>
              </a:lnSpc>
              <a:spcBef>
                <a:spcPts val="0"/>
              </a:spcBef>
              <a:spcAft>
                <a:spcPts val="800"/>
              </a:spcAft>
            </a:pP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$ControlSystem_Enclave01_Users</a:t>
            </a:r>
            <a:endParaRPr lang="fr-CA"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70000"/>
              </a:lnSpc>
              <a:spcBef>
                <a:spcPts val="0"/>
              </a:spcBef>
              <a:spcAft>
                <a:spcPts val="800"/>
              </a:spcAft>
            </a:pPr>
            <a:r>
              <a:rPr lang="en-US" sz="1400" kern="100" dirty="0" err="1">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jcarson</a:t>
            </a: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 ,</a:t>
            </a:r>
            <a:r>
              <a:rPr lang="en-US" sz="1400" kern="100" dirty="0" err="1">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jrhewing</a:t>
            </a: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 ,</a:t>
            </a:r>
            <a:r>
              <a:rPr lang="en-US" sz="1400" kern="100" dirty="0" err="1">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kdfrog</a:t>
            </a: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 ,</a:t>
            </a:r>
            <a:r>
              <a:rPr lang="en-US" sz="1400" kern="100" dirty="0" err="1">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mlisa</a:t>
            </a: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 </a:t>
            </a:r>
            <a:endParaRPr lang="fr-CA"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70000"/>
              </a:lnSpc>
              <a:spcBef>
                <a:spcPts val="0"/>
              </a:spcBef>
              <a:spcAft>
                <a:spcPts val="800"/>
              </a:spcAft>
            </a:pP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$ControlSystem_Enclave01_PortsServices </a:t>
            </a:r>
            <a:endParaRPr lang="fr-CA"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70000"/>
              </a:lnSpc>
              <a:spcBef>
                <a:spcPts val="0"/>
              </a:spcBef>
              <a:spcAft>
                <a:spcPts val="800"/>
              </a:spcAft>
            </a:pPr>
            <a:r>
              <a:rPr lang="en-US" sz="1400" kern="100" dirty="0">
                <a:solidFill>
                  <a:srgbClr val="2F5496"/>
                </a:solidFill>
                <a:effectLst/>
                <a:latin typeface="Courier Prime Code" panose="00000509000000000000" pitchFamily="49" charset="0"/>
                <a:ea typeface="Calibri" panose="020F0502020204030204" pitchFamily="34" charset="0"/>
                <a:cs typeface="CMU Serif" panose="02000603000000000000" pitchFamily="2" charset="0"/>
              </a:rPr>
              <a:t>TCP 502 #Modbus TCP,TCP 20000 #DNP3</a:t>
            </a:r>
            <a:endParaRPr lang="fr-CA"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15292BD-8A79-47AB-8905-02B2972D4B6C}"/>
              </a:ext>
            </a:extLst>
          </p:cNvPr>
          <p:cNvSpPr txBox="1"/>
          <p:nvPr/>
        </p:nvSpPr>
        <p:spPr>
          <a:xfrm>
            <a:off x="1167403" y="1417108"/>
            <a:ext cx="6669503" cy="1538883"/>
          </a:xfrm>
          <a:prstGeom prst="rect">
            <a:avLst/>
          </a:prstGeom>
          <a:noFill/>
        </p:spPr>
        <p:txBody>
          <a:bodyPr wrap="square">
            <a:spAutoFit/>
          </a:bodyPr>
          <a:lstStyle/>
          <a:p>
            <a:pPr algn="just">
              <a:lnSpc>
                <a:spcPct val="150000"/>
              </a:lnSpc>
            </a:pPr>
            <a:r>
              <a:rPr lang="fr-FR" sz="1600" dirty="0">
                <a:solidFill>
                  <a:schemeClr val="tx1">
                    <a:lumMod val="50000"/>
                  </a:schemeClr>
                </a:solidFill>
                <a:latin typeface="Josefin Sans"/>
              </a:rPr>
              <a:t>L'établissement d'un Périmètre de Sécurité Électronique (ESP) autour d'une enclave offre une protection contre l'accès non autorisé et restreint la communication interne-externe. </a:t>
            </a:r>
          </a:p>
          <a:p>
            <a:pPr algn="just">
              <a:lnSpc>
                <a:spcPct val="150000"/>
              </a:lnSpc>
            </a:pPr>
            <a:r>
              <a:rPr lang="fr-FR" sz="1600" dirty="0">
                <a:solidFill>
                  <a:schemeClr val="tx1">
                    <a:lumMod val="50000"/>
                  </a:schemeClr>
                </a:solidFill>
                <a:latin typeface="Josefin Sans"/>
              </a:rPr>
              <a:t>Pour sécuriser le trafic, deux étapes sont nécessaires : </a:t>
            </a:r>
          </a:p>
        </p:txBody>
      </p:sp>
      <p:sp>
        <p:nvSpPr>
          <p:cNvPr id="40" name="TextBox 39">
            <a:extLst>
              <a:ext uri="{FF2B5EF4-FFF2-40B4-BE49-F238E27FC236}">
                <a16:creationId xmlns:a16="http://schemas.microsoft.com/office/drawing/2014/main" id="{6C826957-AEAE-4363-9D85-215B698DBCCD}"/>
              </a:ext>
            </a:extLst>
          </p:cNvPr>
          <p:cNvSpPr txBox="1"/>
          <p:nvPr/>
        </p:nvSpPr>
        <p:spPr>
          <a:xfrm>
            <a:off x="1063022" y="5399672"/>
            <a:ext cx="6410660" cy="2277547"/>
          </a:xfrm>
          <a:prstGeom prst="rect">
            <a:avLst/>
          </a:prstGeom>
          <a:noFill/>
        </p:spPr>
        <p:txBody>
          <a:bodyPr wrap="square">
            <a:spAutoFit/>
          </a:bodyPr>
          <a:lstStyle/>
          <a:p>
            <a:pPr algn="just">
              <a:lnSpc>
                <a:spcPct val="150000"/>
              </a:lnSpc>
            </a:pPr>
            <a:r>
              <a:rPr lang="fr-FR" sz="1600" dirty="0">
                <a:solidFill>
                  <a:schemeClr val="tx1">
                    <a:lumMod val="50000"/>
                  </a:schemeClr>
                </a:solidFill>
                <a:latin typeface="Josefin Sans"/>
              </a:rPr>
              <a:t>abordant la sélection et l'installation des dispositifs, avec des directives pour configurer les pare-feu, détecter et prévenir les intrusions, y compris l'utilisation de détection d'intrusion basée sur les anomalies et la surveillance des applications et protocoles dans les réseaux industriels, ainsi que l'intégration de diodes de données et de passerelles unidirectionnelles.</a:t>
            </a:r>
            <a:endParaRPr lang="en-US" sz="1600" dirty="0">
              <a:solidFill>
                <a:schemeClr val="tx1">
                  <a:lumMod val="50000"/>
                </a:schemeClr>
              </a:solidFill>
              <a:latin typeface="Josefin Sans"/>
            </a:endParaRPr>
          </a:p>
        </p:txBody>
      </p:sp>
      <p:sp>
        <p:nvSpPr>
          <p:cNvPr id="23" name="TextBox 22">
            <a:extLst>
              <a:ext uri="{FF2B5EF4-FFF2-40B4-BE49-F238E27FC236}">
                <a16:creationId xmlns:a16="http://schemas.microsoft.com/office/drawing/2014/main" id="{6BD0DC1C-AA5A-4688-8635-FAE4C849E02A}"/>
              </a:ext>
            </a:extLst>
          </p:cNvPr>
          <p:cNvSpPr txBox="1"/>
          <p:nvPr/>
        </p:nvSpPr>
        <p:spPr>
          <a:xfrm>
            <a:off x="1496003" y="2995693"/>
            <a:ext cx="6608450" cy="800219"/>
          </a:xfrm>
          <a:prstGeom prst="rect">
            <a:avLst/>
          </a:prstGeom>
          <a:noFill/>
        </p:spPr>
        <p:txBody>
          <a:bodyPr wrap="square">
            <a:spAutoFit/>
          </a:bodyPr>
          <a:lstStyle/>
          <a:p>
            <a:pPr marL="342900" indent="-342900" algn="just">
              <a:lnSpc>
                <a:spcPct val="150000"/>
              </a:lnSpc>
              <a:buFont typeface="+mj-lt"/>
              <a:buAutoNum type="arabicPeriod"/>
            </a:pPr>
            <a:r>
              <a:rPr lang="fr-FR" sz="1600" dirty="0">
                <a:solidFill>
                  <a:schemeClr val="tx1">
                    <a:lumMod val="50000"/>
                  </a:schemeClr>
                </a:solidFill>
                <a:latin typeface="Josefin Sans"/>
              </a:rPr>
              <a:t>Diriger tout le trafic à travers des connexions réseau surveillées .</a:t>
            </a:r>
          </a:p>
          <a:p>
            <a:pPr marL="342900" indent="-342900" algn="just">
              <a:lnSpc>
                <a:spcPct val="150000"/>
              </a:lnSpc>
              <a:buFont typeface="+mj-lt"/>
              <a:buAutoNum type="arabicPeriod"/>
            </a:pPr>
            <a:r>
              <a:rPr lang="fr-FR" sz="1600" dirty="0">
                <a:solidFill>
                  <a:schemeClr val="tx1">
                    <a:lumMod val="50000"/>
                  </a:schemeClr>
                </a:solidFill>
                <a:latin typeface="Josefin Sans"/>
              </a:rPr>
              <a:t>Placer des dispositifs de sécurité sur chaque connexion. </a:t>
            </a:r>
          </a:p>
        </p:txBody>
      </p:sp>
      <p:sp>
        <p:nvSpPr>
          <p:cNvPr id="25" name="Google Shape;860;p19">
            <a:extLst>
              <a:ext uri="{FF2B5EF4-FFF2-40B4-BE49-F238E27FC236}">
                <a16:creationId xmlns:a16="http://schemas.microsoft.com/office/drawing/2014/main" id="{91962B6E-7C4C-4FCF-BABE-E4A5DC674885}"/>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chemeClr val="bg2"/>
                </a:solidFill>
                <a:latin typeface="Anton" pitchFamily="2" charset="0"/>
              </a:rPr>
              <a:pPr algn="ctr"/>
              <a:t>29</a:t>
            </a:fld>
            <a:endParaRPr lang="en" dirty="0">
              <a:solidFill>
                <a:schemeClr val="bg2"/>
              </a:solidFill>
              <a:latin typeface="Anton" pitchFamily="2" charset="0"/>
            </a:endParaRPr>
          </a:p>
        </p:txBody>
      </p:sp>
    </p:spTree>
    <p:extLst>
      <p:ext uri="{BB962C8B-B14F-4D97-AF65-F5344CB8AC3E}">
        <p14:creationId xmlns:p14="http://schemas.microsoft.com/office/powerpoint/2010/main" val="260630651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5" name="Google Shape;395;p41"/>
          <p:cNvSpPr/>
          <p:nvPr/>
        </p:nvSpPr>
        <p:spPr>
          <a:xfrm>
            <a:off x="7080993" y="1103014"/>
            <a:ext cx="310200" cy="12300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74;p39">
            <a:hlinkClick r:id="" action="ppaction://hlinkshowjump?jump=previousslide"/>
            <a:extLst>
              <a:ext uri="{FF2B5EF4-FFF2-40B4-BE49-F238E27FC236}">
                <a16:creationId xmlns:a16="http://schemas.microsoft.com/office/drawing/2014/main" id="{994F4955-C016-456A-9A77-5279CCB6E4C6}"/>
              </a:ext>
            </a:extLst>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75;p39">
            <a:extLst>
              <a:ext uri="{FF2B5EF4-FFF2-40B4-BE49-F238E27FC236}">
                <a16:creationId xmlns:a16="http://schemas.microsoft.com/office/drawing/2014/main" id="{E77E61CE-D3CB-4AFD-9690-8501996FE4BB}"/>
              </a:ext>
            </a:extLst>
          </p:cNvPr>
          <p:cNvSpPr/>
          <p:nvPr/>
        </p:nvSpPr>
        <p:spPr>
          <a:xfrm>
            <a:off x="452765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76;p39">
            <a:hlinkClick r:id="" action="ppaction://hlinkshowjump?jump=nextslide"/>
            <a:extLst>
              <a:ext uri="{FF2B5EF4-FFF2-40B4-BE49-F238E27FC236}">
                <a16:creationId xmlns:a16="http://schemas.microsoft.com/office/drawing/2014/main" id="{D49DA187-5404-418A-8181-C64EF66ED97C}"/>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76;p39">
            <a:hlinkClick r:id="" action="ppaction://hlinkshowjump?jump=nextslide"/>
            <a:extLst>
              <a:ext uri="{FF2B5EF4-FFF2-40B4-BE49-F238E27FC236}">
                <a16:creationId xmlns:a16="http://schemas.microsoft.com/office/drawing/2014/main" id="{C02D159E-C42D-4A24-B154-E935F40B7FCC}"/>
              </a:ext>
            </a:extLst>
          </p:cNvPr>
          <p:cNvSpPr/>
          <p:nvPr/>
        </p:nvSpPr>
        <p:spPr>
          <a:xfrm>
            <a:off x="4831300"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2;p39">
            <a:extLst>
              <a:ext uri="{FF2B5EF4-FFF2-40B4-BE49-F238E27FC236}">
                <a16:creationId xmlns:a16="http://schemas.microsoft.com/office/drawing/2014/main" id="{FA3B38AD-0956-496E-B112-3643E304FB69}"/>
              </a:ext>
            </a:extLst>
          </p:cNvPr>
          <p:cNvSpPr txBox="1">
            <a:spLocks/>
          </p:cNvSpPr>
          <p:nvPr/>
        </p:nvSpPr>
        <p:spPr>
          <a:xfrm>
            <a:off x="2840100" y="2324850"/>
            <a:ext cx="3463800" cy="493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CA" sz="4400" b="1" dirty="0">
                <a:solidFill>
                  <a:schemeClr val="bg2"/>
                </a:solidFill>
                <a:latin typeface="Asap"/>
                <a:sym typeface="Asap"/>
              </a:rPr>
              <a:t>Introduction</a:t>
            </a:r>
          </a:p>
        </p:txBody>
      </p:sp>
      <p:sp>
        <p:nvSpPr>
          <p:cNvPr id="13" name="Google Shape;860;p19">
            <a:extLst>
              <a:ext uri="{FF2B5EF4-FFF2-40B4-BE49-F238E27FC236}">
                <a16:creationId xmlns:a16="http://schemas.microsoft.com/office/drawing/2014/main" id="{F4F98D14-6572-46D7-BC9F-753E14F5AFCA}"/>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chemeClr val="bg2"/>
                </a:solidFill>
                <a:latin typeface="Anton" pitchFamily="2" charset="0"/>
              </a:rPr>
              <a:pPr algn="ctr"/>
              <a:t>3</a:t>
            </a:fld>
            <a:endParaRPr lang="en" dirty="0">
              <a:solidFill>
                <a:schemeClr val="bg2"/>
              </a:solidFill>
              <a:latin typeface="Anton" pitchFamily="2" charset="0"/>
            </a:endParaRPr>
          </a:p>
        </p:txBody>
      </p:sp>
    </p:spTree>
    <p:extLst>
      <p:ext uri="{BB962C8B-B14F-4D97-AF65-F5344CB8AC3E}">
        <p14:creationId xmlns:p14="http://schemas.microsoft.com/office/powerpoint/2010/main" val="2457834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1"/>
          <p:cNvSpPr txBox="1">
            <a:spLocks noGrp="1"/>
          </p:cNvSpPr>
          <p:nvPr>
            <p:ph type="title" idx="2"/>
          </p:nvPr>
        </p:nvSpPr>
        <p:spPr>
          <a:xfrm>
            <a:off x="4294730" y="65624"/>
            <a:ext cx="4802223" cy="482700"/>
          </a:xfrm>
          <a:prstGeom prst="rect">
            <a:avLst/>
          </a:prstGeom>
        </p:spPr>
        <p:txBody>
          <a:bodyPr spcFirstLastPara="1" wrap="square" lIns="91425" tIns="91425" rIns="91425" bIns="91425" anchor="b" anchorCtr="0">
            <a:noAutofit/>
          </a:bodyPr>
          <a:lstStyle/>
          <a:p>
            <a:pPr algn="ctr">
              <a:buSzPts val="3000"/>
            </a:pPr>
            <a:r>
              <a:rPr lang="fr-CA" b="0" dirty="0">
                <a:solidFill>
                  <a:srgbClr val="67696B"/>
                </a:solidFill>
              </a:rPr>
              <a:t>Établissement d'Enclaves Sécurisées</a:t>
            </a:r>
            <a:endParaRPr b="0" dirty="0">
              <a:solidFill>
                <a:srgbClr val="67696B"/>
              </a:solidFill>
            </a:endParaRPr>
          </a:p>
        </p:txBody>
      </p:sp>
      <p:sp>
        <p:nvSpPr>
          <p:cNvPr id="396" name="Google Shape;396;p4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4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4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1">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95;p41">
            <a:extLst>
              <a:ext uri="{FF2B5EF4-FFF2-40B4-BE49-F238E27FC236}">
                <a16:creationId xmlns:a16="http://schemas.microsoft.com/office/drawing/2014/main" id="{E1C8A043-CFF8-4A90-81FC-D74524F96DE1}"/>
              </a:ext>
            </a:extLst>
          </p:cNvPr>
          <p:cNvSpPr/>
          <p:nvPr/>
        </p:nvSpPr>
        <p:spPr>
          <a:xfrm>
            <a:off x="4866178" y="453562"/>
            <a:ext cx="3502135" cy="83332"/>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4;p39">
            <a:hlinkClick r:id="" action="ppaction://hlinkshowjump?jump=previousslide"/>
            <a:extLst>
              <a:ext uri="{FF2B5EF4-FFF2-40B4-BE49-F238E27FC236}">
                <a16:creationId xmlns:a16="http://schemas.microsoft.com/office/drawing/2014/main" id="{4F0A52A5-A4D5-4FD7-8D5D-3D35E26C39CA}"/>
              </a:ext>
            </a:extLst>
          </p:cNvPr>
          <p:cNvSpPr/>
          <p:nvPr/>
        </p:nvSpPr>
        <p:spPr>
          <a:xfrm>
            <a:off x="4375825" y="253425"/>
            <a:ext cx="96900" cy="96900"/>
          </a:xfrm>
          <a:prstGeom prst="ellipse">
            <a:avLst/>
          </a:prstGeom>
          <a:solidFill>
            <a:srgbClr val="67696B">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75;p39">
            <a:extLst>
              <a:ext uri="{FF2B5EF4-FFF2-40B4-BE49-F238E27FC236}">
                <a16:creationId xmlns:a16="http://schemas.microsoft.com/office/drawing/2014/main" id="{A41B66F7-F203-4FCB-B2C4-A8E9E05A5384}"/>
              </a:ext>
            </a:extLst>
          </p:cNvPr>
          <p:cNvSpPr/>
          <p:nvPr/>
        </p:nvSpPr>
        <p:spPr>
          <a:xfrm>
            <a:off x="452765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76;p39">
            <a:hlinkClick r:id="" action="ppaction://hlinkshowjump?jump=nextslide"/>
            <a:extLst>
              <a:ext uri="{FF2B5EF4-FFF2-40B4-BE49-F238E27FC236}">
                <a16:creationId xmlns:a16="http://schemas.microsoft.com/office/drawing/2014/main" id="{FDC97F5E-0D0F-46F7-A122-ADDD16530978}"/>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TextBox 68">
            <a:extLst>
              <a:ext uri="{FF2B5EF4-FFF2-40B4-BE49-F238E27FC236}">
                <a16:creationId xmlns:a16="http://schemas.microsoft.com/office/drawing/2014/main" id="{5A27D1AE-0F87-4EE1-883E-BDAAD4647BED}"/>
              </a:ext>
            </a:extLst>
          </p:cNvPr>
          <p:cNvSpPr txBox="1"/>
          <p:nvPr/>
        </p:nvSpPr>
        <p:spPr>
          <a:xfrm>
            <a:off x="1114602" y="618546"/>
            <a:ext cx="5271684" cy="307777"/>
          </a:xfrm>
          <a:prstGeom prst="rect">
            <a:avLst/>
          </a:prstGeom>
          <a:noFill/>
          <a:ln w="12700">
            <a:solidFill>
              <a:schemeClr val="accent2">
                <a:lumMod val="50000"/>
              </a:schemeClr>
            </a:solidFill>
          </a:ln>
        </p:spPr>
        <p:txBody>
          <a:bodyPr wrap="square">
            <a:spAutoFit/>
          </a:bodyPr>
          <a:lstStyle/>
          <a:p>
            <a:pPr>
              <a:buClr>
                <a:srgbClr val="977DFE"/>
              </a:buClr>
            </a:pPr>
            <a:r>
              <a:rPr lang="en-US" b="1" dirty="0">
                <a:solidFill>
                  <a:srgbClr val="7D5FFE"/>
                </a:solidFill>
                <a:latin typeface="Josefin Sans"/>
                <a:sym typeface="Josefin Sans"/>
              </a:rPr>
              <a:t>SÉCURISATION DES PÉRIMÈTRES D'ENCLAVE</a:t>
            </a:r>
          </a:p>
        </p:txBody>
      </p:sp>
      <p:sp>
        <p:nvSpPr>
          <p:cNvPr id="29" name="TextBox 28">
            <a:extLst>
              <a:ext uri="{FF2B5EF4-FFF2-40B4-BE49-F238E27FC236}">
                <a16:creationId xmlns:a16="http://schemas.microsoft.com/office/drawing/2014/main" id="{E4905F02-07F5-426B-873E-B2A6733E45E3}"/>
              </a:ext>
            </a:extLst>
          </p:cNvPr>
          <p:cNvSpPr txBox="1"/>
          <p:nvPr/>
        </p:nvSpPr>
        <p:spPr>
          <a:xfrm>
            <a:off x="175546" y="624896"/>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3</a:t>
            </a:r>
          </a:p>
        </p:txBody>
      </p:sp>
      <p:sp>
        <p:nvSpPr>
          <p:cNvPr id="30" name="TextBox 29">
            <a:extLst>
              <a:ext uri="{FF2B5EF4-FFF2-40B4-BE49-F238E27FC236}">
                <a16:creationId xmlns:a16="http://schemas.microsoft.com/office/drawing/2014/main" id="{C85616DB-A9ED-4DAD-A65A-24B5EE2DD4E7}"/>
              </a:ext>
            </a:extLst>
          </p:cNvPr>
          <p:cNvSpPr txBox="1"/>
          <p:nvPr/>
        </p:nvSpPr>
        <p:spPr>
          <a:xfrm>
            <a:off x="219088" y="-1115302"/>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4</a:t>
            </a:r>
          </a:p>
        </p:txBody>
      </p:sp>
      <p:sp>
        <p:nvSpPr>
          <p:cNvPr id="35" name="TextBox 34">
            <a:extLst>
              <a:ext uri="{FF2B5EF4-FFF2-40B4-BE49-F238E27FC236}">
                <a16:creationId xmlns:a16="http://schemas.microsoft.com/office/drawing/2014/main" id="{E7EDC3EE-926D-4B6A-A3F1-A9AC081C05E9}"/>
              </a:ext>
            </a:extLst>
          </p:cNvPr>
          <p:cNvSpPr txBox="1"/>
          <p:nvPr/>
        </p:nvSpPr>
        <p:spPr>
          <a:xfrm>
            <a:off x="1218945" y="1247111"/>
            <a:ext cx="6410660" cy="2277547"/>
          </a:xfrm>
          <a:prstGeom prst="rect">
            <a:avLst/>
          </a:prstGeom>
          <a:noFill/>
        </p:spPr>
        <p:txBody>
          <a:bodyPr wrap="square">
            <a:spAutoFit/>
          </a:bodyPr>
          <a:lstStyle/>
          <a:p>
            <a:pPr algn="just">
              <a:lnSpc>
                <a:spcPct val="150000"/>
              </a:lnSpc>
            </a:pPr>
            <a:r>
              <a:rPr lang="fr-FR" sz="1600" dirty="0">
                <a:solidFill>
                  <a:schemeClr val="tx1">
                    <a:lumMod val="50000"/>
                  </a:schemeClr>
                </a:solidFill>
                <a:latin typeface="Josefin Sans"/>
              </a:rPr>
              <a:t>abordant la sélection et l'installation des dispositifs, avec des directives pour configurer les </a:t>
            </a:r>
            <a:r>
              <a:rPr lang="fr-FR" sz="1600" dirty="0">
                <a:solidFill>
                  <a:schemeClr val="bg2"/>
                </a:solidFill>
                <a:highlight>
                  <a:srgbClr val="7D5FFE"/>
                </a:highlight>
                <a:latin typeface="Josefin Sans"/>
              </a:rPr>
              <a:t>pare-feu</a:t>
            </a:r>
            <a:r>
              <a:rPr lang="fr-FR" sz="1600" dirty="0">
                <a:solidFill>
                  <a:schemeClr val="tx1">
                    <a:lumMod val="50000"/>
                  </a:schemeClr>
                </a:solidFill>
                <a:latin typeface="Josefin Sans"/>
              </a:rPr>
              <a:t>, détecter et prévenir les intrusions, y compris l'utilisation de </a:t>
            </a:r>
            <a:r>
              <a:rPr lang="fr-FR" sz="1600" dirty="0">
                <a:solidFill>
                  <a:schemeClr val="bg2"/>
                </a:solidFill>
                <a:highlight>
                  <a:srgbClr val="7D5FFE"/>
                </a:highlight>
                <a:latin typeface="Josefin Sans"/>
              </a:rPr>
              <a:t>détection d'intrusion </a:t>
            </a:r>
            <a:r>
              <a:rPr lang="fr-FR" sz="1600" dirty="0">
                <a:solidFill>
                  <a:schemeClr val="tx1">
                    <a:lumMod val="50000"/>
                  </a:schemeClr>
                </a:solidFill>
                <a:latin typeface="Josefin Sans"/>
              </a:rPr>
              <a:t>basée sur les anomalies et la surveillance des applications et protocoles dans les réseaux industriels, ainsi que l'intégration de </a:t>
            </a:r>
            <a:r>
              <a:rPr lang="fr-FR" sz="1600" dirty="0">
                <a:solidFill>
                  <a:schemeClr val="bg2"/>
                </a:solidFill>
                <a:highlight>
                  <a:srgbClr val="7D5FFE"/>
                </a:highlight>
                <a:latin typeface="Josefin Sans"/>
              </a:rPr>
              <a:t>diodes de données </a:t>
            </a:r>
            <a:r>
              <a:rPr lang="fr-FR" sz="1600" dirty="0">
                <a:solidFill>
                  <a:schemeClr val="tx1">
                    <a:lumMod val="50000"/>
                  </a:schemeClr>
                </a:solidFill>
                <a:latin typeface="Josefin Sans"/>
              </a:rPr>
              <a:t>et de </a:t>
            </a:r>
            <a:r>
              <a:rPr lang="fr-FR" sz="1600" dirty="0">
                <a:solidFill>
                  <a:schemeClr val="bg2"/>
                </a:solidFill>
                <a:highlight>
                  <a:srgbClr val="7D5FFE"/>
                </a:highlight>
                <a:latin typeface="Josefin Sans"/>
              </a:rPr>
              <a:t>passerelles unidirectionnelles</a:t>
            </a:r>
            <a:r>
              <a:rPr lang="fr-FR" sz="1600" dirty="0">
                <a:solidFill>
                  <a:schemeClr val="tx1">
                    <a:lumMod val="50000"/>
                  </a:schemeClr>
                </a:solidFill>
                <a:latin typeface="Josefin Sans"/>
              </a:rPr>
              <a:t>.</a:t>
            </a:r>
            <a:endParaRPr lang="en-US" sz="1600" dirty="0">
              <a:solidFill>
                <a:schemeClr val="tx1">
                  <a:lumMod val="50000"/>
                </a:schemeClr>
              </a:solidFill>
              <a:latin typeface="Josefin Sans"/>
            </a:endParaRPr>
          </a:p>
        </p:txBody>
      </p:sp>
      <p:pic>
        <p:nvPicPr>
          <p:cNvPr id="1026" name="Picture 2" descr="What is IDS and IPS? | Juniper Networks US">
            <a:extLst>
              <a:ext uri="{FF2B5EF4-FFF2-40B4-BE49-F238E27FC236}">
                <a16:creationId xmlns:a16="http://schemas.microsoft.com/office/drawing/2014/main" id="{8FB7B3EA-6FBD-4F4E-95DF-2B22373894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99" t="3970" r="18200" b="3299"/>
          <a:stretch/>
        </p:blipFill>
        <p:spPr bwMode="auto">
          <a:xfrm>
            <a:off x="1099462" y="5363167"/>
            <a:ext cx="6848856" cy="35360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2AA7E1B-94C4-4E50-81D5-318EDC17D324}"/>
              </a:ext>
            </a:extLst>
          </p:cNvPr>
          <p:cNvSpPr txBox="1"/>
          <p:nvPr/>
        </p:nvSpPr>
        <p:spPr>
          <a:xfrm>
            <a:off x="9472318" y="1247111"/>
            <a:ext cx="6669503" cy="1538883"/>
          </a:xfrm>
          <a:prstGeom prst="rect">
            <a:avLst/>
          </a:prstGeom>
          <a:noFill/>
        </p:spPr>
        <p:txBody>
          <a:bodyPr wrap="square">
            <a:spAutoFit/>
          </a:bodyPr>
          <a:lstStyle/>
          <a:p>
            <a:pPr algn="just">
              <a:lnSpc>
                <a:spcPct val="150000"/>
              </a:lnSpc>
            </a:pPr>
            <a:r>
              <a:rPr lang="fr-FR" sz="1600" dirty="0">
                <a:solidFill>
                  <a:schemeClr val="tx1">
                    <a:lumMod val="50000"/>
                  </a:schemeClr>
                </a:solidFill>
                <a:latin typeface="Josefin Sans"/>
              </a:rPr>
              <a:t>L'établissement d'un Périmètre de Sécurité Électronique (ESP) autour d'une enclave offre une protection contre l'accès non autorisé et restreint la communication interne-externe. </a:t>
            </a:r>
          </a:p>
          <a:p>
            <a:pPr algn="just">
              <a:lnSpc>
                <a:spcPct val="150000"/>
              </a:lnSpc>
            </a:pPr>
            <a:r>
              <a:rPr lang="fr-FR" sz="1600" dirty="0">
                <a:solidFill>
                  <a:schemeClr val="tx1">
                    <a:lumMod val="50000"/>
                  </a:schemeClr>
                </a:solidFill>
                <a:latin typeface="Josefin Sans"/>
              </a:rPr>
              <a:t>Pour sécuriser le trafic, deux étapes sont nécessaires : </a:t>
            </a:r>
          </a:p>
        </p:txBody>
      </p:sp>
      <p:sp>
        <p:nvSpPr>
          <p:cNvPr id="18" name="TextBox 17">
            <a:extLst>
              <a:ext uri="{FF2B5EF4-FFF2-40B4-BE49-F238E27FC236}">
                <a16:creationId xmlns:a16="http://schemas.microsoft.com/office/drawing/2014/main" id="{37A240BA-AF57-4114-9E6B-A06ED744A8B4}"/>
              </a:ext>
            </a:extLst>
          </p:cNvPr>
          <p:cNvSpPr txBox="1"/>
          <p:nvPr/>
        </p:nvSpPr>
        <p:spPr>
          <a:xfrm>
            <a:off x="9800918" y="2825696"/>
            <a:ext cx="6608450" cy="800219"/>
          </a:xfrm>
          <a:prstGeom prst="rect">
            <a:avLst/>
          </a:prstGeom>
          <a:noFill/>
        </p:spPr>
        <p:txBody>
          <a:bodyPr wrap="square">
            <a:spAutoFit/>
          </a:bodyPr>
          <a:lstStyle/>
          <a:p>
            <a:pPr marL="342900" indent="-342900" algn="just">
              <a:lnSpc>
                <a:spcPct val="150000"/>
              </a:lnSpc>
              <a:buFont typeface="+mj-lt"/>
              <a:buAutoNum type="arabicPeriod"/>
            </a:pPr>
            <a:r>
              <a:rPr lang="fr-FR" sz="1600" dirty="0">
                <a:solidFill>
                  <a:schemeClr val="tx1">
                    <a:lumMod val="50000"/>
                  </a:schemeClr>
                </a:solidFill>
                <a:latin typeface="Josefin Sans"/>
              </a:rPr>
              <a:t>Diriger tout le trafic à travers des connexions réseau surveillées .</a:t>
            </a:r>
          </a:p>
          <a:p>
            <a:pPr marL="342900" indent="-342900" algn="just">
              <a:lnSpc>
                <a:spcPct val="150000"/>
              </a:lnSpc>
              <a:buFont typeface="+mj-lt"/>
              <a:buAutoNum type="arabicPeriod"/>
            </a:pPr>
            <a:r>
              <a:rPr lang="fr-FR" sz="1600" dirty="0">
                <a:solidFill>
                  <a:schemeClr val="tx1">
                    <a:lumMod val="50000"/>
                  </a:schemeClr>
                </a:solidFill>
                <a:latin typeface="Josefin Sans"/>
              </a:rPr>
              <a:t>placer des dispositifs de sécurité sur chaque connexion. </a:t>
            </a:r>
          </a:p>
        </p:txBody>
      </p:sp>
      <p:sp>
        <p:nvSpPr>
          <p:cNvPr id="19" name="Google Shape;860;p19">
            <a:extLst>
              <a:ext uri="{FF2B5EF4-FFF2-40B4-BE49-F238E27FC236}">
                <a16:creationId xmlns:a16="http://schemas.microsoft.com/office/drawing/2014/main" id="{3A714156-B2C2-47F9-A20A-97131D651EE9}"/>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chemeClr val="bg2"/>
                </a:solidFill>
                <a:latin typeface="Anton" pitchFamily="2" charset="0"/>
              </a:rPr>
              <a:pPr algn="ctr"/>
              <a:t>30</a:t>
            </a:fld>
            <a:endParaRPr lang="en" dirty="0">
              <a:solidFill>
                <a:schemeClr val="bg2"/>
              </a:solidFill>
              <a:latin typeface="Anton" pitchFamily="2" charset="0"/>
            </a:endParaRPr>
          </a:p>
        </p:txBody>
      </p:sp>
    </p:spTree>
    <p:extLst>
      <p:ext uri="{BB962C8B-B14F-4D97-AF65-F5344CB8AC3E}">
        <p14:creationId xmlns:p14="http://schemas.microsoft.com/office/powerpoint/2010/main" val="4966798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1"/>
          <p:cNvSpPr txBox="1">
            <a:spLocks noGrp="1"/>
          </p:cNvSpPr>
          <p:nvPr>
            <p:ph type="title" idx="2"/>
          </p:nvPr>
        </p:nvSpPr>
        <p:spPr>
          <a:xfrm>
            <a:off x="4294730" y="65624"/>
            <a:ext cx="4802223" cy="482700"/>
          </a:xfrm>
          <a:prstGeom prst="rect">
            <a:avLst/>
          </a:prstGeom>
        </p:spPr>
        <p:txBody>
          <a:bodyPr spcFirstLastPara="1" wrap="square" lIns="91425" tIns="91425" rIns="91425" bIns="91425" anchor="b" anchorCtr="0">
            <a:noAutofit/>
          </a:bodyPr>
          <a:lstStyle/>
          <a:p>
            <a:pPr algn="ctr">
              <a:buSzPts val="3000"/>
            </a:pPr>
            <a:r>
              <a:rPr lang="fr-CA" b="0" dirty="0">
                <a:solidFill>
                  <a:srgbClr val="67696B"/>
                </a:solidFill>
              </a:rPr>
              <a:t>Établissement d'Enclaves Sécurisées</a:t>
            </a:r>
            <a:endParaRPr b="0" dirty="0">
              <a:solidFill>
                <a:srgbClr val="67696B"/>
              </a:solidFill>
            </a:endParaRPr>
          </a:p>
        </p:txBody>
      </p:sp>
      <p:sp>
        <p:nvSpPr>
          <p:cNvPr id="396" name="Google Shape;396;p4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4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4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1">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95;p41">
            <a:extLst>
              <a:ext uri="{FF2B5EF4-FFF2-40B4-BE49-F238E27FC236}">
                <a16:creationId xmlns:a16="http://schemas.microsoft.com/office/drawing/2014/main" id="{E1C8A043-CFF8-4A90-81FC-D74524F96DE1}"/>
              </a:ext>
            </a:extLst>
          </p:cNvPr>
          <p:cNvSpPr/>
          <p:nvPr/>
        </p:nvSpPr>
        <p:spPr>
          <a:xfrm>
            <a:off x="4866178" y="453562"/>
            <a:ext cx="3502135" cy="83332"/>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4;p39">
            <a:hlinkClick r:id="" action="ppaction://hlinkshowjump?jump=previousslide"/>
            <a:extLst>
              <a:ext uri="{FF2B5EF4-FFF2-40B4-BE49-F238E27FC236}">
                <a16:creationId xmlns:a16="http://schemas.microsoft.com/office/drawing/2014/main" id="{4F0A52A5-A4D5-4FD7-8D5D-3D35E26C39CA}"/>
              </a:ext>
            </a:extLst>
          </p:cNvPr>
          <p:cNvSpPr/>
          <p:nvPr/>
        </p:nvSpPr>
        <p:spPr>
          <a:xfrm>
            <a:off x="4375825" y="253425"/>
            <a:ext cx="96900" cy="96900"/>
          </a:xfrm>
          <a:prstGeom prst="ellipse">
            <a:avLst/>
          </a:prstGeom>
          <a:solidFill>
            <a:srgbClr val="67696B">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75;p39">
            <a:extLst>
              <a:ext uri="{FF2B5EF4-FFF2-40B4-BE49-F238E27FC236}">
                <a16:creationId xmlns:a16="http://schemas.microsoft.com/office/drawing/2014/main" id="{A41B66F7-F203-4FCB-B2C4-A8E9E05A5384}"/>
              </a:ext>
            </a:extLst>
          </p:cNvPr>
          <p:cNvSpPr/>
          <p:nvPr/>
        </p:nvSpPr>
        <p:spPr>
          <a:xfrm>
            <a:off x="452765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76;p39">
            <a:hlinkClick r:id="" action="ppaction://hlinkshowjump?jump=nextslide"/>
            <a:extLst>
              <a:ext uri="{FF2B5EF4-FFF2-40B4-BE49-F238E27FC236}">
                <a16:creationId xmlns:a16="http://schemas.microsoft.com/office/drawing/2014/main" id="{FDC97F5E-0D0F-46F7-A122-ADDD16530978}"/>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TextBox 68">
            <a:extLst>
              <a:ext uri="{FF2B5EF4-FFF2-40B4-BE49-F238E27FC236}">
                <a16:creationId xmlns:a16="http://schemas.microsoft.com/office/drawing/2014/main" id="{5A27D1AE-0F87-4EE1-883E-BDAAD4647BED}"/>
              </a:ext>
            </a:extLst>
          </p:cNvPr>
          <p:cNvSpPr txBox="1"/>
          <p:nvPr/>
        </p:nvSpPr>
        <p:spPr>
          <a:xfrm>
            <a:off x="1114602" y="618546"/>
            <a:ext cx="5271684" cy="307777"/>
          </a:xfrm>
          <a:prstGeom prst="rect">
            <a:avLst/>
          </a:prstGeom>
          <a:noFill/>
          <a:ln w="12700">
            <a:solidFill>
              <a:schemeClr val="accent2">
                <a:lumMod val="50000"/>
              </a:schemeClr>
            </a:solidFill>
          </a:ln>
        </p:spPr>
        <p:txBody>
          <a:bodyPr wrap="square">
            <a:spAutoFit/>
          </a:bodyPr>
          <a:lstStyle/>
          <a:p>
            <a:pPr>
              <a:buClr>
                <a:srgbClr val="977DFE"/>
              </a:buClr>
            </a:pPr>
            <a:r>
              <a:rPr lang="en-US" b="1" dirty="0">
                <a:solidFill>
                  <a:srgbClr val="7D5FFE"/>
                </a:solidFill>
                <a:latin typeface="Josefin Sans"/>
                <a:sym typeface="Josefin Sans"/>
              </a:rPr>
              <a:t>SÉCURISATION DES PÉRIMÈTRES D'ENCLAVE</a:t>
            </a:r>
          </a:p>
        </p:txBody>
      </p:sp>
      <p:sp>
        <p:nvSpPr>
          <p:cNvPr id="29" name="TextBox 28">
            <a:extLst>
              <a:ext uri="{FF2B5EF4-FFF2-40B4-BE49-F238E27FC236}">
                <a16:creationId xmlns:a16="http://schemas.microsoft.com/office/drawing/2014/main" id="{E4905F02-07F5-426B-873E-B2A6733E45E3}"/>
              </a:ext>
            </a:extLst>
          </p:cNvPr>
          <p:cNvSpPr txBox="1"/>
          <p:nvPr/>
        </p:nvSpPr>
        <p:spPr>
          <a:xfrm>
            <a:off x="175546" y="624896"/>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3</a:t>
            </a:r>
          </a:p>
        </p:txBody>
      </p:sp>
      <p:sp>
        <p:nvSpPr>
          <p:cNvPr id="30" name="TextBox 29">
            <a:extLst>
              <a:ext uri="{FF2B5EF4-FFF2-40B4-BE49-F238E27FC236}">
                <a16:creationId xmlns:a16="http://schemas.microsoft.com/office/drawing/2014/main" id="{C85616DB-A9ED-4DAD-A65A-24B5EE2DD4E7}"/>
              </a:ext>
            </a:extLst>
          </p:cNvPr>
          <p:cNvSpPr txBox="1"/>
          <p:nvPr/>
        </p:nvSpPr>
        <p:spPr>
          <a:xfrm>
            <a:off x="219088" y="-1115302"/>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4</a:t>
            </a:r>
          </a:p>
        </p:txBody>
      </p:sp>
      <p:sp>
        <p:nvSpPr>
          <p:cNvPr id="35" name="TextBox 34">
            <a:extLst>
              <a:ext uri="{FF2B5EF4-FFF2-40B4-BE49-F238E27FC236}">
                <a16:creationId xmlns:a16="http://schemas.microsoft.com/office/drawing/2014/main" id="{E7EDC3EE-926D-4B6A-A3F1-A9AC081C05E9}"/>
              </a:ext>
            </a:extLst>
          </p:cNvPr>
          <p:cNvSpPr txBox="1"/>
          <p:nvPr/>
        </p:nvSpPr>
        <p:spPr>
          <a:xfrm>
            <a:off x="1660848" y="-2830298"/>
            <a:ext cx="6410660" cy="2277547"/>
          </a:xfrm>
          <a:prstGeom prst="rect">
            <a:avLst/>
          </a:prstGeom>
          <a:noFill/>
        </p:spPr>
        <p:txBody>
          <a:bodyPr wrap="square">
            <a:spAutoFit/>
          </a:bodyPr>
          <a:lstStyle/>
          <a:p>
            <a:pPr algn="just">
              <a:lnSpc>
                <a:spcPct val="150000"/>
              </a:lnSpc>
            </a:pPr>
            <a:r>
              <a:rPr lang="fr-FR" sz="1600" dirty="0">
                <a:solidFill>
                  <a:schemeClr val="tx1">
                    <a:lumMod val="50000"/>
                  </a:schemeClr>
                </a:solidFill>
                <a:latin typeface="Josefin Sans"/>
              </a:rPr>
              <a:t>abordant la sélection et l'installation des dispositifs, avec des directives pour configurer les </a:t>
            </a:r>
            <a:r>
              <a:rPr lang="fr-FR" sz="1600" dirty="0">
                <a:solidFill>
                  <a:schemeClr val="bg2"/>
                </a:solidFill>
                <a:highlight>
                  <a:srgbClr val="7D5FFE"/>
                </a:highlight>
                <a:latin typeface="Josefin Sans"/>
              </a:rPr>
              <a:t>pare-feu</a:t>
            </a:r>
            <a:r>
              <a:rPr lang="fr-FR" sz="1600" dirty="0">
                <a:solidFill>
                  <a:schemeClr val="tx1">
                    <a:lumMod val="50000"/>
                  </a:schemeClr>
                </a:solidFill>
                <a:latin typeface="Josefin Sans"/>
              </a:rPr>
              <a:t>, détecter et prévenir les intrusions, y compris l'utilisation de </a:t>
            </a:r>
            <a:r>
              <a:rPr lang="fr-FR" sz="1600" dirty="0">
                <a:solidFill>
                  <a:schemeClr val="bg2"/>
                </a:solidFill>
                <a:highlight>
                  <a:srgbClr val="7D5FFE"/>
                </a:highlight>
                <a:latin typeface="Josefin Sans"/>
              </a:rPr>
              <a:t>détection d'intrusion </a:t>
            </a:r>
            <a:r>
              <a:rPr lang="fr-FR" sz="1600" dirty="0">
                <a:solidFill>
                  <a:schemeClr val="tx1">
                    <a:lumMod val="50000"/>
                  </a:schemeClr>
                </a:solidFill>
                <a:latin typeface="Josefin Sans"/>
              </a:rPr>
              <a:t>basée sur les anomalies et la surveillance des applications et protocoles dans les réseaux industriels, ainsi que l'intégration de </a:t>
            </a:r>
            <a:r>
              <a:rPr lang="fr-FR" sz="1600" dirty="0">
                <a:solidFill>
                  <a:schemeClr val="bg2"/>
                </a:solidFill>
                <a:highlight>
                  <a:srgbClr val="7D5FFE"/>
                </a:highlight>
                <a:latin typeface="Josefin Sans"/>
              </a:rPr>
              <a:t>diodes de données </a:t>
            </a:r>
            <a:r>
              <a:rPr lang="fr-FR" sz="1600" dirty="0">
                <a:solidFill>
                  <a:schemeClr val="tx1">
                    <a:lumMod val="50000"/>
                  </a:schemeClr>
                </a:solidFill>
                <a:latin typeface="Josefin Sans"/>
              </a:rPr>
              <a:t>et de </a:t>
            </a:r>
            <a:r>
              <a:rPr lang="fr-FR" sz="1600" dirty="0">
                <a:solidFill>
                  <a:schemeClr val="bg2"/>
                </a:solidFill>
                <a:highlight>
                  <a:srgbClr val="7D5FFE"/>
                </a:highlight>
                <a:latin typeface="Josefin Sans"/>
              </a:rPr>
              <a:t>passerelles unidirectionnelles</a:t>
            </a:r>
            <a:r>
              <a:rPr lang="fr-FR" sz="1600" dirty="0">
                <a:solidFill>
                  <a:schemeClr val="tx1">
                    <a:lumMod val="50000"/>
                  </a:schemeClr>
                </a:solidFill>
                <a:latin typeface="Josefin Sans"/>
              </a:rPr>
              <a:t>.</a:t>
            </a:r>
            <a:endParaRPr lang="en-US" sz="1600" dirty="0">
              <a:solidFill>
                <a:schemeClr val="tx1">
                  <a:lumMod val="50000"/>
                </a:schemeClr>
              </a:solidFill>
              <a:latin typeface="Josefin Sans"/>
            </a:endParaRPr>
          </a:p>
        </p:txBody>
      </p:sp>
      <p:pic>
        <p:nvPicPr>
          <p:cNvPr id="1026" name="Picture 2" descr="What is IDS and IPS? | Juniper Networks US">
            <a:extLst>
              <a:ext uri="{FF2B5EF4-FFF2-40B4-BE49-F238E27FC236}">
                <a16:creationId xmlns:a16="http://schemas.microsoft.com/office/drawing/2014/main" id="{8FB7B3EA-6FBD-4F4E-95DF-2B22373894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99" t="3970" r="18200" b="3299"/>
          <a:stretch/>
        </p:blipFill>
        <p:spPr bwMode="auto">
          <a:xfrm>
            <a:off x="1143004" y="1247111"/>
            <a:ext cx="6848856" cy="35360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ataDiode | Rolloos Oil &amp; Gas">
            <a:extLst>
              <a:ext uri="{FF2B5EF4-FFF2-40B4-BE49-F238E27FC236}">
                <a16:creationId xmlns:a16="http://schemas.microsoft.com/office/drawing/2014/main" id="{493F6671-9993-41E1-8413-48B0B848B7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504" t="11609" r="37553" b="44454"/>
          <a:stretch/>
        </p:blipFill>
        <p:spPr bwMode="auto">
          <a:xfrm>
            <a:off x="1807748" y="3343382"/>
            <a:ext cx="1582434" cy="158119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4847D79-4110-4406-AB43-3E935613AD24}"/>
              </a:ext>
            </a:extLst>
          </p:cNvPr>
          <p:cNvSpPr txBox="1"/>
          <p:nvPr/>
        </p:nvSpPr>
        <p:spPr>
          <a:xfrm>
            <a:off x="1095245" y="5870584"/>
            <a:ext cx="6741661" cy="1169551"/>
          </a:xfrm>
          <a:prstGeom prst="rect">
            <a:avLst/>
          </a:prstGeom>
          <a:noFill/>
        </p:spPr>
        <p:txBody>
          <a:bodyPr wrap="square">
            <a:spAutoFit/>
          </a:bodyPr>
          <a:lstStyle/>
          <a:p>
            <a:pPr lvl="0" algn="just">
              <a:lnSpc>
                <a:spcPct val="150000"/>
              </a:lnSpc>
              <a:buSzPct val="88000"/>
            </a:pPr>
            <a:r>
              <a:rPr lang="fr-FR" sz="1600" dirty="0">
                <a:solidFill>
                  <a:schemeClr val="tx1">
                    <a:lumMod val="50000"/>
                  </a:schemeClr>
                </a:solidFill>
                <a:latin typeface="Josefin Sans"/>
              </a:rPr>
              <a:t>La sécurisation de l'intérieur d'une enclave, contrairement à ses périmètres clairement définis, repose sur des dispositifs spécifiques et des communications réseau entre eux. La sécurité interne focalisée sur :</a:t>
            </a:r>
            <a:endParaRPr lang="fr-CA" sz="1600" dirty="0">
              <a:solidFill>
                <a:schemeClr val="tx1">
                  <a:lumMod val="50000"/>
                </a:schemeClr>
              </a:solidFill>
              <a:latin typeface="Josefin Sans"/>
            </a:endParaRPr>
          </a:p>
        </p:txBody>
      </p:sp>
      <p:sp>
        <p:nvSpPr>
          <p:cNvPr id="19" name="Google Shape;860;p19">
            <a:extLst>
              <a:ext uri="{FF2B5EF4-FFF2-40B4-BE49-F238E27FC236}">
                <a16:creationId xmlns:a16="http://schemas.microsoft.com/office/drawing/2014/main" id="{727FD48E-A1B6-4E54-9403-A919497D95F5}"/>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chemeClr val="bg2"/>
                </a:solidFill>
                <a:latin typeface="Anton" pitchFamily="2" charset="0"/>
              </a:rPr>
              <a:pPr algn="ctr"/>
              <a:t>31</a:t>
            </a:fld>
            <a:endParaRPr lang="en" dirty="0">
              <a:solidFill>
                <a:schemeClr val="bg2"/>
              </a:solidFill>
              <a:latin typeface="Anton" pitchFamily="2" charset="0"/>
            </a:endParaRPr>
          </a:p>
        </p:txBody>
      </p:sp>
    </p:spTree>
    <p:extLst>
      <p:ext uri="{BB962C8B-B14F-4D97-AF65-F5344CB8AC3E}">
        <p14:creationId xmlns:p14="http://schemas.microsoft.com/office/powerpoint/2010/main" val="424508067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1"/>
          <p:cNvSpPr txBox="1">
            <a:spLocks noGrp="1"/>
          </p:cNvSpPr>
          <p:nvPr>
            <p:ph type="title" idx="2"/>
          </p:nvPr>
        </p:nvSpPr>
        <p:spPr>
          <a:xfrm>
            <a:off x="4294730" y="65624"/>
            <a:ext cx="4802223" cy="482700"/>
          </a:xfrm>
          <a:prstGeom prst="rect">
            <a:avLst/>
          </a:prstGeom>
        </p:spPr>
        <p:txBody>
          <a:bodyPr spcFirstLastPara="1" wrap="square" lIns="91425" tIns="91425" rIns="91425" bIns="91425" anchor="b" anchorCtr="0">
            <a:noAutofit/>
          </a:bodyPr>
          <a:lstStyle/>
          <a:p>
            <a:pPr algn="ctr">
              <a:buSzPts val="3000"/>
            </a:pPr>
            <a:r>
              <a:rPr lang="fr-CA" b="0" dirty="0">
                <a:solidFill>
                  <a:srgbClr val="67696B"/>
                </a:solidFill>
              </a:rPr>
              <a:t>Établissement d'Enclaves Sécurisées</a:t>
            </a:r>
            <a:endParaRPr b="0" dirty="0">
              <a:solidFill>
                <a:srgbClr val="67696B"/>
              </a:solidFill>
            </a:endParaRPr>
          </a:p>
        </p:txBody>
      </p:sp>
      <p:sp>
        <p:nvSpPr>
          <p:cNvPr id="396" name="Google Shape;396;p4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4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4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1">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95;p41">
            <a:extLst>
              <a:ext uri="{FF2B5EF4-FFF2-40B4-BE49-F238E27FC236}">
                <a16:creationId xmlns:a16="http://schemas.microsoft.com/office/drawing/2014/main" id="{E1C8A043-CFF8-4A90-81FC-D74524F96DE1}"/>
              </a:ext>
            </a:extLst>
          </p:cNvPr>
          <p:cNvSpPr/>
          <p:nvPr/>
        </p:nvSpPr>
        <p:spPr>
          <a:xfrm>
            <a:off x="4866178" y="453562"/>
            <a:ext cx="3502135" cy="83332"/>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4;p39">
            <a:hlinkClick r:id="" action="ppaction://hlinkshowjump?jump=previousslide"/>
            <a:extLst>
              <a:ext uri="{FF2B5EF4-FFF2-40B4-BE49-F238E27FC236}">
                <a16:creationId xmlns:a16="http://schemas.microsoft.com/office/drawing/2014/main" id="{4F0A52A5-A4D5-4FD7-8D5D-3D35E26C39CA}"/>
              </a:ext>
            </a:extLst>
          </p:cNvPr>
          <p:cNvSpPr/>
          <p:nvPr/>
        </p:nvSpPr>
        <p:spPr>
          <a:xfrm>
            <a:off x="4375825" y="253425"/>
            <a:ext cx="96900" cy="96900"/>
          </a:xfrm>
          <a:prstGeom prst="ellipse">
            <a:avLst/>
          </a:prstGeom>
          <a:solidFill>
            <a:srgbClr val="67696B">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75;p39">
            <a:extLst>
              <a:ext uri="{FF2B5EF4-FFF2-40B4-BE49-F238E27FC236}">
                <a16:creationId xmlns:a16="http://schemas.microsoft.com/office/drawing/2014/main" id="{A41B66F7-F203-4FCB-B2C4-A8E9E05A5384}"/>
              </a:ext>
            </a:extLst>
          </p:cNvPr>
          <p:cNvSpPr/>
          <p:nvPr/>
        </p:nvSpPr>
        <p:spPr>
          <a:xfrm>
            <a:off x="452765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76;p39">
            <a:hlinkClick r:id="" action="ppaction://hlinkshowjump?jump=nextslide"/>
            <a:extLst>
              <a:ext uri="{FF2B5EF4-FFF2-40B4-BE49-F238E27FC236}">
                <a16:creationId xmlns:a16="http://schemas.microsoft.com/office/drawing/2014/main" id="{FDC97F5E-0D0F-46F7-A122-ADDD16530978}"/>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TextBox 68">
            <a:extLst>
              <a:ext uri="{FF2B5EF4-FFF2-40B4-BE49-F238E27FC236}">
                <a16:creationId xmlns:a16="http://schemas.microsoft.com/office/drawing/2014/main" id="{5A27D1AE-0F87-4EE1-883E-BDAAD4647BED}"/>
              </a:ext>
            </a:extLst>
          </p:cNvPr>
          <p:cNvSpPr txBox="1"/>
          <p:nvPr/>
        </p:nvSpPr>
        <p:spPr>
          <a:xfrm>
            <a:off x="1114602" y="618546"/>
            <a:ext cx="5271684" cy="307777"/>
          </a:xfrm>
          <a:prstGeom prst="rect">
            <a:avLst/>
          </a:prstGeom>
          <a:noFill/>
          <a:ln w="12700">
            <a:solidFill>
              <a:schemeClr val="accent2">
                <a:lumMod val="50000"/>
              </a:schemeClr>
            </a:solidFill>
          </a:ln>
        </p:spPr>
        <p:txBody>
          <a:bodyPr wrap="square">
            <a:spAutoFit/>
          </a:bodyPr>
          <a:lstStyle/>
          <a:p>
            <a:pPr>
              <a:buClr>
                <a:srgbClr val="977DFE"/>
              </a:buClr>
            </a:pPr>
            <a:r>
              <a:rPr lang="en-US" b="1" dirty="0">
                <a:solidFill>
                  <a:srgbClr val="7D5FFE"/>
                </a:solidFill>
                <a:latin typeface="Josefin Sans"/>
                <a:sym typeface="Josefin Sans"/>
              </a:rPr>
              <a:t>SÉCURISATION DES INTÉRIEURS D'ENCLAVE</a:t>
            </a:r>
          </a:p>
        </p:txBody>
      </p:sp>
      <p:sp>
        <p:nvSpPr>
          <p:cNvPr id="78" name="TextBox 77">
            <a:extLst>
              <a:ext uri="{FF2B5EF4-FFF2-40B4-BE49-F238E27FC236}">
                <a16:creationId xmlns:a16="http://schemas.microsoft.com/office/drawing/2014/main" id="{14DFF25B-040C-4083-8CC1-B286C2A248F2}"/>
              </a:ext>
            </a:extLst>
          </p:cNvPr>
          <p:cNvSpPr txBox="1"/>
          <p:nvPr/>
        </p:nvSpPr>
        <p:spPr>
          <a:xfrm>
            <a:off x="-2239983" y="628485"/>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a:t>
            </a:r>
            <a:r>
              <a:rPr lang="en-US" sz="1200" dirty="0">
                <a:solidFill>
                  <a:schemeClr val="bg2"/>
                </a:solidFill>
                <a:latin typeface="Josefin Sans"/>
              </a:rPr>
              <a:t> </a:t>
            </a:r>
            <a:r>
              <a:rPr lang="en-US" dirty="0">
                <a:solidFill>
                  <a:schemeClr val="bg2"/>
                </a:solidFill>
                <a:latin typeface="Josefin Sans"/>
              </a:rPr>
              <a:t>2</a:t>
            </a:r>
          </a:p>
        </p:txBody>
      </p:sp>
      <p:sp>
        <p:nvSpPr>
          <p:cNvPr id="29" name="TextBox 28">
            <a:extLst>
              <a:ext uri="{FF2B5EF4-FFF2-40B4-BE49-F238E27FC236}">
                <a16:creationId xmlns:a16="http://schemas.microsoft.com/office/drawing/2014/main" id="{E4905F02-07F5-426B-873E-B2A6733E45E3}"/>
              </a:ext>
            </a:extLst>
          </p:cNvPr>
          <p:cNvSpPr txBox="1"/>
          <p:nvPr/>
        </p:nvSpPr>
        <p:spPr>
          <a:xfrm>
            <a:off x="-1116923" y="633060"/>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3</a:t>
            </a:r>
          </a:p>
        </p:txBody>
      </p:sp>
      <p:sp>
        <p:nvSpPr>
          <p:cNvPr id="30" name="TextBox 29">
            <a:extLst>
              <a:ext uri="{FF2B5EF4-FFF2-40B4-BE49-F238E27FC236}">
                <a16:creationId xmlns:a16="http://schemas.microsoft.com/office/drawing/2014/main" id="{C85616DB-A9ED-4DAD-A65A-24B5EE2DD4E7}"/>
              </a:ext>
            </a:extLst>
          </p:cNvPr>
          <p:cNvSpPr txBox="1"/>
          <p:nvPr/>
        </p:nvSpPr>
        <p:spPr>
          <a:xfrm>
            <a:off x="171329" y="635542"/>
            <a:ext cx="923916" cy="30777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CA" dirty="0">
                <a:solidFill>
                  <a:schemeClr val="bg2"/>
                </a:solidFill>
                <a:latin typeface="Josefin Sans"/>
              </a:rPr>
              <a:t>P</a:t>
            </a:r>
            <a:r>
              <a:rPr lang="en-US" dirty="0">
                <a:solidFill>
                  <a:schemeClr val="bg2"/>
                </a:solidFill>
                <a:latin typeface="Josefin Sans"/>
              </a:rPr>
              <a:t>HASE 4</a:t>
            </a:r>
          </a:p>
        </p:txBody>
      </p:sp>
      <p:sp>
        <p:nvSpPr>
          <p:cNvPr id="26" name="TextBox 25">
            <a:extLst>
              <a:ext uri="{FF2B5EF4-FFF2-40B4-BE49-F238E27FC236}">
                <a16:creationId xmlns:a16="http://schemas.microsoft.com/office/drawing/2014/main" id="{07AE7165-E78E-48F6-AE3D-163A31A6993D}"/>
              </a:ext>
            </a:extLst>
          </p:cNvPr>
          <p:cNvSpPr txBox="1"/>
          <p:nvPr/>
        </p:nvSpPr>
        <p:spPr>
          <a:xfrm>
            <a:off x="1095245" y="1210093"/>
            <a:ext cx="6741661" cy="1169551"/>
          </a:xfrm>
          <a:prstGeom prst="rect">
            <a:avLst/>
          </a:prstGeom>
          <a:noFill/>
        </p:spPr>
        <p:txBody>
          <a:bodyPr wrap="square">
            <a:spAutoFit/>
          </a:bodyPr>
          <a:lstStyle/>
          <a:p>
            <a:pPr lvl="0" algn="just">
              <a:lnSpc>
                <a:spcPct val="150000"/>
              </a:lnSpc>
              <a:buSzPct val="88000"/>
            </a:pPr>
            <a:r>
              <a:rPr lang="fr-FR" sz="1600" dirty="0">
                <a:solidFill>
                  <a:schemeClr val="tx1">
                    <a:lumMod val="50000"/>
                  </a:schemeClr>
                </a:solidFill>
                <a:latin typeface="Josefin Sans"/>
              </a:rPr>
              <a:t>La sécurisation de l'intérieur d'une enclave, contrairement à ses périmètres clairement définis, repose sur des dispositifs spécifiques et des communications réseau entre eux. La sécurité interne focalisée sur :</a:t>
            </a:r>
            <a:endParaRPr lang="fr-CA" sz="1600" dirty="0">
              <a:solidFill>
                <a:schemeClr val="tx1">
                  <a:lumMod val="50000"/>
                </a:schemeClr>
              </a:solidFill>
              <a:latin typeface="Josefin Sans"/>
            </a:endParaRPr>
          </a:p>
        </p:txBody>
      </p:sp>
      <p:sp>
        <p:nvSpPr>
          <p:cNvPr id="32" name="TextBox 31">
            <a:extLst>
              <a:ext uri="{FF2B5EF4-FFF2-40B4-BE49-F238E27FC236}">
                <a16:creationId xmlns:a16="http://schemas.microsoft.com/office/drawing/2014/main" id="{958015DA-1BCA-4DE8-B016-70B5763C2C0A}"/>
              </a:ext>
            </a:extLst>
          </p:cNvPr>
          <p:cNvSpPr txBox="1"/>
          <p:nvPr/>
        </p:nvSpPr>
        <p:spPr>
          <a:xfrm>
            <a:off x="1478824" y="2379644"/>
            <a:ext cx="5579056" cy="190821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fr-FR" sz="1600" dirty="0">
                <a:solidFill>
                  <a:schemeClr val="tx1">
                    <a:lumMod val="50000"/>
                  </a:schemeClr>
                </a:solidFill>
                <a:latin typeface="Josefin Sans"/>
              </a:rPr>
              <a:t>l'authentification des utilisateurs. </a:t>
            </a:r>
          </a:p>
          <a:p>
            <a:pPr marL="285750" indent="-285750" algn="just">
              <a:lnSpc>
                <a:spcPct val="150000"/>
              </a:lnSpc>
              <a:buFont typeface="Arial" panose="020B0604020202020204" pitchFamily="34" charset="0"/>
              <a:buChar char="•"/>
            </a:pPr>
            <a:r>
              <a:rPr lang="fr-FR" sz="1600" dirty="0">
                <a:solidFill>
                  <a:schemeClr val="tx1">
                    <a:lumMod val="50000"/>
                  </a:schemeClr>
                </a:solidFill>
                <a:latin typeface="Josefin Sans"/>
              </a:rPr>
              <a:t>le contrôle d'accès aux fichiers en déployant les IDS et les systèmes de gestion de l'information.</a:t>
            </a:r>
          </a:p>
          <a:p>
            <a:pPr marL="285750" indent="-285750" algn="just">
              <a:lnSpc>
                <a:spcPct val="150000"/>
              </a:lnSpc>
              <a:buFont typeface="Arial" panose="020B0604020202020204" pitchFamily="34" charset="0"/>
              <a:buChar char="•"/>
            </a:pPr>
            <a:r>
              <a:rPr lang="fr-FR" sz="1600" dirty="0">
                <a:solidFill>
                  <a:schemeClr val="tx1">
                    <a:lumMod val="50000"/>
                  </a:schemeClr>
                </a:solidFill>
                <a:latin typeface="Josefin Sans"/>
              </a:rPr>
              <a:t>les systèmes anti-logiciels malveillants tels que </a:t>
            </a:r>
            <a:r>
              <a:rPr lang="fr-FR" sz="1600" u="sng" dirty="0">
                <a:solidFill>
                  <a:schemeClr val="tx1">
                    <a:lumMod val="50000"/>
                  </a:schemeClr>
                </a:solidFill>
                <a:effectLst>
                  <a:outerShdw blurRad="38100" dist="38100" dir="2700000" algn="tl">
                    <a:srgbClr val="000000">
                      <a:alpha val="43137"/>
                    </a:srgbClr>
                  </a:outerShdw>
                </a:effectLst>
                <a:latin typeface="Josefin Sans"/>
              </a:rPr>
              <a:t>les antivirus </a:t>
            </a:r>
            <a:r>
              <a:rPr lang="fr-FR" sz="1600" dirty="0">
                <a:solidFill>
                  <a:schemeClr val="tx1">
                    <a:lumMod val="50000"/>
                  </a:schemeClr>
                </a:solidFill>
                <a:latin typeface="Josefin Sans"/>
              </a:rPr>
              <a:t>et </a:t>
            </a:r>
            <a:r>
              <a:rPr lang="fr-FR" sz="1600" u="sng" dirty="0">
                <a:solidFill>
                  <a:schemeClr val="tx1">
                    <a:lumMod val="50000"/>
                  </a:schemeClr>
                </a:solidFill>
                <a:effectLst>
                  <a:outerShdw blurRad="38100" dist="38100" dir="2700000" algn="tl">
                    <a:srgbClr val="000000">
                      <a:alpha val="43137"/>
                    </a:srgbClr>
                  </a:outerShdw>
                </a:effectLst>
                <a:latin typeface="Josefin Sans"/>
              </a:rPr>
              <a:t>les listes blanches</a:t>
            </a:r>
            <a:r>
              <a:rPr lang="fr-FR" sz="1600" dirty="0">
                <a:solidFill>
                  <a:schemeClr val="tx1">
                    <a:lumMod val="50000"/>
                  </a:schemeClr>
                </a:solidFill>
                <a:latin typeface="Josefin Sans"/>
              </a:rPr>
              <a:t> d'applications.</a:t>
            </a:r>
          </a:p>
        </p:txBody>
      </p:sp>
      <p:sp>
        <p:nvSpPr>
          <p:cNvPr id="17" name="Google Shape;860;p19">
            <a:extLst>
              <a:ext uri="{FF2B5EF4-FFF2-40B4-BE49-F238E27FC236}">
                <a16:creationId xmlns:a16="http://schemas.microsoft.com/office/drawing/2014/main" id="{6DBF01C1-50F8-4C6F-A2B6-E097ACC1E08C}"/>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chemeClr val="bg2"/>
                </a:solidFill>
                <a:latin typeface="Anton" pitchFamily="2" charset="0"/>
              </a:rPr>
              <a:pPr algn="ctr"/>
              <a:t>32</a:t>
            </a:fld>
            <a:endParaRPr lang="en" dirty="0">
              <a:solidFill>
                <a:schemeClr val="bg2"/>
              </a:solidFill>
              <a:latin typeface="Anton" pitchFamily="2" charset="0"/>
            </a:endParaRPr>
          </a:p>
        </p:txBody>
      </p:sp>
    </p:spTree>
    <p:extLst>
      <p:ext uri="{BB962C8B-B14F-4D97-AF65-F5344CB8AC3E}">
        <p14:creationId xmlns:p14="http://schemas.microsoft.com/office/powerpoint/2010/main" val="8484448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313A475-EA3C-4B5B-B62F-055E2FAE4F6E}"/>
              </a:ext>
            </a:extLst>
          </p:cNvPr>
          <p:cNvSpPr>
            <a:spLocks noGrp="1"/>
          </p:cNvSpPr>
          <p:nvPr>
            <p:ph type="title"/>
          </p:nvPr>
        </p:nvSpPr>
        <p:spPr>
          <a:xfrm>
            <a:off x="3873075" y="1284280"/>
            <a:ext cx="1398000" cy="1271700"/>
          </a:xfrm>
        </p:spPr>
        <p:txBody>
          <a:bodyPr/>
          <a:lstStyle/>
          <a:p>
            <a:r>
              <a:rPr lang="fr-CA" b="1" dirty="0"/>
              <a:t>05</a:t>
            </a:r>
            <a:endParaRPr lang="en-US" b="1" dirty="0"/>
          </a:p>
        </p:txBody>
      </p:sp>
      <p:sp>
        <p:nvSpPr>
          <p:cNvPr id="13" name="Title 12">
            <a:extLst>
              <a:ext uri="{FF2B5EF4-FFF2-40B4-BE49-F238E27FC236}">
                <a16:creationId xmlns:a16="http://schemas.microsoft.com/office/drawing/2014/main" id="{72766D2C-8B26-4BCD-9B92-207EC4203A6F}"/>
              </a:ext>
            </a:extLst>
          </p:cNvPr>
          <p:cNvSpPr>
            <a:spLocks noGrp="1"/>
          </p:cNvSpPr>
          <p:nvPr>
            <p:ph type="title" idx="2"/>
          </p:nvPr>
        </p:nvSpPr>
        <p:spPr>
          <a:xfrm>
            <a:off x="1314450" y="2603751"/>
            <a:ext cx="6515100" cy="976573"/>
          </a:xfrm>
        </p:spPr>
        <p:txBody>
          <a:bodyPr anchor="ctr"/>
          <a:lstStyle/>
          <a:p>
            <a:r>
              <a:rPr lang="fr-CA" sz="4800" b="1" dirty="0"/>
              <a:t>Démo Sous Linux </a:t>
            </a:r>
            <a:endParaRPr lang="en-US" sz="4800" b="1" dirty="0"/>
          </a:p>
        </p:txBody>
      </p:sp>
      <p:sp>
        <p:nvSpPr>
          <p:cNvPr id="14" name="Google Shape;976;p52">
            <a:hlinkClick r:id="" action="ppaction://hlinkshowjump?jump=previousslide"/>
            <a:extLst>
              <a:ext uri="{FF2B5EF4-FFF2-40B4-BE49-F238E27FC236}">
                <a16:creationId xmlns:a16="http://schemas.microsoft.com/office/drawing/2014/main" id="{EC976646-C306-4577-A66B-90E6257090FF}"/>
              </a:ext>
            </a:extLst>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77;p52">
            <a:extLst>
              <a:ext uri="{FF2B5EF4-FFF2-40B4-BE49-F238E27FC236}">
                <a16:creationId xmlns:a16="http://schemas.microsoft.com/office/drawing/2014/main" id="{7D1D16E3-428A-4212-BFA3-FFEAD72F47C4}"/>
              </a:ext>
            </a:extLst>
          </p:cNvPr>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978;p52">
            <a:hlinkClick r:id="" action="ppaction://hlinkshowjump?jump=nextslide"/>
            <a:extLst>
              <a:ext uri="{FF2B5EF4-FFF2-40B4-BE49-F238E27FC236}">
                <a16:creationId xmlns:a16="http://schemas.microsoft.com/office/drawing/2014/main" id="{8D2ED152-FCA3-49D2-8D0E-4E78B5A93C93}"/>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979;p52">
            <a:hlinkClick r:id="rId2" action="ppaction://hlinksldjump"/>
            <a:extLst>
              <a:ext uri="{FF2B5EF4-FFF2-40B4-BE49-F238E27FC236}">
                <a16:creationId xmlns:a16="http://schemas.microsoft.com/office/drawing/2014/main" id="{028D09DF-ADC5-4DC7-AD5C-44FA9D6AAE29}"/>
              </a:ext>
            </a:extLst>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004;p53">
            <a:hlinkClick r:id="" action="ppaction://hlinkshowjump?jump=previousslide"/>
            <a:extLst>
              <a:ext uri="{FF2B5EF4-FFF2-40B4-BE49-F238E27FC236}">
                <a16:creationId xmlns:a16="http://schemas.microsoft.com/office/drawing/2014/main" id="{149C0470-C28B-4A2C-A952-09B7D764CD05}"/>
              </a:ext>
            </a:extLst>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005;p53">
            <a:extLst>
              <a:ext uri="{FF2B5EF4-FFF2-40B4-BE49-F238E27FC236}">
                <a16:creationId xmlns:a16="http://schemas.microsoft.com/office/drawing/2014/main" id="{CD58847C-CA09-43B2-A395-92DEE1BF15E5}"/>
              </a:ext>
            </a:extLst>
          </p:cNvPr>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006;p53">
            <a:hlinkClick r:id="" action="ppaction://hlinkshowjump?jump=nextslide"/>
            <a:extLst>
              <a:ext uri="{FF2B5EF4-FFF2-40B4-BE49-F238E27FC236}">
                <a16:creationId xmlns:a16="http://schemas.microsoft.com/office/drawing/2014/main" id="{728FC493-9B9C-457C-8EB7-77177876151C}"/>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004;p53">
            <a:hlinkClick r:id="" action="ppaction://hlinkshowjump?jump=previousslide"/>
            <a:extLst>
              <a:ext uri="{FF2B5EF4-FFF2-40B4-BE49-F238E27FC236}">
                <a16:creationId xmlns:a16="http://schemas.microsoft.com/office/drawing/2014/main" id="{054EFE96-9DC8-4047-B0B2-EF01F1D9A2B2}"/>
              </a:ext>
            </a:extLst>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005;p53">
            <a:extLst>
              <a:ext uri="{FF2B5EF4-FFF2-40B4-BE49-F238E27FC236}">
                <a16:creationId xmlns:a16="http://schemas.microsoft.com/office/drawing/2014/main" id="{DC0964C8-2C7B-41A9-832E-71F1C744859C}"/>
              </a:ext>
            </a:extLst>
          </p:cNvPr>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006;p53">
            <a:hlinkClick r:id="" action="ppaction://hlinkshowjump?jump=nextslide"/>
            <a:extLst>
              <a:ext uri="{FF2B5EF4-FFF2-40B4-BE49-F238E27FC236}">
                <a16:creationId xmlns:a16="http://schemas.microsoft.com/office/drawing/2014/main" id="{AA39EE80-21D8-4017-90F2-185FCC1A273C}"/>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004;p53">
            <a:hlinkClick r:id="" action="ppaction://hlinkshowjump?jump=previousslide"/>
            <a:extLst>
              <a:ext uri="{FF2B5EF4-FFF2-40B4-BE49-F238E27FC236}">
                <a16:creationId xmlns:a16="http://schemas.microsoft.com/office/drawing/2014/main" id="{F9537DB1-7B19-49A0-B01C-7FA02606FCB0}"/>
              </a:ext>
            </a:extLst>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005;p53">
            <a:extLst>
              <a:ext uri="{FF2B5EF4-FFF2-40B4-BE49-F238E27FC236}">
                <a16:creationId xmlns:a16="http://schemas.microsoft.com/office/drawing/2014/main" id="{0A292CE2-D91D-4266-9EBD-D19606D241C6}"/>
              </a:ext>
            </a:extLst>
          </p:cNvPr>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006;p53">
            <a:hlinkClick r:id="" action="ppaction://hlinkshowjump?jump=nextslide"/>
            <a:extLst>
              <a:ext uri="{FF2B5EF4-FFF2-40B4-BE49-F238E27FC236}">
                <a16:creationId xmlns:a16="http://schemas.microsoft.com/office/drawing/2014/main" id="{09A36A25-A979-4971-A3CD-0590CFB49B39}"/>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96;p41">
            <a:hlinkClick r:id="" action="ppaction://hlinkshowjump?jump=previousslide"/>
            <a:extLst>
              <a:ext uri="{FF2B5EF4-FFF2-40B4-BE49-F238E27FC236}">
                <a16:creationId xmlns:a16="http://schemas.microsoft.com/office/drawing/2014/main" id="{5DF79A70-335C-40D3-A5AB-8F47A26AF6A3}"/>
              </a:ext>
            </a:extLst>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97;p41">
            <a:extLst>
              <a:ext uri="{FF2B5EF4-FFF2-40B4-BE49-F238E27FC236}">
                <a16:creationId xmlns:a16="http://schemas.microsoft.com/office/drawing/2014/main" id="{D5B56551-DEF8-4D1F-9620-BC04BE355A76}"/>
              </a:ext>
            </a:extLst>
          </p:cNvPr>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398;p41">
            <a:hlinkClick r:id="" action="ppaction://hlinkshowjump?jump=nextslide"/>
            <a:extLst>
              <a:ext uri="{FF2B5EF4-FFF2-40B4-BE49-F238E27FC236}">
                <a16:creationId xmlns:a16="http://schemas.microsoft.com/office/drawing/2014/main" id="{BEBC7675-CA4F-497D-8A9C-2B4D2660E9A5}"/>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74;p39">
            <a:hlinkClick r:id="" action="ppaction://hlinkshowjump?jump=previousslide"/>
            <a:extLst>
              <a:ext uri="{FF2B5EF4-FFF2-40B4-BE49-F238E27FC236}">
                <a16:creationId xmlns:a16="http://schemas.microsoft.com/office/drawing/2014/main" id="{B0584227-4654-4544-858A-514D3169D869}"/>
              </a:ext>
            </a:extLst>
          </p:cNvPr>
          <p:cNvSpPr/>
          <p:nvPr/>
        </p:nvSpPr>
        <p:spPr>
          <a:xfrm>
            <a:off x="4375825" y="253425"/>
            <a:ext cx="96900" cy="96900"/>
          </a:xfrm>
          <a:prstGeom prst="ellipse">
            <a:avLst/>
          </a:prstGeom>
          <a:solidFill>
            <a:srgbClr val="CDCDCD">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75;p39">
            <a:extLst>
              <a:ext uri="{FF2B5EF4-FFF2-40B4-BE49-F238E27FC236}">
                <a16:creationId xmlns:a16="http://schemas.microsoft.com/office/drawing/2014/main" id="{D96A7981-E72C-4AFF-86B0-80FBA37FE16B}"/>
              </a:ext>
            </a:extLst>
          </p:cNvPr>
          <p:cNvSpPr/>
          <p:nvPr/>
        </p:nvSpPr>
        <p:spPr>
          <a:xfrm>
            <a:off x="452765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76;p39">
            <a:hlinkClick r:id="" action="ppaction://hlinkshowjump?jump=nextslide"/>
            <a:extLst>
              <a:ext uri="{FF2B5EF4-FFF2-40B4-BE49-F238E27FC236}">
                <a16:creationId xmlns:a16="http://schemas.microsoft.com/office/drawing/2014/main" id="{C05C0058-98FC-434A-8758-CD0C8EE2863A}"/>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76;p39">
            <a:hlinkClick r:id="" action="ppaction://hlinkshowjump?jump=nextslide"/>
            <a:extLst>
              <a:ext uri="{FF2B5EF4-FFF2-40B4-BE49-F238E27FC236}">
                <a16:creationId xmlns:a16="http://schemas.microsoft.com/office/drawing/2014/main" id="{467F2892-E973-4437-91F7-1F9DDB9D4B83}"/>
              </a:ext>
            </a:extLst>
          </p:cNvPr>
          <p:cNvSpPr/>
          <p:nvPr/>
        </p:nvSpPr>
        <p:spPr>
          <a:xfrm>
            <a:off x="483130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860;p19">
            <a:extLst>
              <a:ext uri="{FF2B5EF4-FFF2-40B4-BE49-F238E27FC236}">
                <a16:creationId xmlns:a16="http://schemas.microsoft.com/office/drawing/2014/main" id="{669AC585-4CFA-44F0-86A1-ECF502F0F33F}"/>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chemeClr val="bg1"/>
                </a:solidFill>
                <a:latin typeface="Anton" pitchFamily="2" charset="0"/>
              </a:rPr>
              <a:pPr algn="ctr"/>
              <a:t>33</a:t>
            </a:fld>
            <a:endParaRPr lang="en" dirty="0">
              <a:solidFill>
                <a:schemeClr val="bg1"/>
              </a:solidFill>
              <a:latin typeface="Anton" pitchFamily="2" charset="0"/>
            </a:endParaRPr>
          </a:p>
        </p:txBody>
      </p:sp>
    </p:spTree>
    <p:extLst>
      <p:ext uri="{BB962C8B-B14F-4D97-AF65-F5344CB8AC3E}">
        <p14:creationId xmlns:p14="http://schemas.microsoft.com/office/powerpoint/2010/main" val="3510822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6" name="Google Shape;976;p52">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52"/>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978;p52">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9" name="Google Shape;979;p52">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004;p53">
            <a:hlinkClick r:id="" action="ppaction://hlinkshowjump?jump=previousslide"/>
            <a:extLst>
              <a:ext uri="{FF2B5EF4-FFF2-40B4-BE49-F238E27FC236}">
                <a16:creationId xmlns:a16="http://schemas.microsoft.com/office/drawing/2014/main" id="{BB28518D-AA0A-4BCB-ACFA-5F579DAE6D4E}"/>
              </a:ext>
            </a:extLst>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005;p53">
            <a:extLst>
              <a:ext uri="{FF2B5EF4-FFF2-40B4-BE49-F238E27FC236}">
                <a16:creationId xmlns:a16="http://schemas.microsoft.com/office/drawing/2014/main" id="{CD68C712-305F-486B-9CF3-D044B3724997}"/>
              </a:ext>
            </a:extLst>
          </p:cNvPr>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006;p53">
            <a:hlinkClick r:id="" action="ppaction://hlinkshowjump?jump=nextslide"/>
            <a:extLst>
              <a:ext uri="{FF2B5EF4-FFF2-40B4-BE49-F238E27FC236}">
                <a16:creationId xmlns:a16="http://schemas.microsoft.com/office/drawing/2014/main" id="{CCDE359B-43AD-4A79-8790-6B7AAC82B3C9}"/>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04;p53">
            <a:hlinkClick r:id="" action="ppaction://hlinkshowjump?jump=previousslide"/>
            <a:extLst>
              <a:ext uri="{FF2B5EF4-FFF2-40B4-BE49-F238E27FC236}">
                <a16:creationId xmlns:a16="http://schemas.microsoft.com/office/drawing/2014/main" id="{3C48C6EB-D307-4A77-81B9-5A808005B9E6}"/>
              </a:ext>
            </a:extLst>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005;p53">
            <a:extLst>
              <a:ext uri="{FF2B5EF4-FFF2-40B4-BE49-F238E27FC236}">
                <a16:creationId xmlns:a16="http://schemas.microsoft.com/office/drawing/2014/main" id="{912BB494-FEC6-4BAD-999E-7B670A0F1DA0}"/>
              </a:ext>
            </a:extLst>
          </p:cNvPr>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006;p53">
            <a:hlinkClick r:id="" action="ppaction://hlinkshowjump?jump=nextslide"/>
            <a:extLst>
              <a:ext uri="{FF2B5EF4-FFF2-40B4-BE49-F238E27FC236}">
                <a16:creationId xmlns:a16="http://schemas.microsoft.com/office/drawing/2014/main" id="{EBA4BF2D-E8B1-4A6A-B876-0AEF008C7B70}"/>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004;p53">
            <a:hlinkClick r:id="" action="ppaction://hlinkshowjump?jump=previousslide"/>
            <a:extLst>
              <a:ext uri="{FF2B5EF4-FFF2-40B4-BE49-F238E27FC236}">
                <a16:creationId xmlns:a16="http://schemas.microsoft.com/office/drawing/2014/main" id="{48F42A8D-682F-4075-911E-2027B0D68130}"/>
              </a:ext>
            </a:extLst>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005;p53">
            <a:extLst>
              <a:ext uri="{FF2B5EF4-FFF2-40B4-BE49-F238E27FC236}">
                <a16:creationId xmlns:a16="http://schemas.microsoft.com/office/drawing/2014/main" id="{4A1C2290-1661-4904-8B83-03F842C600FD}"/>
              </a:ext>
            </a:extLst>
          </p:cNvPr>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006;p53">
            <a:hlinkClick r:id="" action="ppaction://hlinkshowjump?jump=nextslide"/>
            <a:extLst>
              <a:ext uri="{FF2B5EF4-FFF2-40B4-BE49-F238E27FC236}">
                <a16:creationId xmlns:a16="http://schemas.microsoft.com/office/drawing/2014/main" id="{8843E1DF-8ABE-4030-B222-D7D7DCD7782C}"/>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96;p41">
            <a:hlinkClick r:id="" action="ppaction://hlinkshowjump?jump=previousslide"/>
            <a:extLst>
              <a:ext uri="{FF2B5EF4-FFF2-40B4-BE49-F238E27FC236}">
                <a16:creationId xmlns:a16="http://schemas.microsoft.com/office/drawing/2014/main" id="{F01D5421-236B-4FEA-8662-F702557C06B5}"/>
              </a:ext>
            </a:extLst>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97;p41">
            <a:extLst>
              <a:ext uri="{FF2B5EF4-FFF2-40B4-BE49-F238E27FC236}">
                <a16:creationId xmlns:a16="http://schemas.microsoft.com/office/drawing/2014/main" id="{5D6C2F2C-895D-461C-84B3-88D7BACF92ED}"/>
              </a:ext>
            </a:extLst>
          </p:cNvPr>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98;p41">
            <a:hlinkClick r:id="" action="ppaction://hlinkshowjump?jump=nextslide"/>
            <a:extLst>
              <a:ext uri="{FF2B5EF4-FFF2-40B4-BE49-F238E27FC236}">
                <a16:creationId xmlns:a16="http://schemas.microsoft.com/office/drawing/2014/main" id="{E5F734D3-53E9-4AF8-8AC6-A2632BAF61DE}"/>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374;p39">
            <a:hlinkClick r:id="" action="ppaction://hlinkshowjump?jump=previousslide"/>
            <a:extLst>
              <a:ext uri="{FF2B5EF4-FFF2-40B4-BE49-F238E27FC236}">
                <a16:creationId xmlns:a16="http://schemas.microsoft.com/office/drawing/2014/main" id="{44D1D66F-1DCA-4335-A860-C32829579A45}"/>
              </a:ext>
            </a:extLst>
          </p:cNvPr>
          <p:cNvSpPr/>
          <p:nvPr/>
        </p:nvSpPr>
        <p:spPr>
          <a:xfrm>
            <a:off x="4375825" y="253425"/>
            <a:ext cx="96900" cy="96900"/>
          </a:xfrm>
          <a:prstGeom prst="ellipse">
            <a:avLst/>
          </a:prstGeom>
          <a:solidFill>
            <a:srgbClr val="CDCDCD">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75;p39">
            <a:extLst>
              <a:ext uri="{FF2B5EF4-FFF2-40B4-BE49-F238E27FC236}">
                <a16:creationId xmlns:a16="http://schemas.microsoft.com/office/drawing/2014/main" id="{6BA231B6-4D55-48AF-91AB-20C5DDCBC1E6}"/>
              </a:ext>
            </a:extLst>
          </p:cNvPr>
          <p:cNvSpPr/>
          <p:nvPr/>
        </p:nvSpPr>
        <p:spPr>
          <a:xfrm>
            <a:off x="452765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376;p39">
            <a:hlinkClick r:id="" action="ppaction://hlinkshowjump?jump=nextslide"/>
            <a:extLst>
              <a:ext uri="{FF2B5EF4-FFF2-40B4-BE49-F238E27FC236}">
                <a16:creationId xmlns:a16="http://schemas.microsoft.com/office/drawing/2014/main" id="{AA635741-05A0-49EB-B620-32BA8EBAF022}"/>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76;p39">
            <a:hlinkClick r:id="" action="ppaction://hlinkshowjump?jump=nextslide"/>
            <a:extLst>
              <a:ext uri="{FF2B5EF4-FFF2-40B4-BE49-F238E27FC236}">
                <a16:creationId xmlns:a16="http://schemas.microsoft.com/office/drawing/2014/main" id="{3187B8B3-D6F0-4489-B764-FAA47C1CABF6}"/>
              </a:ext>
            </a:extLst>
          </p:cNvPr>
          <p:cNvSpPr/>
          <p:nvPr/>
        </p:nvSpPr>
        <p:spPr>
          <a:xfrm>
            <a:off x="483130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TextBox 25">
            <a:extLst>
              <a:ext uri="{FF2B5EF4-FFF2-40B4-BE49-F238E27FC236}">
                <a16:creationId xmlns:a16="http://schemas.microsoft.com/office/drawing/2014/main" id="{8CFF36E4-848B-4E12-B271-1B466F39BBD2}"/>
              </a:ext>
            </a:extLst>
          </p:cNvPr>
          <p:cNvSpPr txBox="1"/>
          <p:nvPr/>
        </p:nvSpPr>
        <p:spPr>
          <a:xfrm>
            <a:off x="561575" y="1602254"/>
            <a:ext cx="8020850" cy="1938992"/>
          </a:xfrm>
          <a:prstGeom prst="rect">
            <a:avLst/>
          </a:prstGeom>
          <a:noFill/>
        </p:spPr>
        <p:txBody>
          <a:bodyPr wrap="square">
            <a:spAutoFit/>
          </a:bodyPr>
          <a:lstStyle/>
          <a:p>
            <a:pPr algn="ctr"/>
            <a:r>
              <a:rPr lang="fr-CA" sz="6000" b="1" dirty="0">
                <a:solidFill>
                  <a:schemeClr val="tx1"/>
                </a:solidFill>
                <a:latin typeface="Modern Love" panose="04090805081005020601" pitchFamily="82" charset="0"/>
              </a:rPr>
              <a:t>Merci Pour Votre Attention </a:t>
            </a:r>
            <a:endParaRPr lang="en-US" sz="6000" dirty="0">
              <a:solidFill>
                <a:schemeClr val="tx1"/>
              </a:solidFill>
              <a:latin typeface="Modern Love" panose="04090805081005020601" pitchFamily="82" charset="0"/>
            </a:endParaRPr>
          </a:p>
        </p:txBody>
      </p:sp>
      <p:grpSp>
        <p:nvGrpSpPr>
          <p:cNvPr id="48" name="Google Shape;14314;p106">
            <a:extLst>
              <a:ext uri="{FF2B5EF4-FFF2-40B4-BE49-F238E27FC236}">
                <a16:creationId xmlns:a16="http://schemas.microsoft.com/office/drawing/2014/main" id="{7126D593-2B0F-4AEA-BF2E-96E51042C679}"/>
              </a:ext>
            </a:extLst>
          </p:cNvPr>
          <p:cNvGrpSpPr/>
          <p:nvPr/>
        </p:nvGrpSpPr>
        <p:grpSpPr>
          <a:xfrm>
            <a:off x="4983125" y="106768"/>
            <a:ext cx="293914" cy="293307"/>
            <a:chOff x="7990840" y="2435226"/>
            <a:chExt cx="354363" cy="353631"/>
          </a:xfrm>
          <a:solidFill>
            <a:srgbClr val="67696B"/>
          </a:solidFill>
        </p:grpSpPr>
        <p:sp>
          <p:nvSpPr>
            <p:cNvPr id="49" name="Google Shape;14315;p106">
              <a:extLst>
                <a:ext uri="{FF2B5EF4-FFF2-40B4-BE49-F238E27FC236}">
                  <a16:creationId xmlns:a16="http://schemas.microsoft.com/office/drawing/2014/main" id="{DA5DE78E-3E11-4218-9236-6E5EB0DB71F9}"/>
                </a:ext>
              </a:extLst>
            </p:cNvPr>
            <p:cNvSpPr/>
            <p:nvPr/>
          </p:nvSpPr>
          <p:spPr>
            <a:xfrm>
              <a:off x="7990840" y="2435226"/>
              <a:ext cx="354363" cy="353631"/>
            </a:xfrm>
            <a:custGeom>
              <a:avLst/>
              <a:gdLst/>
              <a:ahLst/>
              <a:cxnLst/>
              <a:rect l="l" t="t" r="r" b="b"/>
              <a:pathLst>
                <a:path w="11133" h="11110" extrusionOk="0">
                  <a:moveTo>
                    <a:pt x="3477" y="1727"/>
                  </a:moveTo>
                  <a:cubicBezTo>
                    <a:pt x="3679" y="1727"/>
                    <a:pt x="3834" y="1894"/>
                    <a:pt x="3834" y="2084"/>
                  </a:cubicBezTo>
                  <a:lnTo>
                    <a:pt x="3834" y="2430"/>
                  </a:lnTo>
                  <a:cubicBezTo>
                    <a:pt x="3834" y="2727"/>
                    <a:pt x="3596" y="2965"/>
                    <a:pt x="3298" y="2965"/>
                  </a:cubicBezTo>
                  <a:cubicBezTo>
                    <a:pt x="3024" y="2965"/>
                    <a:pt x="2786" y="2727"/>
                    <a:pt x="2786" y="2430"/>
                  </a:cubicBezTo>
                  <a:lnTo>
                    <a:pt x="2786" y="2084"/>
                  </a:lnTo>
                  <a:cubicBezTo>
                    <a:pt x="2786" y="1894"/>
                    <a:pt x="2941" y="1727"/>
                    <a:pt x="3143" y="1727"/>
                  </a:cubicBezTo>
                  <a:close/>
                  <a:moveTo>
                    <a:pt x="3477" y="3299"/>
                  </a:moveTo>
                  <a:lnTo>
                    <a:pt x="3477" y="3311"/>
                  </a:lnTo>
                  <a:cubicBezTo>
                    <a:pt x="3501" y="3382"/>
                    <a:pt x="3513" y="3454"/>
                    <a:pt x="3536" y="3537"/>
                  </a:cubicBezTo>
                  <a:lnTo>
                    <a:pt x="3322" y="3751"/>
                  </a:lnTo>
                  <a:lnTo>
                    <a:pt x="3286" y="3751"/>
                  </a:lnTo>
                  <a:lnTo>
                    <a:pt x="3060" y="3537"/>
                  </a:lnTo>
                  <a:cubicBezTo>
                    <a:pt x="3096" y="3489"/>
                    <a:pt x="3108" y="3430"/>
                    <a:pt x="3108" y="3370"/>
                  </a:cubicBezTo>
                  <a:lnTo>
                    <a:pt x="3108" y="3299"/>
                  </a:lnTo>
                  <a:close/>
                  <a:moveTo>
                    <a:pt x="5418" y="4966"/>
                  </a:moveTo>
                  <a:lnTo>
                    <a:pt x="5418" y="7025"/>
                  </a:lnTo>
                  <a:lnTo>
                    <a:pt x="5406" y="7025"/>
                  </a:lnTo>
                  <a:lnTo>
                    <a:pt x="4346" y="7787"/>
                  </a:lnTo>
                  <a:lnTo>
                    <a:pt x="4346" y="5180"/>
                  </a:lnTo>
                  <a:cubicBezTo>
                    <a:pt x="4429" y="5239"/>
                    <a:pt x="4536" y="5287"/>
                    <a:pt x="4656" y="5299"/>
                  </a:cubicBezTo>
                  <a:lnTo>
                    <a:pt x="4786" y="5299"/>
                  </a:lnTo>
                  <a:cubicBezTo>
                    <a:pt x="4929" y="5287"/>
                    <a:pt x="5060" y="5239"/>
                    <a:pt x="5167" y="5156"/>
                  </a:cubicBezTo>
                  <a:lnTo>
                    <a:pt x="5418" y="4966"/>
                  </a:lnTo>
                  <a:close/>
                  <a:moveTo>
                    <a:pt x="2846" y="3739"/>
                  </a:moveTo>
                  <a:lnTo>
                    <a:pt x="3096" y="3989"/>
                  </a:lnTo>
                  <a:cubicBezTo>
                    <a:pt x="3155" y="4049"/>
                    <a:pt x="3239" y="4096"/>
                    <a:pt x="3334" y="4096"/>
                  </a:cubicBezTo>
                  <a:cubicBezTo>
                    <a:pt x="3417" y="4096"/>
                    <a:pt x="3513" y="4073"/>
                    <a:pt x="3572" y="3989"/>
                  </a:cubicBezTo>
                  <a:lnTo>
                    <a:pt x="3798" y="3775"/>
                  </a:lnTo>
                  <a:cubicBezTo>
                    <a:pt x="3870" y="3799"/>
                    <a:pt x="3941" y="3823"/>
                    <a:pt x="4013" y="3823"/>
                  </a:cubicBezTo>
                  <a:cubicBezTo>
                    <a:pt x="4072" y="3823"/>
                    <a:pt x="4120" y="3858"/>
                    <a:pt x="4167" y="3906"/>
                  </a:cubicBezTo>
                  <a:lnTo>
                    <a:pt x="4644" y="4501"/>
                  </a:lnTo>
                  <a:cubicBezTo>
                    <a:pt x="4676" y="4541"/>
                    <a:pt x="4724" y="4558"/>
                    <a:pt x="4769" y="4558"/>
                  </a:cubicBezTo>
                  <a:cubicBezTo>
                    <a:pt x="4807" y="4558"/>
                    <a:pt x="4843" y="4547"/>
                    <a:pt x="4870" y="4525"/>
                  </a:cubicBezTo>
                  <a:lnTo>
                    <a:pt x="5441" y="4061"/>
                  </a:lnTo>
                  <a:cubicBezTo>
                    <a:pt x="5483" y="4031"/>
                    <a:pt x="5534" y="4016"/>
                    <a:pt x="5581" y="4016"/>
                  </a:cubicBezTo>
                  <a:cubicBezTo>
                    <a:pt x="5629" y="4016"/>
                    <a:pt x="5674" y="4031"/>
                    <a:pt x="5703" y="4061"/>
                  </a:cubicBezTo>
                  <a:cubicBezTo>
                    <a:pt x="5739" y="4108"/>
                    <a:pt x="5763" y="4156"/>
                    <a:pt x="5763" y="4216"/>
                  </a:cubicBezTo>
                  <a:cubicBezTo>
                    <a:pt x="5739" y="4227"/>
                    <a:pt x="5727" y="4275"/>
                    <a:pt x="5679" y="4311"/>
                  </a:cubicBezTo>
                  <a:lnTo>
                    <a:pt x="4953" y="4882"/>
                  </a:lnTo>
                  <a:cubicBezTo>
                    <a:pt x="4894" y="4930"/>
                    <a:pt x="4834" y="4966"/>
                    <a:pt x="4763" y="4966"/>
                  </a:cubicBezTo>
                  <a:lnTo>
                    <a:pt x="4691" y="4966"/>
                  </a:lnTo>
                  <a:cubicBezTo>
                    <a:pt x="4596" y="4942"/>
                    <a:pt x="4513" y="4906"/>
                    <a:pt x="4453" y="4823"/>
                  </a:cubicBezTo>
                  <a:lnTo>
                    <a:pt x="4310" y="4644"/>
                  </a:lnTo>
                  <a:cubicBezTo>
                    <a:pt x="4288" y="4607"/>
                    <a:pt x="4247" y="4588"/>
                    <a:pt x="4205" y="4588"/>
                  </a:cubicBezTo>
                  <a:cubicBezTo>
                    <a:pt x="4180" y="4588"/>
                    <a:pt x="4154" y="4595"/>
                    <a:pt x="4132" y="4608"/>
                  </a:cubicBezTo>
                  <a:cubicBezTo>
                    <a:pt x="4072" y="4632"/>
                    <a:pt x="4036" y="4692"/>
                    <a:pt x="4036" y="4751"/>
                  </a:cubicBezTo>
                  <a:lnTo>
                    <a:pt x="4036" y="8014"/>
                  </a:lnTo>
                  <a:lnTo>
                    <a:pt x="3655" y="8276"/>
                  </a:lnTo>
                  <a:lnTo>
                    <a:pt x="3655" y="6763"/>
                  </a:lnTo>
                  <a:cubicBezTo>
                    <a:pt x="3655" y="6668"/>
                    <a:pt x="3584" y="6597"/>
                    <a:pt x="3501" y="6597"/>
                  </a:cubicBezTo>
                  <a:cubicBezTo>
                    <a:pt x="3405" y="6597"/>
                    <a:pt x="3334" y="6668"/>
                    <a:pt x="3334" y="6763"/>
                  </a:cubicBezTo>
                  <a:lnTo>
                    <a:pt x="3334" y="8502"/>
                  </a:lnTo>
                  <a:lnTo>
                    <a:pt x="2798" y="8895"/>
                  </a:lnTo>
                  <a:lnTo>
                    <a:pt x="2798" y="6811"/>
                  </a:lnTo>
                  <a:cubicBezTo>
                    <a:pt x="2798" y="6644"/>
                    <a:pt x="2751" y="6490"/>
                    <a:pt x="2691" y="6347"/>
                  </a:cubicBezTo>
                  <a:lnTo>
                    <a:pt x="2524" y="6013"/>
                  </a:lnTo>
                  <a:cubicBezTo>
                    <a:pt x="2489" y="5918"/>
                    <a:pt x="2453" y="5811"/>
                    <a:pt x="2453" y="5704"/>
                  </a:cubicBezTo>
                  <a:lnTo>
                    <a:pt x="2453" y="4037"/>
                  </a:lnTo>
                  <a:cubicBezTo>
                    <a:pt x="2453" y="3966"/>
                    <a:pt x="2500" y="3906"/>
                    <a:pt x="2560" y="3870"/>
                  </a:cubicBezTo>
                  <a:lnTo>
                    <a:pt x="2846" y="3739"/>
                  </a:lnTo>
                  <a:close/>
                  <a:moveTo>
                    <a:pt x="5560" y="1"/>
                  </a:moveTo>
                  <a:cubicBezTo>
                    <a:pt x="5477" y="1"/>
                    <a:pt x="5406" y="84"/>
                    <a:pt x="5406" y="167"/>
                  </a:cubicBezTo>
                  <a:lnTo>
                    <a:pt x="5406" y="3680"/>
                  </a:lnTo>
                  <a:cubicBezTo>
                    <a:pt x="5346" y="3692"/>
                    <a:pt x="5287" y="3727"/>
                    <a:pt x="5239" y="3775"/>
                  </a:cubicBezTo>
                  <a:lnTo>
                    <a:pt x="4775" y="4132"/>
                  </a:lnTo>
                  <a:lnTo>
                    <a:pt x="4405" y="3656"/>
                  </a:lnTo>
                  <a:cubicBezTo>
                    <a:pt x="4298" y="3537"/>
                    <a:pt x="4167" y="3454"/>
                    <a:pt x="4001" y="3454"/>
                  </a:cubicBezTo>
                  <a:cubicBezTo>
                    <a:pt x="3894" y="3454"/>
                    <a:pt x="3822" y="3370"/>
                    <a:pt x="3822" y="3275"/>
                  </a:cubicBezTo>
                  <a:lnTo>
                    <a:pt x="3822" y="3096"/>
                  </a:lnTo>
                  <a:cubicBezTo>
                    <a:pt x="4036" y="2953"/>
                    <a:pt x="4167" y="2703"/>
                    <a:pt x="4167" y="2418"/>
                  </a:cubicBezTo>
                  <a:lnTo>
                    <a:pt x="4167" y="2072"/>
                  </a:lnTo>
                  <a:cubicBezTo>
                    <a:pt x="4167" y="1703"/>
                    <a:pt x="3858" y="1394"/>
                    <a:pt x="3477" y="1394"/>
                  </a:cubicBezTo>
                  <a:lnTo>
                    <a:pt x="3143" y="1394"/>
                  </a:lnTo>
                  <a:cubicBezTo>
                    <a:pt x="2762" y="1394"/>
                    <a:pt x="2453" y="1703"/>
                    <a:pt x="2453" y="2072"/>
                  </a:cubicBezTo>
                  <a:lnTo>
                    <a:pt x="2453" y="2418"/>
                  </a:lnTo>
                  <a:cubicBezTo>
                    <a:pt x="2453" y="2703"/>
                    <a:pt x="2584" y="2953"/>
                    <a:pt x="2798" y="3096"/>
                  </a:cubicBezTo>
                  <a:lnTo>
                    <a:pt x="2798" y="3358"/>
                  </a:lnTo>
                  <a:lnTo>
                    <a:pt x="2798" y="3370"/>
                  </a:lnTo>
                  <a:lnTo>
                    <a:pt x="2393" y="3573"/>
                  </a:lnTo>
                  <a:cubicBezTo>
                    <a:pt x="2215" y="3668"/>
                    <a:pt x="2108" y="3846"/>
                    <a:pt x="2108" y="4037"/>
                  </a:cubicBezTo>
                  <a:lnTo>
                    <a:pt x="2108" y="5704"/>
                  </a:lnTo>
                  <a:cubicBezTo>
                    <a:pt x="2108" y="5871"/>
                    <a:pt x="2155" y="6013"/>
                    <a:pt x="2215" y="6168"/>
                  </a:cubicBezTo>
                  <a:lnTo>
                    <a:pt x="2381" y="6490"/>
                  </a:lnTo>
                  <a:cubicBezTo>
                    <a:pt x="2429" y="6597"/>
                    <a:pt x="2453" y="6704"/>
                    <a:pt x="2453" y="6811"/>
                  </a:cubicBezTo>
                  <a:lnTo>
                    <a:pt x="2453" y="9133"/>
                  </a:lnTo>
                  <a:lnTo>
                    <a:pt x="84" y="10812"/>
                  </a:lnTo>
                  <a:cubicBezTo>
                    <a:pt x="12" y="10859"/>
                    <a:pt x="0" y="10954"/>
                    <a:pt x="48" y="11038"/>
                  </a:cubicBezTo>
                  <a:cubicBezTo>
                    <a:pt x="69" y="11081"/>
                    <a:pt x="116" y="11102"/>
                    <a:pt x="166" y="11102"/>
                  </a:cubicBezTo>
                  <a:cubicBezTo>
                    <a:pt x="199" y="11102"/>
                    <a:pt x="234" y="11093"/>
                    <a:pt x="262" y="11074"/>
                  </a:cubicBezTo>
                  <a:lnTo>
                    <a:pt x="5548" y="7323"/>
                  </a:lnTo>
                  <a:lnTo>
                    <a:pt x="10835" y="11074"/>
                  </a:lnTo>
                  <a:cubicBezTo>
                    <a:pt x="10859" y="11097"/>
                    <a:pt x="10894" y="11109"/>
                    <a:pt x="10918" y="11109"/>
                  </a:cubicBezTo>
                  <a:cubicBezTo>
                    <a:pt x="10966" y="11109"/>
                    <a:pt x="11025" y="11074"/>
                    <a:pt x="11061" y="11038"/>
                  </a:cubicBezTo>
                  <a:cubicBezTo>
                    <a:pt x="11133" y="10954"/>
                    <a:pt x="11121" y="10859"/>
                    <a:pt x="11037" y="10812"/>
                  </a:cubicBezTo>
                  <a:lnTo>
                    <a:pt x="5727" y="7049"/>
                  </a:lnTo>
                  <a:lnTo>
                    <a:pt x="5727" y="4692"/>
                  </a:lnTo>
                  <a:lnTo>
                    <a:pt x="5882" y="4573"/>
                  </a:lnTo>
                  <a:cubicBezTo>
                    <a:pt x="6001" y="4477"/>
                    <a:pt x="6072" y="4335"/>
                    <a:pt x="6072" y="4180"/>
                  </a:cubicBezTo>
                  <a:cubicBezTo>
                    <a:pt x="6072" y="4037"/>
                    <a:pt x="6013" y="3882"/>
                    <a:pt x="5906" y="3787"/>
                  </a:cubicBezTo>
                  <a:cubicBezTo>
                    <a:pt x="5858" y="3739"/>
                    <a:pt x="5787" y="3704"/>
                    <a:pt x="5727" y="3680"/>
                  </a:cubicBezTo>
                  <a:lnTo>
                    <a:pt x="5727" y="667"/>
                  </a:lnTo>
                  <a:lnTo>
                    <a:pt x="7906" y="667"/>
                  </a:lnTo>
                  <a:lnTo>
                    <a:pt x="7680" y="1132"/>
                  </a:lnTo>
                  <a:cubicBezTo>
                    <a:pt x="7644" y="1179"/>
                    <a:pt x="7644" y="1239"/>
                    <a:pt x="7680" y="1287"/>
                  </a:cubicBezTo>
                  <a:lnTo>
                    <a:pt x="7906" y="1751"/>
                  </a:lnTo>
                  <a:lnTo>
                    <a:pt x="6251" y="1751"/>
                  </a:lnTo>
                  <a:cubicBezTo>
                    <a:pt x="6156" y="1751"/>
                    <a:pt x="6084" y="1822"/>
                    <a:pt x="6084" y="1906"/>
                  </a:cubicBezTo>
                  <a:cubicBezTo>
                    <a:pt x="6084" y="2001"/>
                    <a:pt x="6156" y="2072"/>
                    <a:pt x="6251" y="2072"/>
                  </a:cubicBezTo>
                  <a:lnTo>
                    <a:pt x="8156" y="2072"/>
                  </a:lnTo>
                  <a:cubicBezTo>
                    <a:pt x="8215" y="2072"/>
                    <a:pt x="8263" y="2049"/>
                    <a:pt x="8287" y="2001"/>
                  </a:cubicBezTo>
                  <a:cubicBezTo>
                    <a:pt x="8323" y="1953"/>
                    <a:pt x="8323" y="1894"/>
                    <a:pt x="8287" y="1834"/>
                  </a:cubicBezTo>
                  <a:lnTo>
                    <a:pt x="7977" y="1215"/>
                  </a:lnTo>
                  <a:lnTo>
                    <a:pt x="8287" y="584"/>
                  </a:lnTo>
                  <a:cubicBezTo>
                    <a:pt x="8323" y="537"/>
                    <a:pt x="8323" y="477"/>
                    <a:pt x="8287" y="417"/>
                  </a:cubicBezTo>
                  <a:cubicBezTo>
                    <a:pt x="8263" y="382"/>
                    <a:pt x="8204" y="346"/>
                    <a:pt x="8156" y="346"/>
                  </a:cubicBezTo>
                  <a:lnTo>
                    <a:pt x="5727" y="346"/>
                  </a:lnTo>
                  <a:lnTo>
                    <a:pt x="5727" y="167"/>
                  </a:lnTo>
                  <a:cubicBezTo>
                    <a:pt x="5727" y="84"/>
                    <a:pt x="5656" y="1"/>
                    <a:pt x="5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4316;p106">
              <a:extLst>
                <a:ext uri="{FF2B5EF4-FFF2-40B4-BE49-F238E27FC236}">
                  <a16:creationId xmlns:a16="http://schemas.microsoft.com/office/drawing/2014/main" id="{D65686F8-36B4-4259-B0E7-E955173E87C7}"/>
                </a:ext>
              </a:extLst>
            </p:cNvPr>
            <p:cNvSpPr/>
            <p:nvPr/>
          </p:nvSpPr>
          <p:spPr>
            <a:xfrm>
              <a:off x="8190160" y="2704158"/>
              <a:ext cx="61814" cy="45644"/>
            </a:xfrm>
            <a:custGeom>
              <a:avLst/>
              <a:gdLst/>
              <a:ahLst/>
              <a:cxnLst/>
              <a:rect l="l" t="t" r="r" b="b"/>
              <a:pathLst>
                <a:path w="1942" h="1434" extrusionOk="0">
                  <a:moveTo>
                    <a:pt x="173" y="0"/>
                  </a:moveTo>
                  <a:cubicBezTo>
                    <a:pt x="123" y="0"/>
                    <a:pt x="77" y="22"/>
                    <a:pt x="48" y="65"/>
                  </a:cubicBezTo>
                  <a:cubicBezTo>
                    <a:pt x="1" y="148"/>
                    <a:pt x="13" y="243"/>
                    <a:pt x="96" y="291"/>
                  </a:cubicBezTo>
                  <a:lnTo>
                    <a:pt x="1668" y="1410"/>
                  </a:lnTo>
                  <a:cubicBezTo>
                    <a:pt x="1703" y="1422"/>
                    <a:pt x="1727" y="1434"/>
                    <a:pt x="1763" y="1434"/>
                  </a:cubicBezTo>
                  <a:cubicBezTo>
                    <a:pt x="1799" y="1434"/>
                    <a:pt x="1858" y="1410"/>
                    <a:pt x="1894" y="1362"/>
                  </a:cubicBezTo>
                  <a:cubicBezTo>
                    <a:pt x="1942" y="1291"/>
                    <a:pt x="1918" y="1196"/>
                    <a:pt x="1846" y="1136"/>
                  </a:cubicBezTo>
                  <a:lnTo>
                    <a:pt x="275" y="29"/>
                  </a:lnTo>
                  <a:cubicBezTo>
                    <a:pt x="241" y="10"/>
                    <a:pt x="206"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4317;p106">
              <a:extLst>
                <a:ext uri="{FF2B5EF4-FFF2-40B4-BE49-F238E27FC236}">
                  <a16:creationId xmlns:a16="http://schemas.microsoft.com/office/drawing/2014/main" id="{067B96D1-A363-46BB-9475-8FEF924DE7EB}"/>
                </a:ext>
              </a:extLst>
            </p:cNvPr>
            <p:cNvSpPr/>
            <p:nvPr/>
          </p:nvSpPr>
          <p:spPr>
            <a:xfrm>
              <a:off x="8162882" y="2684201"/>
              <a:ext cx="22026" cy="18239"/>
            </a:xfrm>
            <a:custGeom>
              <a:avLst/>
              <a:gdLst/>
              <a:ahLst/>
              <a:cxnLst/>
              <a:rect l="l" t="t" r="r" b="b"/>
              <a:pathLst>
                <a:path w="692" h="573" extrusionOk="0">
                  <a:moveTo>
                    <a:pt x="177" y="0"/>
                  </a:moveTo>
                  <a:cubicBezTo>
                    <a:pt x="123" y="0"/>
                    <a:pt x="67" y="26"/>
                    <a:pt x="36" y="73"/>
                  </a:cubicBezTo>
                  <a:cubicBezTo>
                    <a:pt x="1" y="144"/>
                    <a:pt x="13" y="251"/>
                    <a:pt x="84" y="299"/>
                  </a:cubicBezTo>
                  <a:lnTo>
                    <a:pt x="429" y="549"/>
                  </a:lnTo>
                  <a:cubicBezTo>
                    <a:pt x="453" y="561"/>
                    <a:pt x="489" y="573"/>
                    <a:pt x="513" y="573"/>
                  </a:cubicBezTo>
                  <a:cubicBezTo>
                    <a:pt x="560" y="573"/>
                    <a:pt x="620" y="549"/>
                    <a:pt x="655" y="501"/>
                  </a:cubicBezTo>
                  <a:cubicBezTo>
                    <a:pt x="691" y="430"/>
                    <a:pt x="679" y="323"/>
                    <a:pt x="608" y="275"/>
                  </a:cubicBezTo>
                  <a:lnTo>
                    <a:pt x="263" y="25"/>
                  </a:lnTo>
                  <a:cubicBezTo>
                    <a:pt x="237" y="8"/>
                    <a:pt x="207" y="0"/>
                    <a:pt x="1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044698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72"/>
          <p:cNvSpPr txBox="1">
            <a:spLocks noGrp="1"/>
          </p:cNvSpPr>
          <p:nvPr>
            <p:ph type="title"/>
          </p:nvPr>
        </p:nvSpPr>
        <p:spPr>
          <a:xfrm>
            <a:off x="1100563" y="1908750"/>
            <a:ext cx="1416600" cy="132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01</a:t>
            </a:r>
            <a:endParaRPr b="1" dirty="0"/>
          </a:p>
        </p:txBody>
      </p:sp>
      <p:sp>
        <p:nvSpPr>
          <p:cNvPr id="1685" name="Google Shape;1685;p72">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2"/>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2">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2">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id="{05EC8EAF-A374-7921-3AF8-796DA8B154FF}"/>
              </a:ext>
            </a:extLst>
          </p:cNvPr>
          <p:cNvSpPr txBox="1"/>
          <p:nvPr/>
        </p:nvSpPr>
        <p:spPr>
          <a:xfrm>
            <a:off x="2899846" y="2156251"/>
            <a:ext cx="6356350" cy="830997"/>
          </a:xfrm>
          <a:prstGeom prst="rect">
            <a:avLst/>
          </a:prstGeom>
          <a:noFill/>
        </p:spPr>
        <p:txBody>
          <a:bodyPr wrap="square">
            <a:spAutoFit/>
          </a:bodyPr>
          <a:lstStyle/>
          <a:p>
            <a:pPr>
              <a:buClr>
                <a:schemeClr val="dk1"/>
              </a:buClr>
              <a:buSzPts val="3600"/>
            </a:pPr>
            <a:r>
              <a:rPr lang="en" sz="4800" dirty="0">
                <a:solidFill>
                  <a:schemeClr val="dk1"/>
                </a:solidFill>
                <a:latin typeface="Asap"/>
                <a:sym typeface="Asap"/>
              </a:rPr>
              <a:t>Systéme SCADA </a:t>
            </a:r>
            <a:endParaRPr lang="fr-CA" sz="4800" dirty="0">
              <a:solidFill>
                <a:schemeClr val="dk1"/>
              </a:solidFill>
              <a:latin typeface="Asap"/>
              <a:sym typeface="Asap"/>
            </a:endParaRPr>
          </a:p>
        </p:txBody>
      </p:sp>
      <p:sp>
        <p:nvSpPr>
          <p:cNvPr id="8" name="Google Shape;860;p19">
            <a:extLst>
              <a:ext uri="{FF2B5EF4-FFF2-40B4-BE49-F238E27FC236}">
                <a16:creationId xmlns:a16="http://schemas.microsoft.com/office/drawing/2014/main" id="{E9B4D6B2-592B-43C6-BFED-70C941D30C44}"/>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rgbClr val="4D5C7D"/>
                </a:solidFill>
                <a:latin typeface="Anton" pitchFamily="2" charset="0"/>
              </a:rPr>
              <a:pPr algn="ctr"/>
              <a:t>4</a:t>
            </a:fld>
            <a:endParaRPr lang="en" dirty="0">
              <a:solidFill>
                <a:srgbClr val="4D5C7D"/>
              </a:solidFill>
              <a:latin typeface="Anton" pitchFamily="2" charset="0"/>
            </a:endParaRPr>
          </a:p>
        </p:txBody>
      </p:sp>
    </p:spTree>
    <p:extLst>
      <p:ext uri="{BB962C8B-B14F-4D97-AF65-F5344CB8AC3E}">
        <p14:creationId xmlns:p14="http://schemas.microsoft.com/office/powerpoint/2010/main" val="21974276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19" name="Titre 18"/>
          <p:cNvSpPr>
            <a:spLocks noGrp="1"/>
          </p:cNvSpPr>
          <p:nvPr>
            <p:ph type="title" idx="15"/>
          </p:nvPr>
        </p:nvSpPr>
        <p:spPr>
          <a:xfrm>
            <a:off x="0" y="496797"/>
            <a:ext cx="3901093" cy="596673"/>
          </a:xfrm>
        </p:spPr>
        <p:txBody>
          <a:bodyPr/>
          <a:lstStyle/>
          <a:p>
            <a:r>
              <a:rPr lang="fr-FR" sz="3200" b="1" dirty="0"/>
              <a:t>Définition </a:t>
            </a:r>
          </a:p>
        </p:txBody>
      </p:sp>
      <p:sp>
        <p:nvSpPr>
          <p:cNvPr id="396" name="Google Shape;396;p4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a:hlinkClick r:id="rId3" action="ppaction://hlinksldjump"/>
          </p:cNvPr>
          <p:cNvSpPr/>
          <p:nvPr/>
        </p:nvSpPr>
        <p:spPr>
          <a:xfrm>
            <a:off x="4235471" y="252888"/>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74;p39">
            <a:hlinkClick r:id="" action="ppaction://hlinkshowjump?jump=previousslide"/>
            <a:extLst>
              <a:ext uri="{FF2B5EF4-FFF2-40B4-BE49-F238E27FC236}">
                <a16:creationId xmlns:a16="http://schemas.microsoft.com/office/drawing/2014/main" id="{994F4955-C016-456A-9A77-5279CCB6E4C6}"/>
              </a:ext>
            </a:extLst>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75;p39">
            <a:extLst>
              <a:ext uri="{FF2B5EF4-FFF2-40B4-BE49-F238E27FC236}">
                <a16:creationId xmlns:a16="http://schemas.microsoft.com/office/drawing/2014/main" id="{E77E61CE-D3CB-4AFD-9690-8501996FE4BB}"/>
              </a:ext>
            </a:extLst>
          </p:cNvPr>
          <p:cNvSpPr/>
          <p:nvPr/>
        </p:nvSpPr>
        <p:spPr>
          <a:xfrm>
            <a:off x="452765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76;p39">
            <a:hlinkClick r:id="" action="ppaction://hlinkshowjump?jump=nextslide"/>
            <a:extLst>
              <a:ext uri="{FF2B5EF4-FFF2-40B4-BE49-F238E27FC236}">
                <a16:creationId xmlns:a16="http://schemas.microsoft.com/office/drawing/2014/main" id="{D49DA187-5404-418A-8181-C64EF66ED97C}"/>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76;p39">
            <a:hlinkClick r:id="" action="ppaction://hlinkshowjump?jump=nextslide"/>
            <a:extLst>
              <a:ext uri="{FF2B5EF4-FFF2-40B4-BE49-F238E27FC236}">
                <a16:creationId xmlns:a16="http://schemas.microsoft.com/office/drawing/2014/main" id="{C02D159E-C42D-4A24-B154-E935F40B7FCC}"/>
              </a:ext>
            </a:extLst>
          </p:cNvPr>
          <p:cNvSpPr/>
          <p:nvPr/>
        </p:nvSpPr>
        <p:spPr>
          <a:xfrm>
            <a:off x="4831300"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a:extLst>
              <a:ext uri="{FF2B5EF4-FFF2-40B4-BE49-F238E27FC236}">
                <a16:creationId xmlns:a16="http://schemas.microsoft.com/office/drawing/2014/main" id="{68BF73C9-5410-B092-FC61-98D8C7B5B9DC}"/>
              </a:ext>
            </a:extLst>
          </p:cNvPr>
          <p:cNvPicPr>
            <a:picLocks noChangeAspect="1"/>
          </p:cNvPicPr>
          <p:nvPr/>
        </p:nvPicPr>
        <p:blipFill>
          <a:blip r:embed="rId4"/>
          <a:stretch>
            <a:fillRect/>
          </a:stretch>
        </p:blipFill>
        <p:spPr>
          <a:xfrm>
            <a:off x="6699178" y="80609"/>
            <a:ext cx="2440314" cy="1248867"/>
          </a:xfrm>
          <a:prstGeom prst="rect">
            <a:avLst/>
          </a:prstGeom>
        </p:spPr>
      </p:pic>
      <p:sp>
        <p:nvSpPr>
          <p:cNvPr id="6" name="Rectangle 5">
            <a:extLst>
              <a:ext uri="{FF2B5EF4-FFF2-40B4-BE49-F238E27FC236}">
                <a16:creationId xmlns:a16="http://schemas.microsoft.com/office/drawing/2014/main" id="{92CABB10-DD38-B275-4334-34176EEA8085}"/>
              </a:ext>
            </a:extLst>
          </p:cNvPr>
          <p:cNvSpPr/>
          <p:nvPr/>
        </p:nvSpPr>
        <p:spPr>
          <a:xfrm>
            <a:off x="588557" y="1836616"/>
            <a:ext cx="7574535" cy="2268506"/>
          </a:xfrm>
          <a:prstGeom prst="rect">
            <a:avLst/>
          </a:prstGeom>
        </p:spPr>
        <p:style>
          <a:lnRef idx="1">
            <a:schemeClr val="accent6"/>
          </a:lnRef>
          <a:fillRef idx="2">
            <a:schemeClr val="accent6"/>
          </a:fillRef>
          <a:effectRef idx="1">
            <a:schemeClr val="accent6"/>
          </a:effectRef>
          <a:fontRef idx="minor">
            <a:schemeClr val="dk1"/>
          </a:fontRef>
        </p:style>
        <p:txBody>
          <a:bodyPr wrap="square" numCol="1">
            <a:spAutoFit/>
          </a:bodyPr>
          <a:lstStyle/>
          <a:p>
            <a:pPr algn="just">
              <a:lnSpc>
                <a:spcPct val="150000"/>
              </a:lnSpc>
            </a:pPr>
            <a:r>
              <a:rPr lang="fr-FR" sz="1600" b="0" i="0" dirty="0">
                <a:solidFill>
                  <a:srgbClr val="374151"/>
                </a:solidFill>
                <a:effectLst/>
                <a:latin typeface="Söhne"/>
              </a:rPr>
              <a:t>SCADA, acronyme de </a:t>
            </a:r>
            <a:r>
              <a:rPr lang="fr-FR" sz="1600" b="0" i="0" dirty="0" err="1">
                <a:solidFill>
                  <a:srgbClr val="374151"/>
                </a:solidFill>
                <a:effectLst/>
                <a:latin typeface="Söhne"/>
              </a:rPr>
              <a:t>Supervisory</a:t>
            </a:r>
            <a:r>
              <a:rPr lang="fr-FR" sz="1600" b="0" i="0" dirty="0">
                <a:solidFill>
                  <a:srgbClr val="374151"/>
                </a:solidFill>
                <a:effectLst/>
                <a:latin typeface="Söhne"/>
              </a:rPr>
              <a:t> Control And Data Acquisition, est un système informatisé utilisé dans les industries pour surveiller, collecter des données en temps réel et contrôler les processus industriels. Il permet aux opérateurs de superviser et de gérer à distance divers équipements et systèmes, comme ceux utilisés dans la production d'énergie, la distribution d'eau, ou la fabrication, en centralisant les informations et en permettant des actions de contrôle à partir d'une interface utilisateur.</a:t>
            </a:r>
            <a:endParaRPr lang="fr-CA" sz="1600" dirty="0"/>
          </a:p>
        </p:txBody>
      </p:sp>
      <p:sp>
        <p:nvSpPr>
          <p:cNvPr id="13" name="Google Shape;860;p19">
            <a:extLst>
              <a:ext uri="{FF2B5EF4-FFF2-40B4-BE49-F238E27FC236}">
                <a16:creationId xmlns:a16="http://schemas.microsoft.com/office/drawing/2014/main" id="{75DD417F-AD2D-4F46-8CB2-0DDC37BAC70B}"/>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rgbClr val="4D5C7D"/>
                </a:solidFill>
                <a:latin typeface="Anton" pitchFamily="2" charset="0"/>
              </a:rPr>
              <a:pPr algn="ctr"/>
              <a:t>5</a:t>
            </a:fld>
            <a:endParaRPr lang="en" dirty="0">
              <a:solidFill>
                <a:srgbClr val="4D5C7D"/>
              </a:solidFill>
              <a:latin typeface="Anton" pitchFamily="2" charset="0"/>
            </a:endParaRPr>
          </a:p>
        </p:txBody>
      </p:sp>
    </p:spTree>
    <p:extLst>
      <p:ext uri="{BB962C8B-B14F-4D97-AF65-F5344CB8AC3E}">
        <p14:creationId xmlns:p14="http://schemas.microsoft.com/office/powerpoint/2010/main" val="1812557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11" name="ZoneTexte 10">
            <a:extLst>
              <a:ext uri="{FF2B5EF4-FFF2-40B4-BE49-F238E27FC236}">
                <a16:creationId xmlns:a16="http://schemas.microsoft.com/office/drawing/2014/main" id="{A1CD718B-9D69-8FBB-35D4-559E5D85C51A}"/>
              </a:ext>
            </a:extLst>
          </p:cNvPr>
          <p:cNvSpPr txBox="1"/>
          <p:nvPr/>
        </p:nvSpPr>
        <p:spPr>
          <a:xfrm>
            <a:off x="96846" y="2142873"/>
            <a:ext cx="2721335" cy="338554"/>
          </a:xfrm>
          <a:prstGeom prst="rect">
            <a:avLst/>
          </a:prstGeom>
          <a:noFill/>
        </p:spPr>
        <p:txBody>
          <a:bodyPr wrap="square">
            <a:spAutoFit/>
          </a:bodyPr>
          <a:lstStyle/>
          <a:p>
            <a:pPr algn="l" fontAlgn="base"/>
            <a:r>
              <a:rPr lang="fr-CA" sz="1600" b="1" dirty="0">
                <a:solidFill>
                  <a:schemeClr val="dk1"/>
                </a:solidFill>
                <a:latin typeface="Asap"/>
                <a:sym typeface="Asap"/>
              </a:rPr>
              <a:t>Première génération</a:t>
            </a:r>
          </a:p>
        </p:txBody>
      </p:sp>
      <p:sp>
        <p:nvSpPr>
          <p:cNvPr id="12" name="ZoneTexte 11">
            <a:extLst>
              <a:ext uri="{FF2B5EF4-FFF2-40B4-BE49-F238E27FC236}">
                <a16:creationId xmlns:a16="http://schemas.microsoft.com/office/drawing/2014/main" id="{7B2ACB23-4C44-EE77-314F-7EEB5E663906}"/>
              </a:ext>
            </a:extLst>
          </p:cNvPr>
          <p:cNvSpPr txBox="1"/>
          <p:nvPr/>
        </p:nvSpPr>
        <p:spPr>
          <a:xfrm>
            <a:off x="252704" y="2474554"/>
            <a:ext cx="1730518" cy="461665"/>
          </a:xfrm>
          <a:prstGeom prst="rect">
            <a:avLst/>
          </a:prstGeom>
          <a:noFill/>
        </p:spPr>
        <p:txBody>
          <a:bodyPr wrap="square">
            <a:spAutoFit/>
          </a:bodyPr>
          <a:lstStyle/>
          <a:p>
            <a:pPr marL="171450" indent="-171450" algn="ctr" fontAlgn="base">
              <a:buFont typeface="Wingdings" panose="05000000000000000000" pitchFamily="2" charset="2"/>
              <a:buChar char="ü"/>
            </a:pPr>
            <a:r>
              <a:rPr lang="fr-CA" sz="1200" b="1" i="0" dirty="0">
                <a:solidFill>
                  <a:schemeClr val="tx1"/>
                </a:solidFill>
                <a:effectLst/>
                <a:latin typeface="inherit"/>
              </a:rPr>
              <a:t>les systèmes SCADA monolithiques.</a:t>
            </a:r>
          </a:p>
        </p:txBody>
      </p:sp>
      <p:sp>
        <p:nvSpPr>
          <p:cNvPr id="13" name="ZoneTexte 12">
            <a:extLst>
              <a:ext uri="{FF2B5EF4-FFF2-40B4-BE49-F238E27FC236}">
                <a16:creationId xmlns:a16="http://schemas.microsoft.com/office/drawing/2014/main" id="{71256DFA-506F-2C29-20E0-8372E2942BC8}"/>
              </a:ext>
            </a:extLst>
          </p:cNvPr>
          <p:cNvSpPr txBox="1"/>
          <p:nvPr/>
        </p:nvSpPr>
        <p:spPr>
          <a:xfrm>
            <a:off x="2450305" y="2167850"/>
            <a:ext cx="2315007" cy="338554"/>
          </a:xfrm>
          <a:prstGeom prst="rect">
            <a:avLst/>
          </a:prstGeom>
          <a:noFill/>
        </p:spPr>
        <p:txBody>
          <a:bodyPr wrap="square">
            <a:spAutoFit/>
          </a:bodyPr>
          <a:lstStyle/>
          <a:p>
            <a:pPr fontAlgn="base"/>
            <a:r>
              <a:rPr lang="fr-CA" sz="1600" b="1" dirty="0">
                <a:solidFill>
                  <a:schemeClr val="dk1"/>
                </a:solidFill>
                <a:latin typeface="Asap"/>
              </a:rPr>
              <a:t>Deuxième génération</a:t>
            </a:r>
          </a:p>
        </p:txBody>
      </p:sp>
      <p:sp>
        <p:nvSpPr>
          <p:cNvPr id="14" name="ZoneTexte 13">
            <a:extLst>
              <a:ext uri="{FF2B5EF4-FFF2-40B4-BE49-F238E27FC236}">
                <a16:creationId xmlns:a16="http://schemas.microsoft.com/office/drawing/2014/main" id="{1A66B13E-7746-3856-424E-B7BD4315C6B0}"/>
              </a:ext>
            </a:extLst>
          </p:cNvPr>
          <p:cNvSpPr txBox="1"/>
          <p:nvPr/>
        </p:nvSpPr>
        <p:spPr>
          <a:xfrm>
            <a:off x="4648906" y="2142873"/>
            <a:ext cx="2132201" cy="338554"/>
          </a:xfrm>
          <a:prstGeom prst="rect">
            <a:avLst/>
          </a:prstGeom>
          <a:noFill/>
        </p:spPr>
        <p:txBody>
          <a:bodyPr wrap="square">
            <a:spAutoFit/>
          </a:bodyPr>
          <a:lstStyle/>
          <a:p>
            <a:pPr fontAlgn="base"/>
            <a:r>
              <a:rPr lang="fr-CA" sz="1600" b="1" dirty="0">
                <a:solidFill>
                  <a:schemeClr val="dk1"/>
                </a:solidFill>
                <a:latin typeface="Asap"/>
              </a:rPr>
              <a:t>Troisième génération</a:t>
            </a:r>
          </a:p>
        </p:txBody>
      </p:sp>
      <p:sp>
        <p:nvSpPr>
          <p:cNvPr id="15" name="ZoneTexte 14">
            <a:extLst>
              <a:ext uri="{FF2B5EF4-FFF2-40B4-BE49-F238E27FC236}">
                <a16:creationId xmlns:a16="http://schemas.microsoft.com/office/drawing/2014/main" id="{0A69ECBE-CA6F-8CD3-E122-06ECF60FD241}"/>
              </a:ext>
            </a:extLst>
          </p:cNvPr>
          <p:cNvSpPr txBox="1"/>
          <p:nvPr/>
        </p:nvSpPr>
        <p:spPr>
          <a:xfrm>
            <a:off x="6608072" y="2142872"/>
            <a:ext cx="2132201" cy="338554"/>
          </a:xfrm>
          <a:prstGeom prst="rect">
            <a:avLst/>
          </a:prstGeom>
          <a:noFill/>
        </p:spPr>
        <p:txBody>
          <a:bodyPr wrap="square">
            <a:spAutoFit/>
          </a:bodyPr>
          <a:lstStyle/>
          <a:p>
            <a:pPr fontAlgn="base"/>
            <a:r>
              <a:rPr lang="fr-CA" sz="1600" b="1" dirty="0">
                <a:solidFill>
                  <a:schemeClr val="dk1"/>
                </a:solidFill>
                <a:latin typeface="Asap"/>
              </a:rPr>
              <a:t>Quatrième génération</a:t>
            </a:r>
          </a:p>
        </p:txBody>
      </p:sp>
      <p:sp>
        <p:nvSpPr>
          <p:cNvPr id="16" name="ZoneTexte 15">
            <a:extLst>
              <a:ext uri="{FF2B5EF4-FFF2-40B4-BE49-F238E27FC236}">
                <a16:creationId xmlns:a16="http://schemas.microsoft.com/office/drawing/2014/main" id="{6ED4C5BA-58DC-E207-DE8B-289346A3A927}"/>
              </a:ext>
            </a:extLst>
          </p:cNvPr>
          <p:cNvSpPr txBox="1"/>
          <p:nvPr/>
        </p:nvSpPr>
        <p:spPr>
          <a:xfrm>
            <a:off x="6638965" y="2472487"/>
            <a:ext cx="2403254" cy="461665"/>
          </a:xfrm>
          <a:prstGeom prst="rect">
            <a:avLst/>
          </a:prstGeom>
          <a:noFill/>
        </p:spPr>
        <p:txBody>
          <a:bodyPr wrap="square">
            <a:spAutoFit/>
          </a:bodyPr>
          <a:lstStyle/>
          <a:p>
            <a:pPr marL="171450" indent="-171450" algn="ctr" fontAlgn="base">
              <a:buFont typeface="Wingdings" panose="05000000000000000000" pitchFamily="2" charset="2"/>
              <a:buChar char="ü"/>
            </a:pPr>
            <a:r>
              <a:rPr lang="fr-FR" sz="1200" b="1" dirty="0">
                <a:solidFill>
                  <a:schemeClr val="tx1"/>
                </a:solidFill>
                <a:latin typeface="inherit"/>
              </a:rPr>
              <a:t> les systèmes SCADA 4.0 basés sur l’internet des objets (IoT)</a:t>
            </a:r>
          </a:p>
        </p:txBody>
      </p:sp>
      <p:sp>
        <p:nvSpPr>
          <p:cNvPr id="17" name="ZoneTexte 16">
            <a:extLst>
              <a:ext uri="{FF2B5EF4-FFF2-40B4-BE49-F238E27FC236}">
                <a16:creationId xmlns:a16="http://schemas.microsoft.com/office/drawing/2014/main" id="{F108B319-DE8E-AA1E-7819-12DB30E7E7B6}"/>
              </a:ext>
            </a:extLst>
          </p:cNvPr>
          <p:cNvSpPr txBox="1"/>
          <p:nvPr/>
        </p:nvSpPr>
        <p:spPr>
          <a:xfrm>
            <a:off x="4703440" y="2472487"/>
            <a:ext cx="1730518" cy="461665"/>
          </a:xfrm>
          <a:prstGeom prst="rect">
            <a:avLst/>
          </a:prstGeom>
          <a:noFill/>
        </p:spPr>
        <p:txBody>
          <a:bodyPr wrap="square">
            <a:spAutoFit/>
          </a:bodyPr>
          <a:lstStyle/>
          <a:p>
            <a:pPr marL="171450" indent="-171450" fontAlgn="base">
              <a:buFont typeface="Wingdings" panose="05000000000000000000" pitchFamily="2" charset="2"/>
              <a:buChar char="ü"/>
            </a:pPr>
            <a:r>
              <a:rPr lang="fr-FR" sz="1200" b="1" dirty="0">
                <a:solidFill>
                  <a:schemeClr val="tx1"/>
                </a:solidFill>
                <a:latin typeface="inherit"/>
              </a:rPr>
              <a:t>les systèmes SCADA en réseau</a:t>
            </a:r>
          </a:p>
        </p:txBody>
      </p:sp>
      <p:sp>
        <p:nvSpPr>
          <p:cNvPr id="18" name="ZoneTexte 17">
            <a:extLst>
              <a:ext uri="{FF2B5EF4-FFF2-40B4-BE49-F238E27FC236}">
                <a16:creationId xmlns:a16="http://schemas.microsoft.com/office/drawing/2014/main" id="{E113637E-20E2-0C98-9DA3-DD61FCA0C906}"/>
              </a:ext>
            </a:extLst>
          </p:cNvPr>
          <p:cNvSpPr txBox="1"/>
          <p:nvPr/>
        </p:nvSpPr>
        <p:spPr>
          <a:xfrm>
            <a:off x="2450770" y="2465080"/>
            <a:ext cx="1959119" cy="461665"/>
          </a:xfrm>
          <a:prstGeom prst="rect">
            <a:avLst/>
          </a:prstGeom>
          <a:noFill/>
        </p:spPr>
        <p:txBody>
          <a:bodyPr wrap="square">
            <a:spAutoFit/>
          </a:bodyPr>
          <a:lstStyle/>
          <a:p>
            <a:pPr marL="171450" indent="-171450" algn="ctr" fontAlgn="base">
              <a:buFont typeface="Wingdings" panose="05000000000000000000" pitchFamily="2" charset="2"/>
              <a:buChar char="ü"/>
            </a:pPr>
            <a:r>
              <a:rPr lang="fr-CA" sz="1200" b="1" dirty="0">
                <a:solidFill>
                  <a:schemeClr val="tx1"/>
                </a:solidFill>
                <a:latin typeface="inherit"/>
              </a:rPr>
              <a:t>les systèmes SCADA distribués.</a:t>
            </a:r>
          </a:p>
        </p:txBody>
      </p:sp>
      <p:sp>
        <p:nvSpPr>
          <p:cNvPr id="19" name="Flèche : droite rayée 18">
            <a:extLst>
              <a:ext uri="{FF2B5EF4-FFF2-40B4-BE49-F238E27FC236}">
                <a16:creationId xmlns:a16="http://schemas.microsoft.com/office/drawing/2014/main" id="{94DD5503-1396-4895-759C-D9AED34D7E62}"/>
              </a:ext>
            </a:extLst>
          </p:cNvPr>
          <p:cNvSpPr/>
          <p:nvPr/>
        </p:nvSpPr>
        <p:spPr>
          <a:xfrm>
            <a:off x="1693025" y="1598355"/>
            <a:ext cx="605720" cy="307777"/>
          </a:xfrm>
          <a:prstGeom prst="striped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fr-CA">
              <a:solidFill>
                <a:schemeClr val="dk1"/>
              </a:solidFill>
            </a:endParaRPr>
          </a:p>
        </p:txBody>
      </p:sp>
      <p:sp>
        <p:nvSpPr>
          <p:cNvPr id="20" name="Flèche : droite rayée 19">
            <a:extLst>
              <a:ext uri="{FF2B5EF4-FFF2-40B4-BE49-F238E27FC236}">
                <a16:creationId xmlns:a16="http://schemas.microsoft.com/office/drawing/2014/main" id="{7884C76B-E18A-2E97-B860-A573D79DBAC3}"/>
              </a:ext>
            </a:extLst>
          </p:cNvPr>
          <p:cNvSpPr/>
          <p:nvPr/>
        </p:nvSpPr>
        <p:spPr>
          <a:xfrm>
            <a:off x="6086741" y="1582402"/>
            <a:ext cx="605720" cy="307777"/>
          </a:xfrm>
          <a:prstGeom prst="striped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fr-CA">
              <a:solidFill>
                <a:schemeClr val="dk1"/>
              </a:solidFill>
            </a:endParaRPr>
          </a:p>
        </p:txBody>
      </p:sp>
      <p:sp>
        <p:nvSpPr>
          <p:cNvPr id="21" name="Flèche : droite rayée 20">
            <a:extLst>
              <a:ext uri="{FF2B5EF4-FFF2-40B4-BE49-F238E27FC236}">
                <a16:creationId xmlns:a16="http://schemas.microsoft.com/office/drawing/2014/main" id="{E0FD7A45-A0D6-9208-D496-E4FF8DB63ED8}"/>
              </a:ext>
            </a:extLst>
          </p:cNvPr>
          <p:cNvSpPr/>
          <p:nvPr/>
        </p:nvSpPr>
        <p:spPr>
          <a:xfrm>
            <a:off x="4159592" y="1582402"/>
            <a:ext cx="605720" cy="307777"/>
          </a:xfrm>
          <a:prstGeom prst="striped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fr-CA">
              <a:solidFill>
                <a:schemeClr val="dk1"/>
              </a:solidFill>
            </a:endParaRPr>
          </a:p>
        </p:txBody>
      </p:sp>
      <p:sp>
        <p:nvSpPr>
          <p:cNvPr id="22" name="ZoneTexte 21">
            <a:extLst>
              <a:ext uri="{FF2B5EF4-FFF2-40B4-BE49-F238E27FC236}">
                <a16:creationId xmlns:a16="http://schemas.microsoft.com/office/drawing/2014/main" id="{84CF28AD-6CC3-6F6E-D036-4A056B3B0F10}"/>
              </a:ext>
            </a:extLst>
          </p:cNvPr>
          <p:cNvSpPr txBox="1"/>
          <p:nvPr/>
        </p:nvSpPr>
        <p:spPr>
          <a:xfrm>
            <a:off x="2387918" y="493877"/>
            <a:ext cx="4365525" cy="967829"/>
          </a:xfrm>
          <a:prstGeom prst="rect">
            <a:avLst/>
          </a:prstGeom>
          <a:noFill/>
        </p:spPr>
        <p:txBody>
          <a:bodyPr wrap="square" rtlCol="0">
            <a:spAutoFit/>
          </a:bodyPr>
          <a:lstStyle/>
          <a:p>
            <a:pPr algn="ctr">
              <a:lnSpc>
                <a:spcPct val="150000"/>
              </a:lnSpc>
            </a:pPr>
            <a:r>
              <a:rPr lang="fr-FR" sz="2000" dirty="0">
                <a:latin typeface="Arial Black" panose="020B0A04020102020204" pitchFamily="34" charset="0"/>
              </a:rPr>
              <a:t>Evolution des systèmes SCADA</a:t>
            </a:r>
            <a:endParaRPr lang="fr-CA" sz="2000" dirty="0">
              <a:latin typeface="Arial Black" panose="020B0A04020102020204" pitchFamily="34" charset="0"/>
            </a:endParaRPr>
          </a:p>
        </p:txBody>
      </p:sp>
      <p:sp>
        <p:nvSpPr>
          <p:cNvPr id="23" name="ZoneTexte 22">
            <a:extLst>
              <a:ext uri="{FF2B5EF4-FFF2-40B4-BE49-F238E27FC236}">
                <a16:creationId xmlns:a16="http://schemas.microsoft.com/office/drawing/2014/main" id="{5DAD63B6-218B-1175-4CC8-CDA09571B13A}"/>
              </a:ext>
            </a:extLst>
          </p:cNvPr>
          <p:cNvSpPr txBox="1"/>
          <p:nvPr/>
        </p:nvSpPr>
        <p:spPr>
          <a:xfrm>
            <a:off x="80103" y="2916971"/>
            <a:ext cx="2351939" cy="461665"/>
          </a:xfrm>
          <a:prstGeom prst="rect">
            <a:avLst/>
          </a:prstGeom>
          <a:noFill/>
        </p:spPr>
        <p:txBody>
          <a:bodyPr wrap="square">
            <a:spAutoFit/>
          </a:bodyPr>
          <a:lstStyle/>
          <a:p>
            <a:pPr marL="171450" indent="-171450" algn="ctr" fontAlgn="base">
              <a:buFont typeface="Wingdings" panose="05000000000000000000" pitchFamily="2" charset="2"/>
              <a:buChar char="ü"/>
            </a:pPr>
            <a:r>
              <a:rPr lang="fr-CA" sz="1200" b="1" dirty="0">
                <a:solidFill>
                  <a:schemeClr val="tx1"/>
                </a:solidFill>
                <a:latin typeface="inherit"/>
              </a:rPr>
              <a:t>Absence de connectivité réseau commune.</a:t>
            </a:r>
          </a:p>
        </p:txBody>
      </p:sp>
      <p:sp>
        <p:nvSpPr>
          <p:cNvPr id="24" name="ZoneTexte 23">
            <a:extLst>
              <a:ext uri="{FF2B5EF4-FFF2-40B4-BE49-F238E27FC236}">
                <a16:creationId xmlns:a16="http://schemas.microsoft.com/office/drawing/2014/main" id="{BB851A14-7105-3C61-E875-39AE7A3B996E}"/>
              </a:ext>
            </a:extLst>
          </p:cNvPr>
          <p:cNvSpPr txBox="1"/>
          <p:nvPr/>
        </p:nvSpPr>
        <p:spPr>
          <a:xfrm>
            <a:off x="116891" y="3401872"/>
            <a:ext cx="2632607" cy="276999"/>
          </a:xfrm>
          <a:prstGeom prst="rect">
            <a:avLst/>
          </a:prstGeom>
          <a:noFill/>
        </p:spPr>
        <p:txBody>
          <a:bodyPr wrap="square">
            <a:spAutoFit/>
          </a:bodyPr>
          <a:lstStyle/>
          <a:p>
            <a:pPr marL="171450" indent="-171450" algn="ctr" fontAlgn="base">
              <a:buFont typeface="Wingdings" panose="05000000000000000000" pitchFamily="2" charset="2"/>
              <a:buChar char="ü"/>
            </a:pPr>
            <a:r>
              <a:rPr lang="fr-CA" sz="1200" b="1" dirty="0">
                <a:solidFill>
                  <a:schemeClr val="tx1"/>
                </a:solidFill>
                <a:latin typeface="inherit"/>
              </a:rPr>
              <a:t>Redondance et indépendance. </a:t>
            </a:r>
          </a:p>
        </p:txBody>
      </p:sp>
      <p:sp>
        <p:nvSpPr>
          <p:cNvPr id="25" name="ZoneTexte 24">
            <a:extLst>
              <a:ext uri="{FF2B5EF4-FFF2-40B4-BE49-F238E27FC236}">
                <a16:creationId xmlns:a16="http://schemas.microsoft.com/office/drawing/2014/main" id="{2695CB46-CC32-1CB5-EE5C-493CDF1F6C75}"/>
              </a:ext>
            </a:extLst>
          </p:cNvPr>
          <p:cNvSpPr txBox="1"/>
          <p:nvPr/>
        </p:nvSpPr>
        <p:spPr>
          <a:xfrm>
            <a:off x="192669" y="3751926"/>
            <a:ext cx="2515472" cy="276999"/>
          </a:xfrm>
          <a:prstGeom prst="rect">
            <a:avLst/>
          </a:prstGeom>
          <a:noFill/>
        </p:spPr>
        <p:txBody>
          <a:bodyPr wrap="square">
            <a:spAutoFit/>
          </a:bodyPr>
          <a:lstStyle/>
          <a:p>
            <a:pPr marL="171450" indent="-171450" algn="ctr" fontAlgn="base">
              <a:buFont typeface="Wingdings" panose="05000000000000000000" pitchFamily="2" charset="2"/>
              <a:buChar char="ü"/>
            </a:pPr>
            <a:r>
              <a:rPr lang="fr-CA" sz="1200" b="1" dirty="0">
                <a:solidFill>
                  <a:schemeClr val="tx1"/>
                </a:solidFill>
                <a:latin typeface="inherit"/>
              </a:rPr>
              <a:t>Focalisation sur la surveillance.</a:t>
            </a:r>
          </a:p>
        </p:txBody>
      </p:sp>
      <p:sp>
        <p:nvSpPr>
          <p:cNvPr id="26" name="ZoneTexte 25">
            <a:extLst>
              <a:ext uri="{FF2B5EF4-FFF2-40B4-BE49-F238E27FC236}">
                <a16:creationId xmlns:a16="http://schemas.microsoft.com/office/drawing/2014/main" id="{52978E68-24A0-C4C0-DFD5-7E15120ED193}"/>
              </a:ext>
            </a:extLst>
          </p:cNvPr>
          <p:cNvSpPr txBox="1"/>
          <p:nvPr/>
        </p:nvSpPr>
        <p:spPr>
          <a:xfrm>
            <a:off x="2613014" y="2889886"/>
            <a:ext cx="2342448" cy="461665"/>
          </a:xfrm>
          <a:prstGeom prst="rect">
            <a:avLst/>
          </a:prstGeom>
          <a:noFill/>
        </p:spPr>
        <p:txBody>
          <a:bodyPr wrap="square">
            <a:spAutoFit/>
          </a:bodyPr>
          <a:lstStyle/>
          <a:p>
            <a:pPr marL="171450" indent="-171450">
              <a:buFont typeface="Wingdings" panose="05000000000000000000" pitchFamily="2" charset="2"/>
              <a:buChar char="ü"/>
            </a:pPr>
            <a:r>
              <a:rPr lang="fr-CA" sz="1200" b="1" dirty="0">
                <a:solidFill>
                  <a:schemeClr val="tx1"/>
                </a:solidFill>
                <a:latin typeface="inherit"/>
              </a:rPr>
              <a:t>Utilisation de stations individuelles.</a:t>
            </a:r>
          </a:p>
        </p:txBody>
      </p:sp>
      <p:sp>
        <p:nvSpPr>
          <p:cNvPr id="27" name="ZoneTexte 26">
            <a:extLst>
              <a:ext uri="{FF2B5EF4-FFF2-40B4-BE49-F238E27FC236}">
                <a16:creationId xmlns:a16="http://schemas.microsoft.com/office/drawing/2014/main" id="{C808E0A3-EF68-AFF4-18AF-D14C645E2575}"/>
              </a:ext>
            </a:extLst>
          </p:cNvPr>
          <p:cNvSpPr txBox="1"/>
          <p:nvPr/>
        </p:nvSpPr>
        <p:spPr>
          <a:xfrm>
            <a:off x="2613014" y="3331230"/>
            <a:ext cx="2111829" cy="461665"/>
          </a:xfrm>
          <a:prstGeom prst="rect">
            <a:avLst/>
          </a:prstGeom>
          <a:noFill/>
        </p:spPr>
        <p:txBody>
          <a:bodyPr wrap="square">
            <a:spAutoFit/>
          </a:bodyPr>
          <a:lstStyle/>
          <a:p>
            <a:pPr marL="171450" indent="-171450">
              <a:buFont typeface="Wingdings" panose="05000000000000000000" pitchFamily="2" charset="2"/>
              <a:buChar char="ü"/>
            </a:pPr>
            <a:r>
              <a:rPr lang="fr-FR" sz="1200" b="1" dirty="0">
                <a:solidFill>
                  <a:schemeClr val="tx1"/>
                </a:solidFill>
                <a:latin typeface="inherit"/>
              </a:rPr>
              <a:t>Réduction de coût et de taille.</a:t>
            </a:r>
            <a:endParaRPr lang="fr-CA" sz="1200" b="1" dirty="0">
              <a:solidFill>
                <a:schemeClr val="tx1"/>
              </a:solidFill>
              <a:latin typeface="inherit"/>
            </a:endParaRPr>
          </a:p>
        </p:txBody>
      </p:sp>
      <p:sp>
        <p:nvSpPr>
          <p:cNvPr id="28" name="ZoneTexte 27">
            <a:extLst>
              <a:ext uri="{FF2B5EF4-FFF2-40B4-BE49-F238E27FC236}">
                <a16:creationId xmlns:a16="http://schemas.microsoft.com/office/drawing/2014/main" id="{9CCC0B02-3F8F-C2D5-74CD-3C0ACB312E5B}"/>
              </a:ext>
            </a:extLst>
          </p:cNvPr>
          <p:cNvSpPr txBox="1"/>
          <p:nvPr/>
        </p:nvSpPr>
        <p:spPr>
          <a:xfrm>
            <a:off x="2613014" y="3836973"/>
            <a:ext cx="2577593" cy="461665"/>
          </a:xfrm>
          <a:prstGeom prst="rect">
            <a:avLst/>
          </a:prstGeom>
          <a:noFill/>
        </p:spPr>
        <p:txBody>
          <a:bodyPr wrap="square">
            <a:spAutoFit/>
          </a:bodyPr>
          <a:lstStyle/>
          <a:p>
            <a:pPr marL="171450" indent="-171450">
              <a:buFont typeface="Wingdings" panose="05000000000000000000" pitchFamily="2" charset="2"/>
              <a:buChar char="ü"/>
            </a:pPr>
            <a:r>
              <a:rPr lang="fr-CA" sz="1200" b="1" dirty="0">
                <a:solidFill>
                  <a:schemeClr val="tx1"/>
                </a:solidFill>
                <a:latin typeface="inherit"/>
              </a:rPr>
              <a:t>Protocoles réseau non </a:t>
            </a:r>
          </a:p>
          <a:p>
            <a:r>
              <a:rPr lang="fr-CA" sz="1200" b="1" dirty="0">
                <a:solidFill>
                  <a:schemeClr val="tx1"/>
                </a:solidFill>
                <a:latin typeface="inherit"/>
              </a:rPr>
              <a:t>      normalisés</a:t>
            </a:r>
          </a:p>
        </p:txBody>
      </p:sp>
      <p:sp>
        <p:nvSpPr>
          <p:cNvPr id="29" name="ZoneTexte 28">
            <a:extLst>
              <a:ext uri="{FF2B5EF4-FFF2-40B4-BE49-F238E27FC236}">
                <a16:creationId xmlns:a16="http://schemas.microsoft.com/office/drawing/2014/main" id="{87104079-269B-9F5C-243C-2BBA14D873CD}"/>
              </a:ext>
            </a:extLst>
          </p:cNvPr>
          <p:cNvSpPr txBox="1"/>
          <p:nvPr/>
        </p:nvSpPr>
        <p:spPr>
          <a:xfrm>
            <a:off x="2613014" y="4328117"/>
            <a:ext cx="1911562" cy="276999"/>
          </a:xfrm>
          <a:prstGeom prst="rect">
            <a:avLst/>
          </a:prstGeom>
          <a:noFill/>
        </p:spPr>
        <p:txBody>
          <a:bodyPr wrap="square">
            <a:spAutoFit/>
          </a:bodyPr>
          <a:lstStyle/>
          <a:p>
            <a:pPr marL="171450" indent="-171450">
              <a:buFont typeface="Wingdings" panose="05000000000000000000" pitchFamily="2" charset="2"/>
              <a:buChar char="ü"/>
            </a:pPr>
            <a:r>
              <a:rPr lang="fr-CA" sz="1200" b="1" dirty="0">
                <a:solidFill>
                  <a:schemeClr val="tx1"/>
                </a:solidFill>
                <a:latin typeface="inherit"/>
              </a:rPr>
              <a:t>Limitations de sécurité</a:t>
            </a:r>
          </a:p>
        </p:txBody>
      </p:sp>
      <p:sp>
        <p:nvSpPr>
          <p:cNvPr id="30" name="ZoneTexte 29">
            <a:extLst>
              <a:ext uri="{FF2B5EF4-FFF2-40B4-BE49-F238E27FC236}">
                <a16:creationId xmlns:a16="http://schemas.microsoft.com/office/drawing/2014/main" id="{8062E7F2-E9BA-2573-25EB-49DCE6C3C20A}"/>
              </a:ext>
            </a:extLst>
          </p:cNvPr>
          <p:cNvSpPr txBox="1"/>
          <p:nvPr/>
        </p:nvSpPr>
        <p:spPr>
          <a:xfrm>
            <a:off x="4703440" y="2884444"/>
            <a:ext cx="2536185" cy="461665"/>
          </a:xfrm>
          <a:prstGeom prst="rect">
            <a:avLst/>
          </a:prstGeom>
          <a:noFill/>
        </p:spPr>
        <p:txBody>
          <a:bodyPr wrap="square">
            <a:spAutoFit/>
          </a:bodyPr>
          <a:lstStyle/>
          <a:p>
            <a:pPr marL="171450" indent="-171450">
              <a:buFont typeface="Wingdings" panose="05000000000000000000" pitchFamily="2" charset="2"/>
              <a:buChar char="ü"/>
            </a:pPr>
            <a:r>
              <a:rPr lang="fr-CA" sz="1200" b="1" dirty="0">
                <a:solidFill>
                  <a:schemeClr val="tx1"/>
                </a:solidFill>
                <a:latin typeface="inherit"/>
              </a:rPr>
              <a:t>Connectivité étendue </a:t>
            </a:r>
          </a:p>
          <a:p>
            <a:r>
              <a:rPr lang="fr-CA" sz="1200" b="1" dirty="0">
                <a:solidFill>
                  <a:schemeClr val="tx1"/>
                </a:solidFill>
                <a:latin typeface="inherit"/>
              </a:rPr>
              <a:t>     via WAN</a:t>
            </a:r>
          </a:p>
        </p:txBody>
      </p:sp>
      <p:sp>
        <p:nvSpPr>
          <p:cNvPr id="31" name="ZoneTexte 30">
            <a:extLst>
              <a:ext uri="{FF2B5EF4-FFF2-40B4-BE49-F238E27FC236}">
                <a16:creationId xmlns:a16="http://schemas.microsoft.com/office/drawing/2014/main" id="{4BADE946-2E7D-8DB6-04C6-3844677FAB14}"/>
              </a:ext>
            </a:extLst>
          </p:cNvPr>
          <p:cNvSpPr txBox="1"/>
          <p:nvPr/>
        </p:nvSpPr>
        <p:spPr>
          <a:xfrm>
            <a:off x="4706320" y="3351370"/>
            <a:ext cx="2421916" cy="461665"/>
          </a:xfrm>
          <a:prstGeom prst="rect">
            <a:avLst/>
          </a:prstGeom>
          <a:noFill/>
        </p:spPr>
        <p:txBody>
          <a:bodyPr wrap="square">
            <a:spAutoFit/>
          </a:bodyPr>
          <a:lstStyle/>
          <a:p>
            <a:pPr marL="171450" indent="-171450">
              <a:buFont typeface="Wingdings" panose="05000000000000000000" pitchFamily="2" charset="2"/>
              <a:buChar char="ü"/>
            </a:pPr>
            <a:r>
              <a:rPr lang="fr-FR" sz="1200" b="1" dirty="0">
                <a:solidFill>
                  <a:schemeClr val="tx1"/>
                </a:solidFill>
                <a:latin typeface="inherit"/>
              </a:rPr>
              <a:t>Utilisation de connexions Ethernet ou à fibre optique</a:t>
            </a:r>
            <a:endParaRPr lang="fr-CA" sz="1200" b="1" dirty="0">
              <a:solidFill>
                <a:schemeClr val="tx1"/>
              </a:solidFill>
              <a:latin typeface="inherit"/>
            </a:endParaRPr>
          </a:p>
        </p:txBody>
      </p:sp>
      <p:sp>
        <p:nvSpPr>
          <p:cNvPr id="32" name="ZoneTexte 31">
            <a:extLst>
              <a:ext uri="{FF2B5EF4-FFF2-40B4-BE49-F238E27FC236}">
                <a16:creationId xmlns:a16="http://schemas.microsoft.com/office/drawing/2014/main" id="{4F0D8459-08B6-8F51-B239-F28D29EE2D38}"/>
              </a:ext>
            </a:extLst>
          </p:cNvPr>
          <p:cNvSpPr txBox="1"/>
          <p:nvPr/>
        </p:nvSpPr>
        <p:spPr>
          <a:xfrm>
            <a:off x="4724843" y="3838770"/>
            <a:ext cx="1632858" cy="276999"/>
          </a:xfrm>
          <a:prstGeom prst="rect">
            <a:avLst/>
          </a:prstGeom>
          <a:noFill/>
        </p:spPr>
        <p:txBody>
          <a:bodyPr wrap="square">
            <a:spAutoFit/>
          </a:bodyPr>
          <a:lstStyle/>
          <a:p>
            <a:pPr marL="171450" indent="-171450">
              <a:buFont typeface="Wingdings" panose="05000000000000000000" pitchFamily="2" charset="2"/>
              <a:buChar char="ü"/>
            </a:pPr>
            <a:r>
              <a:rPr lang="fr-CA" sz="1200" b="1" dirty="0">
                <a:solidFill>
                  <a:schemeClr val="tx1"/>
                </a:solidFill>
                <a:latin typeface="inherit"/>
              </a:rPr>
              <a:t>Intégration de PLC</a:t>
            </a:r>
          </a:p>
        </p:txBody>
      </p:sp>
      <p:sp>
        <p:nvSpPr>
          <p:cNvPr id="33" name="ZoneTexte 32">
            <a:extLst>
              <a:ext uri="{FF2B5EF4-FFF2-40B4-BE49-F238E27FC236}">
                <a16:creationId xmlns:a16="http://schemas.microsoft.com/office/drawing/2014/main" id="{889F2F1A-1C18-FB3E-B86F-B33963B7F0B4}"/>
              </a:ext>
            </a:extLst>
          </p:cNvPr>
          <p:cNvSpPr txBox="1"/>
          <p:nvPr/>
        </p:nvSpPr>
        <p:spPr>
          <a:xfrm>
            <a:off x="4765312" y="4328117"/>
            <a:ext cx="2015795" cy="276999"/>
          </a:xfrm>
          <a:prstGeom prst="rect">
            <a:avLst/>
          </a:prstGeom>
          <a:noFill/>
        </p:spPr>
        <p:txBody>
          <a:bodyPr wrap="square">
            <a:spAutoFit/>
          </a:bodyPr>
          <a:lstStyle/>
          <a:p>
            <a:pPr marL="171450" indent="-171450">
              <a:buFont typeface="Wingdings" panose="05000000000000000000" pitchFamily="2" charset="2"/>
              <a:buChar char="ü"/>
            </a:pPr>
            <a:r>
              <a:rPr lang="fr-CA" sz="1200" b="1" dirty="0">
                <a:solidFill>
                  <a:schemeClr val="tx1"/>
                </a:solidFill>
                <a:latin typeface="inherit"/>
              </a:rPr>
              <a:t>Utilisation de l'Internet</a:t>
            </a:r>
          </a:p>
        </p:txBody>
      </p:sp>
      <p:sp>
        <p:nvSpPr>
          <p:cNvPr id="34" name="ZoneTexte 33">
            <a:extLst>
              <a:ext uri="{FF2B5EF4-FFF2-40B4-BE49-F238E27FC236}">
                <a16:creationId xmlns:a16="http://schemas.microsoft.com/office/drawing/2014/main" id="{939EE2D3-94E2-A267-3319-0CF740064AF7}"/>
              </a:ext>
            </a:extLst>
          </p:cNvPr>
          <p:cNvSpPr txBox="1"/>
          <p:nvPr/>
        </p:nvSpPr>
        <p:spPr>
          <a:xfrm>
            <a:off x="6681265" y="2935985"/>
            <a:ext cx="2318655" cy="276999"/>
          </a:xfrm>
          <a:prstGeom prst="rect">
            <a:avLst/>
          </a:prstGeom>
          <a:noFill/>
        </p:spPr>
        <p:txBody>
          <a:bodyPr wrap="square">
            <a:spAutoFit/>
          </a:bodyPr>
          <a:lstStyle/>
          <a:p>
            <a:pPr marL="171450" indent="-171450">
              <a:buFont typeface="Wingdings" panose="05000000000000000000" pitchFamily="2" charset="2"/>
              <a:buChar char="ü"/>
            </a:pPr>
            <a:r>
              <a:rPr lang="fr-CA" sz="1200" b="1" dirty="0">
                <a:solidFill>
                  <a:schemeClr val="tx1"/>
                </a:solidFill>
                <a:latin typeface="inherit"/>
              </a:rPr>
              <a:t>Réduction drastique des coûts</a:t>
            </a:r>
          </a:p>
        </p:txBody>
      </p:sp>
      <p:sp>
        <p:nvSpPr>
          <p:cNvPr id="35" name="ZoneTexte 34">
            <a:extLst>
              <a:ext uri="{FF2B5EF4-FFF2-40B4-BE49-F238E27FC236}">
                <a16:creationId xmlns:a16="http://schemas.microsoft.com/office/drawing/2014/main" id="{50A91308-4300-40C4-A88C-07EED30D341F}"/>
              </a:ext>
            </a:extLst>
          </p:cNvPr>
          <p:cNvSpPr txBox="1"/>
          <p:nvPr/>
        </p:nvSpPr>
        <p:spPr>
          <a:xfrm>
            <a:off x="6681265" y="3375191"/>
            <a:ext cx="2342448" cy="461665"/>
          </a:xfrm>
          <a:prstGeom prst="rect">
            <a:avLst/>
          </a:prstGeom>
          <a:noFill/>
        </p:spPr>
        <p:txBody>
          <a:bodyPr wrap="square">
            <a:spAutoFit/>
          </a:bodyPr>
          <a:lstStyle/>
          <a:p>
            <a:pPr marL="171450" indent="-171450">
              <a:buFont typeface="Wingdings" panose="05000000000000000000" pitchFamily="2" charset="2"/>
              <a:buChar char="ü"/>
            </a:pPr>
            <a:r>
              <a:rPr lang="fr-FR" sz="1200" b="1" dirty="0">
                <a:solidFill>
                  <a:schemeClr val="tx1"/>
                </a:solidFill>
                <a:latin typeface="inherit"/>
              </a:rPr>
              <a:t>Facilité d'intégration et de maintenance</a:t>
            </a:r>
            <a:endParaRPr lang="fr-CA" sz="1200" b="1" dirty="0">
              <a:solidFill>
                <a:schemeClr val="tx1"/>
              </a:solidFill>
              <a:latin typeface="inherit"/>
            </a:endParaRPr>
          </a:p>
        </p:txBody>
      </p:sp>
      <p:sp>
        <p:nvSpPr>
          <p:cNvPr id="41" name="ZoneTexte 40">
            <a:extLst>
              <a:ext uri="{FF2B5EF4-FFF2-40B4-BE49-F238E27FC236}">
                <a16:creationId xmlns:a16="http://schemas.microsoft.com/office/drawing/2014/main" id="{E35C1270-93BF-286A-810E-D74AF9AEB8C4}"/>
              </a:ext>
            </a:extLst>
          </p:cNvPr>
          <p:cNvSpPr txBox="1"/>
          <p:nvPr/>
        </p:nvSpPr>
        <p:spPr>
          <a:xfrm>
            <a:off x="6702066" y="3860677"/>
            <a:ext cx="2015795" cy="461665"/>
          </a:xfrm>
          <a:prstGeom prst="rect">
            <a:avLst/>
          </a:prstGeom>
          <a:noFill/>
        </p:spPr>
        <p:txBody>
          <a:bodyPr wrap="square">
            <a:spAutoFit/>
          </a:bodyPr>
          <a:lstStyle/>
          <a:p>
            <a:pPr marL="171450" indent="-171450">
              <a:buFont typeface="Wingdings" panose="05000000000000000000" pitchFamily="2" charset="2"/>
              <a:buChar char="ü"/>
            </a:pPr>
            <a:r>
              <a:rPr lang="fr-CA" sz="1200" b="1" dirty="0">
                <a:solidFill>
                  <a:schemeClr val="tx1"/>
                </a:solidFill>
                <a:latin typeface="inherit"/>
              </a:rPr>
              <a:t>Renforcement de la sécurité</a:t>
            </a:r>
          </a:p>
        </p:txBody>
      </p:sp>
      <p:grpSp>
        <p:nvGrpSpPr>
          <p:cNvPr id="52" name="Groupe 51">
            <a:extLst>
              <a:ext uri="{FF2B5EF4-FFF2-40B4-BE49-F238E27FC236}">
                <a16:creationId xmlns:a16="http://schemas.microsoft.com/office/drawing/2014/main" id="{67019146-455A-2A51-812A-FCF9BB2E6350}"/>
              </a:ext>
            </a:extLst>
          </p:cNvPr>
          <p:cNvGrpSpPr/>
          <p:nvPr/>
        </p:nvGrpSpPr>
        <p:grpSpPr>
          <a:xfrm>
            <a:off x="679971" y="1440945"/>
            <a:ext cx="729858" cy="583557"/>
            <a:chOff x="741380" y="1425076"/>
            <a:chExt cx="729858" cy="583557"/>
          </a:xfrm>
        </p:grpSpPr>
        <p:sp>
          <p:nvSpPr>
            <p:cNvPr id="7" name="Larme 6">
              <a:extLst>
                <a:ext uri="{FF2B5EF4-FFF2-40B4-BE49-F238E27FC236}">
                  <a16:creationId xmlns:a16="http://schemas.microsoft.com/office/drawing/2014/main" id="{B0A2698A-096F-F488-3514-B20444382D1C}"/>
                </a:ext>
              </a:extLst>
            </p:cNvPr>
            <p:cNvSpPr/>
            <p:nvPr/>
          </p:nvSpPr>
          <p:spPr>
            <a:xfrm rot="8016211">
              <a:off x="729463" y="1436993"/>
              <a:ext cx="583557" cy="559724"/>
            </a:xfrm>
            <a:prstGeom prst="teardrop">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fr-CA">
                <a:solidFill>
                  <a:schemeClr val="dk1"/>
                </a:solidFill>
              </a:endParaRPr>
            </a:p>
          </p:txBody>
        </p:sp>
        <p:sp>
          <p:nvSpPr>
            <p:cNvPr id="42" name="ZoneTexte 41">
              <a:extLst>
                <a:ext uri="{FF2B5EF4-FFF2-40B4-BE49-F238E27FC236}">
                  <a16:creationId xmlns:a16="http://schemas.microsoft.com/office/drawing/2014/main" id="{5D0D8529-29FE-5EDE-CD6E-B972E05045A4}"/>
                </a:ext>
              </a:extLst>
            </p:cNvPr>
            <p:cNvSpPr txBox="1"/>
            <p:nvPr/>
          </p:nvSpPr>
          <p:spPr>
            <a:xfrm>
              <a:off x="848311" y="1506135"/>
              <a:ext cx="622927" cy="400110"/>
            </a:xfrm>
            <a:prstGeom prst="rect">
              <a:avLst/>
            </a:prstGeom>
            <a:noFill/>
          </p:spPr>
          <p:txBody>
            <a:bodyPr wrap="square" rtlCol="0">
              <a:spAutoFit/>
            </a:bodyPr>
            <a:lstStyle/>
            <a:p>
              <a:r>
                <a:rPr lang="fr-FR" sz="2000" dirty="0">
                  <a:solidFill>
                    <a:schemeClr val="bg2"/>
                  </a:solidFill>
                  <a:latin typeface="Arial Black" panose="020B0A04020102020204" pitchFamily="34" charset="0"/>
                </a:rPr>
                <a:t>1</a:t>
              </a:r>
              <a:endParaRPr lang="fr-CA" sz="2000" dirty="0">
                <a:solidFill>
                  <a:schemeClr val="bg2"/>
                </a:solidFill>
                <a:latin typeface="Arial Black" panose="020B0A04020102020204" pitchFamily="34" charset="0"/>
              </a:endParaRPr>
            </a:p>
          </p:txBody>
        </p:sp>
      </p:grpSp>
      <p:grpSp>
        <p:nvGrpSpPr>
          <p:cNvPr id="49" name="Groupe 48">
            <a:extLst>
              <a:ext uri="{FF2B5EF4-FFF2-40B4-BE49-F238E27FC236}">
                <a16:creationId xmlns:a16="http://schemas.microsoft.com/office/drawing/2014/main" id="{2AA86B56-7F05-8DB9-986C-88E8F9669FA4}"/>
              </a:ext>
            </a:extLst>
          </p:cNvPr>
          <p:cNvGrpSpPr/>
          <p:nvPr/>
        </p:nvGrpSpPr>
        <p:grpSpPr>
          <a:xfrm>
            <a:off x="7149136" y="1425476"/>
            <a:ext cx="559724" cy="583557"/>
            <a:chOff x="7050424" y="1374701"/>
            <a:chExt cx="559724" cy="583557"/>
          </a:xfrm>
        </p:grpSpPr>
        <p:sp>
          <p:nvSpPr>
            <p:cNvPr id="10" name="Larme 9">
              <a:extLst>
                <a:ext uri="{FF2B5EF4-FFF2-40B4-BE49-F238E27FC236}">
                  <a16:creationId xmlns:a16="http://schemas.microsoft.com/office/drawing/2014/main" id="{01886E21-6E90-775D-5E4E-55C960C4280B}"/>
                </a:ext>
              </a:extLst>
            </p:cNvPr>
            <p:cNvSpPr/>
            <p:nvPr/>
          </p:nvSpPr>
          <p:spPr>
            <a:xfrm rot="8016211">
              <a:off x="7038507" y="1386618"/>
              <a:ext cx="583557" cy="559724"/>
            </a:xfrm>
            <a:prstGeom prst="teardrop">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CA"/>
            </a:p>
          </p:txBody>
        </p:sp>
        <p:sp>
          <p:nvSpPr>
            <p:cNvPr id="43" name="ZoneTexte 42">
              <a:extLst>
                <a:ext uri="{FF2B5EF4-FFF2-40B4-BE49-F238E27FC236}">
                  <a16:creationId xmlns:a16="http://schemas.microsoft.com/office/drawing/2014/main" id="{A888647B-E3AC-B4C4-B39F-DC20874B9E77}"/>
                </a:ext>
              </a:extLst>
            </p:cNvPr>
            <p:cNvSpPr txBox="1"/>
            <p:nvPr/>
          </p:nvSpPr>
          <p:spPr>
            <a:xfrm>
              <a:off x="7128236" y="1506022"/>
              <a:ext cx="322739" cy="4001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fr-FR" sz="2000" dirty="0">
                  <a:solidFill>
                    <a:schemeClr val="bg2"/>
                  </a:solidFill>
                  <a:latin typeface="Arial Black" panose="020B0A04020102020204" pitchFamily="34" charset="0"/>
                  <a:cs typeface="Arial"/>
                </a:rPr>
                <a:t>4</a:t>
              </a:r>
              <a:endParaRPr lang="fr-CA" sz="2000" dirty="0">
                <a:solidFill>
                  <a:schemeClr val="bg2"/>
                </a:solidFill>
                <a:latin typeface="Arial Black" panose="020B0A04020102020204" pitchFamily="34" charset="0"/>
                <a:cs typeface="Arial"/>
              </a:endParaRPr>
            </a:p>
          </p:txBody>
        </p:sp>
      </p:grpSp>
      <p:grpSp>
        <p:nvGrpSpPr>
          <p:cNvPr id="50" name="Groupe 49">
            <a:extLst>
              <a:ext uri="{FF2B5EF4-FFF2-40B4-BE49-F238E27FC236}">
                <a16:creationId xmlns:a16="http://schemas.microsoft.com/office/drawing/2014/main" id="{B93BB249-CAF3-9ECD-2143-ABD24B30735A}"/>
              </a:ext>
            </a:extLst>
          </p:cNvPr>
          <p:cNvGrpSpPr/>
          <p:nvPr/>
        </p:nvGrpSpPr>
        <p:grpSpPr>
          <a:xfrm>
            <a:off x="5215434" y="1443624"/>
            <a:ext cx="728598" cy="583557"/>
            <a:chOff x="5124204" y="1405032"/>
            <a:chExt cx="728598" cy="583557"/>
          </a:xfrm>
        </p:grpSpPr>
        <p:sp>
          <p:nvSpPr>
            <p:cNvPr id="9" name="Larme 8">
              <a:extLst>
                <a:ext uri="{FF2B5EF4-FFF2-40B4-BE49-F238E27FC236}">
                  <a16:creationId xmlns:a16="http://schemas.microsoft.com/office/drawing/2014/main" id="{4B15C4D0-1419-CE4A-35ED-675A88C48252}"/>
                </a:ext>
              </a:extLst>
            </p:cNvPr>
            <p:cNvSpPr/>
            <p:nvPr/>
          </p:nvSpPr>
          <p:spPr>
            <a:xfrm rot="8016211">
              <a:off x="5112287" y="1416949"/>
              <a:ext cx="583557" cy="559724"/>
            </a:xfrm>
            <a:prstGeom prst="teardrop">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fr-CA"/>
            </a:p>
          </p:txBody>
        </p:sp>
        <p:sp>
          <p:nvSpPr>
            <p:cNvPr id="44" name="ZoneTexte 43">
              <a:extLst>
                <a:ext uri="{FF2B5EF4-FFF2-40B4-BE49-F238E27FC236}">
                  <a16:creationId xmlns:a16="http://schemas.microsoft.com/office/drawing/2014/main" id="{B0C9144A-1905-4673-1562-333002BFBB80}"/>
                </a:ext>
              </a:extLst>
            </p:cNvPr>
            <p:cNvSpPr txBox="1"/>
            <p:nvPr/>
          </p:nvSpPr>
          <p:spPr>
            <a:xfrm>
              <a:off x="5229875" y="1516800"/>
              <a:ext cx="622927" cy="400110"/>
            </a:xfrm>
            <a:prstGeom prst="rect">
              <a:avLst/>
            </a:prstGeom>
            <a:noFill/>
          </p:spPr>
          <p:txBody>
            <a:bodyPr wrap="square" rtlCol="0">
              <a:spAutoFit/>
            </a:bodyPr>
            <a:lstStyle/>
            <a:p>
              <a:r>
                <a:rPr lang="fr-FR" sz="2000" dirty="0">
                  <a:solidFill>
                    <a:schemeClr val="bg2"/>
                  </a:solidFill>
                  <a:latin typeface="Arial Black" panose="020B0A04020102020204" pitchFamily="34" charset="0"/>
                </a:rPr>
                <a:t>3</a:t>
              </a:r>
              <a:endParaRPr lang="fr-CA" sz="2000" dirty="0">
                <a:solidFill>
                  <a:schemeClr val="bg2"/>
                </a:solidFill>
                <a:latin typeface="Arial Black" panose="020B0A04020102020204" pitchFamily="34" charset="0"/>
              </a:endParaRPr>
            </a:p>
          </p:txBody>
        </p:sp>
      </p:grpSp>
      <p:grpSp>
        <p:nvGrpSpPr>
          <p:cNvPr id="51" name="Groupe 50">
            <a:extLst>
              <a:ext uri="{FF2B5EF4-FFF2-40B4-BE49-F238E27FC236}">
                <a16:creationId xmlns:a16="http://schemas.microsoft.com/office/drawing/2014/main" id="{4F304C15-5509-DBCA-64B5-D02087D61FEC}"/>
              </a:ext>
            </a:extLst>
          </p:cNvPr>
          <p:cNvGrpSpPr/>
          <p:nvPr/>
        </p:nvGrpSpPr>
        <p:grpSpPr>
          <a:xfrm>
            <a:off x="3018561" y="1444360"/>
            <a:ext cx="745847" cy="583557"/>
            <a:chOff x="2901721" y="1414411"/>
            <a:chExt cx="745847" cy="583557"/>
          </a:xfrm>
        </p:grpSpPr>
        <p:sp>
          <p:nvSpPr>
            <p:cNvPr id="8" name="Larme 7">
              <a:extLst>
                <a:ext uri="{FF2B5EF4-FFF2-40B4-BE49-F238E27FC236}">
                  <a16:creationId xmlns:a16="http://schemas.microsoft.com/office/drawing/2014/main" id="{BC3D20BC-6021-B427-4A31-957662562EDE}"/>
                </a:ext>
              </a:extLst>
            </p:cNvPr>
            <p:cNvSpPr/>
            <p:nvPr/>
          </p:nvSpPr>
          <p:spPr>
            <a:xfrm rot="8016211">
              <a:off x="2889804" y="1426328"/>
              <a:ext cx="583557" cy="559724"/>
            </a:xfrm>
            <a:prstGeom prst="teardrop">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fr-CA">
                <a:solidFill>
                  <a:schemeClr val="dk1"/>
                </a:solidFill>
              </a:endParaRPr>
            </a:p>
          </p:txBody>
        </p:sp>
        <p:sp>
          <p:nvSpPr>
            <p:cNvPr id="45" name="ZoneTexte 44">
              <a:extLst>
                <a:ext uri="{FF2B5EF4-FFF2-40B4-BE49-F238E27FC236}">
                  <a16:creationId xmlns:a16="http://schemas.microsoft.com/office/drawing/2014/main" id="{EA0B1787-CEE2-A468-22E7-DFD0F51C3059}"/>
                </a:ext>
              </a:extLst>
            </p:cNvPr>
            <p:cNvSpPr txBox="1"/>
            <p:nvPr/>
          </p:nvSpPr>
          <p:spPr>
            <a:xfrm>
              <a:off x="3024641" y="1536235"/>
              <a:ext cx="622927" cy="400110"/>
            </a:xfrm>
            <a:prstGeom prst="rect">
              <a:avLst/>
            </a:prstGeom>
            <a:noFill/>
          </p:spPr>
          <p:txBody>
            <a:bodyPr wrap="square" rtlCol="0">
              <a:spAutoFit/>
            </a:bodyPr>
            <a:lstStyle/>
            <a:p>
              <a:r>
                <a:rPr lang="fr-FR" sz="2000" dirty="0">
                  <a:solidFill>
                    <a:schemeClr val="bg2"/>
                  </a:solidFill>
                  <a:latin typeface="Arial Black" panose="020B0A04020102020204" pitchFamily="34" charset="0"/>
                </a:rPr>
                <a:t>2</a:t>
              </a:r>
              <a:endParaRPr lang="fr-CA" sz="2000" dirty="0">
                <a:solidFill>
                  <a:schemeClr val="bg2"/>
                </a:solidFill>
                <a:latin typeface="Arial Black" panose="020B0A04020102020204" pitchFamily="34" charset="0"/>
              </a:endParaRPr>
            </a:p>
          </p:txBody>
        </p:sp>
      </p:grpSp>
      <p:sp>
        <p:nvSpPr>
          <p:cNvPr id="53" name="Google Shape;396;p41">
            <a:hlinkClick r:id="" action="ppaction://hlinkshowjump?jump=previousslide"/>
            <a:extLst>
              <a:ext uri="{FF2B5EF4-FFF2-40B4-BE49-F238E27FC236}">
                <a16:creationId xmlns:a16="http://schemas.microsoft.com/office/drawing/2014/main" id="{F7E966E8-54B1-CF0A-A93F-1FF7E463668F}"/>
              </a:ext>
            </a:extLst>
          </p:cNvPr>
          <p:cNvSpPr/>
          <p:nvPr/>
        </p:nvSpPr>
        <p:spPr>
          <a:xfrm>
            <a:off x="4497429" y="159857"/>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97;p41">
            <a:extLst>
              <a:ext uri="{FF2B5EF4-FFF2-40B4-BE49-F238E27FC236}">
                <a16:creationId xmlns:a16="http://schemas.microsoft.com/office/drawing/2014/main" id="{E2AEABBC-9AE3-55E0-A385-E520254EE7AD}"/>
              </a:ext>
            </a:extLst>
          </p:cNvPr>
          <p:cNvSpPr/>
          <p:nvPr/>
        </p:nvSpPr>
        <p:spPr>
          <a:xfrm>
            <a:off x="4649254" y="159857"/>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98;p41">
            <a:hlinkClick r:id="" action="ppaction://hlinkshowjump?jump=nextslide"/>
            <a:extLst>
              <a:ext uri="{FF2B5EF4-FFF2-40B4-BE49-F238E27FC236}">
                <a16:creationId xmlns:a16="http://schemas.microsoft.com/office/drawing/2014/main" id="{D3C65B9C-D894-058D-C762-F807ED012FB4}"/>
              </a:ext>
            </a:extLst>
          </p:cNvPr>
          <p:cNvSpPr/>
          <p:nvPr/>
        </p:nvSpPr>
        <p:spPr>
          <a:xfrm>
            <a:off x="4801079" y="159857"/>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99;p41">
            <a:hlinkClick r:id="rId3" action="ppaction://hlinksldjump"/>
            <a:extLst>
              <a:ext uri="{FF2B5EF4-FFF2-40B4-BE49-F238E27FC236}">
                <a16:creationId xmlns:a16="http://schemas.microsoft.com/office/drawing/2014/main" id="{FE5F13F2-899E-AEAE-E918-37597E1557A9}"/>
              </a:ext>
            </a:extLst>
          </p:cNvPr>
          <p:cNvSpPr/>
          <p:nvPr/>
        </p:nvSpPr>
        <p:spPr>
          <a:xfrm>
            <a:off x="4357075" y="151156"/>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74;p39">
            <a:hlinkClick r:id="" action="ppaction://hlinkshowjump?jump=previousslide"/>
            <a:extLst>
              <a:ext uri="{FF2B5EF4-FFF2-40B4-BE49-F238E27FC236}">
                <a16:creationId xmlns:a16="http://schemas.microsoft.com/office/drawing/2014/main" id="{936B3587-2B6C-93AC-2CC4-FA120B7FFEA1}"/>
              </a:ext>
            </a:extLst>
          </p:cNvPr>
          <p:cNvSpPr/>
          <p:nvPr/>
        </p:nvSpPr>
        <p:spPr>
          <a:xfrm>
            <a:off x="4497429" y="159857"/>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75;p39">
            <a:extLst>
              <a:ext uri="{FF2B5EF4-FFF2-40B4-BE49-F238E27FC236}">
                <a16:creationId xmlns:a16="http://schemas.microsoft.com/office/drawing/2014/main" id="{98C45ADF-AC3C-EDCC-2047-7FC00947A333}"/>
              </a:ext>
            </a:extLst>
          </p:cNvPr>
          <p:cNvSpPr/>
          <p:nvPr/>
        </p:nvSpPr>
        <p:spPr>
          <a:xfrm>
            <a:off x="4649254" y="159857"/>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76;p39">
            <a:hlinkClick r:id="" action="ppaction://hlinkshowjump?jump=nextslide"/>
            <a:extLst>
              <a:ext uri="{FF2B5EF4-FFF2-40B4-BE49-F238E27FC236}">
                <a16:creationId xmlns:a16="http://schemas.microsoft.com/office/drawing/2014/main" id="{0BF1BDCB-0BA9-15C6-A9B8-AC79109D10D8}"/>
              </a:ext>
            </a:extLst>
          </p:cNvPr>
          <p:cNvSpPr/>
          <p:nvPr/>
        </p:nvSpPr>
        <p:spPr>
          <a:xfrm>
            <a:off x="4801079" y="159857"/>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76;p39">
            <a:hlinkClick r:id="" action="ppaction://hlinkshowjump?jump=nextslide"/>
            <a:extLst>
              <a:ext uri="{FF2B5EF4-FFF2-40B4-BE49-F238E27FC236}">
                <a16:creationId xmlns:a16="http://schemas.microsoft.com/office/drawing/2014/main" id="{5E43AFD1-566D-E551-0580-E58AB8C6A85D}"/>
              </a:ext>
            </a:extLst>
          </p:cNvPr>
          <p:cNvSpPr/>
          <p:nvPr/>
        </p:nvSpPr>
        <p:spPr>
          <a:xfrm>
            <a:off x="4952904" y="159857"/>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60;p19">
            <a:extLst>
              <a:ext uri="{FF2B5EF4-FFF2-40B4-BE49-F238E27FC236}">
                <a16:creationId xmlns:a16="http://schemas.microsoft.com/office/drawing/2014/main" id="{B1A673C3-4DBF-43EE-BA1C-0FE958AB23AC}"/>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chemeClr val="bg2"/>
                </a:solidFill>
                <a:latin typeface="Anton" pitchFamily="2" charset="0"/>
              </a:rPr>
              <a:pPr algn="ctr"/>
              <a:t>6</a:t>
            </a:fld>
            <a:endParaRPr lang="en" dirty="0">
              <a:solidFill>
                <a:schemeClr val="bg2"/>
              </a:solidFill>
              <a:latin typeface="Anton" pitchFamily="2" charset="0"/>
            </a:endParaRPr>
          </a:p>
        </p:txBody>
      </p:sp>
    </p:spTree>
    <p:extLst>
      <p:ext uri="{BB962C8B-B14F-4D97-AF65-F5344CB8AC3E}">
        <p14:creationId xmlns:p14="http://schemas.microsoft.com/office/powerpoint/2010/main" val="11168070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6" name="Google Shape;396;p41">
            <a:hlinkClick r:id="" action="ppaction://hlinkshowjump?jump=previousslide"/>
          </p:cNvPr>
          <p:cNvSpPr/>
          <p:nvPr/>
        </p:nvSpPr>
        <p:spPr>
          <a:xfrm>
            <a:off x="437582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1"/>
          <p:cNvSpPr/>
          <p:nvPr/>
        </p:nvSpPr>
        <p:spPr>
          <a:xfrm>
            <a:off x="4527650" y="253425"/>
            <a:ext cx="96900" cy="9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1">
            <a:hlinkClick r:id="" action="ppaction://hlinkshowjump?jump=nextslide"/>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a:hlinkClick r:id="rId3" action="ppaction://hlinksldjump"/>
          </p:cNvPr>
          <p:cNvSpPr/>
          <p:nvPr/>
        </p:nvSpPr>
        <p:spPr>
          <a:xfrm>
            <a:off x="4215801" y="253422"/>
            <a:ext cx="105103" cy="96905"/>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4;p39">
            <a:hlinkClick r:id="" action="ppaction://hlinkshowjump?jump=previousslide"/>
            <a:extLst>
              <a:ext uri="{FF2B5EF4-FFF2-40B4-BE49-F238E27FC236}">
                <a16:creationId xmlns:a16="http://schemas.microsoft.com/office/drawing/2014/main" id="{4F0A52A5-A4D5-4FD7-8D5D-3D35E26C39CA}"/>
              </a:ext>
            </a:extLst>
          </p:cNvPr>
          <p:cNvSpPr/>
          <p:nvPr/>
        </p:nvSpPr>
        <p:spPr>
          <a:xfrm>
            <a:off x="4375825" y="253425"/>
            <a:ext cx="96900" cy="96900"/>
          </a:xfrm>
          <a:prstGeom prst="ellipse">
            <a:avLst/>
          </a:prstGeom>
          <a:solidFill>
            <a:srgbClr val="67696B">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5;p39">
            <a:extLst>
              <a:ext uri="{FF2B5EF4-FFF2-40B4-BE49-F238E27FC236}">
                <a16:creationId xmlns:a16="http://schemas.microsoft.com/office/drawing/2014/main" id="{A41B66F7-F203-4FCB-B2C4-A8E9E05A5384}"/>
              </a:ext>
            </a:extLst>
          </p:cNvPr>
          <p:cNvSpPr/>
          <p:nvPr/>
        </p:nvSpPr>
        <p:spPr>
          <a:xfrm>
            <a:off x="4527650" y="253425"/>
            <a:ext cx="96900" cy="96900"/>
          </a:xfrm>
          <a:prstGeom prst="ellipse">
            <a:avLst/>
          </a:prstGeom>
          <a:solidFill>
            <a:srgbClr val="CDCDCD"/>
          </a:solidFill>
          <a:ln>
            <a:solidFill>
              <a:srgbClr val="CDCD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6;p39">
            <a:hlinkClick r:id="" action="ppaction://hlinkshowjump?jump=nextslide"/>
            <a:extLst>
              <a:ext uri="{FF2B5EF4-FFF2-40B4-BE49-F238E27FC236}">
                <a16:creationId xmlns:a16="http://schemas.microsoft.com/office/drawing/2014/main" id="{FDC97F5E-0D0F-46F7-A122-ADDD16530978}"/>
              </a:ext>
            </a:extLst>
          </p:cNvPr>
          <p:cNvSpPr/>
          <p:nvPr/>
        </p:nvSpPr>
        <p:spPr>
          <a:xfrm>
            <a:off x="4679475"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6;p39">
            <a:hlinkClick r:id="" action="ppaction://hlinkshowjump?jump=nextslide"/>
            <a:extLst>
              <a:ext uri="{FF2B5EF4-FFF2-40B4-BE49-F238E27FC236}">
                <a16:creationId xmlns:a16="http://schemas.microsoft.com/office/drawing/2014/main" id="{B7E09F8E-5CAA-4E55-BA6A-14F44B74274A}"/>
              </a:ext>
            </a:extLst>
          </p:cNvPr>
          <p:cNvSpPr/>
          <p:nvPr/>
        </p:nvSpPr>
        <p:spPr>
          <a:xfrm>
            <a:off x="4831300" y="253425"/>
            <a:ext cx="96900" cy="96900"/>
          </a:xfrm>
          <a:prstGeom prst="ellipse">
            <a:avLst/>
          </a:prstGeom>
          <a:solidFill>
            <a:srgbClr val="B0B0B0">
              <a:alpha val="63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33;p44">
            <a:extLst>
              <a:ext uri="{FF2B5EF4-FFF2-40B4-BE49-F238E27FC236}">
                <a16:creationId xmlns:a16="http://schemas.microsoft.com/office/drawing/2014/main" id="{F1EDCAB8-81AE-4B42-ADF6-A1F7D8D5579D}"/>
              </a:ext>
            </a:extLst>
          </p:cNvPr>
          <p:cNvSpPr txBox="1">
            <a:spLocks/>
          </p:cNvSpPr>
          <p:nvPr/>
        </p:nvSpPr>
        <p:spPr>
          <a:xfrm>
            <a:off x="809856" y="-1712550"/>
            <a:ext cx="1545369" cy="482700"/>
          </a:xfrm>
          <a:prstGeom prst="rect">
            <a:avLst/>
          </a:prstGeom>
          <a:noFill/>
          <a:ln w="76200" cap="flat" cmpd="sng">
            <a:noFill/>
            <a:prstDash val="solid"/>
            <a:round/>
            <a:headEnd type="none" w="sm" len="sm"/>
            <a:tailEnd type="none" w="sm" len="sm"/>
          </a:ln>
          <a:effectLst>
            <a:outerShdw blurRad="100013" dist="57150" dir="9000000" algn="bl" rotWithShape="0">
              <a:schemeClr val="accent1">
                <a:alpha val="40000"/>
              </a:scheme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sap"/>
              <a:buNone/>
              <a:defRPr sz="7500" b="0" i="0" u="none" strike="noStrike" cap="none">
                <a:solidFill>
                  <a:schemeClr val="dk2"/>
                </a:solidFill>
                <a:latin typeface="Asap"/>
                <a:ea typeface="Asap"/>
                <a:cs typeface="Asap"/>
                <a:sym typeface="Asap"/>
              </a:defRPr>
            </a:lvl1pPr>
            <a:lvl2pPr marR="0" lvl="1"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2pPr>
            <a:lvl3pPr marR="0" lvl="2"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3pPr>
            <a:lvl4pPr marR="0" lvl="3"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4pPr>
            <a:lvl5pPr marR="0" lvl="4"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5pPr>
            <a:lvl6pPr marR="0" lvl="5"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6pPr>
            <a:lvl7pPr marR="0" lvl="6"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7pPr>
            <a:lvl8pPr marR="0" lvl="7"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8pPr>
            <a:lvl9pPr marR="0" lvl="8"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9pPr>
          </a:lstStyle>
          <a:p>
            <a:pPr algn="l"/>
            <a:r>
              <a:rPr lang="fr-CA" sz="2000" b="1" dirty="0">
                <a:solidFill>
                  <a:schemeClr val="dk1"/>
                </a:solidFill>
              </a:rPr>
              <a:t>Les Objectifs </a:t>
            </a:r>
          </a:p>
        </p:txBody>
      </p:sp>
      <p:sp>
        <p:nvSpPr>
          <p:cNvPr id="72" name="Google Shape;441;p44">
            <a:extLst>
              <a:ext uri="{FF2B5EF4-FFF2-40B4-BE49-F238E27FC236}">
                <a16:creationId xmlns:a16="http://schemas.microsoft.com/office/drawing/2014/main" id="{01050D44-F391-4808-A79E-53937EBBB6AC}"/>
              </a:ext>
            </a:extLst>
          </p:cNvPr>
          <p:cNvSpPr/>
          <p:nvPr/>
        </p:nvSpPr>
        <p:spPr>
          <a:xfrm>
            <a:off x="132000" y="-1824035"/>
            <a:ext cx="705900" cy="705900"/>
          </a:xfrm>
          <a:prstGeom prst="roundRect">
            <a:avLst>
              <a:gd name="adj" fmla="val 16667"/>
            </a:avLst>
          </a:prstGeom>
          <a:solidFill>
            <a:schemeClr val="lt1"/>
          </a:solidFill>
          <a:ln>
            <a:solidFill>
              <a:srgbClr val="FFFFFF"/>
            </a:solidFill>
          </a:ln>
          <a:effectLst>
            <a:outerShdw blurRad="85725" dist="57150" dir="7260000" algn="bl" rotWithShape="0">
              <a:schemeClr val="accent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02617AA-B5E4-4999-A6C2-D09346BC428B}"/>
              </a:ext>
            </a:extLst>
          </p:cNvPr>
          <p:cNvGrpSpPr/>
          <p:nvPr/>
        </p:nvGrpSpPr>
        <p:grpSpPr>
          <a:xfrm>
            <a:off x="289936" y="-1666302"/>
            <a:ext cx="390346" cy="390205"/>
            <a:chOff x="877936" y="2151651"/>
            <a:chExt cx="390346" cy="390205"/>
          </a:xfrm>
        </p:grpSpPr>
        <p:sp>
          <p:nvSpPr>
            <p:cNvPr id="76" name="Google Shape;450;p44">
              <a:extLst>
                <a:ext uri="{FF2B5EF4-FFF2-40B4-BE49-F238E27FC236}">
                  <a16:creationId xmlns:a16="http://schemas.microsoft.com/office/drawing/2014/main" id="{9545CDC5-D89B-4F29-A5A5-3E600A02CE63}"/>
                </a:ext>
              </a:extLst>
            </p:cNvPr>
            <p:cNvSpPr/>
            <p:nvPr/>
          </p:nvSpPr>
          <p:spPr>
            <a:xfrm>
              <a:off x="1010590" y="2212598"/>
              <a:ext cx="122949" cy="121039"/>
            </a:xfrm>
            <a:custGeom>
              <a:avLst/>
              <a:gdLst/>
              <a:ahLst/>
              <a:cxnLst/>
              <a:rect l="l" t="t" r="r" b="b"/>
              <a:pathLst>
                <a:path w="3431" h="3378" extrusionOk="0">
                  <a:moveTo>
                    <a:pt x="1716" y="321"/>
                  </a:moveTo>
                  <a:cubicBezTo>
                    <a:pt x="2075" y="321"/>
                    <a:pt x="2426" y="462"/>
                    <a:pt x="2686" y="722"/>
                  </a:cubicBezTo>
                  <a:cubicBezTo>
                    <a:pt x="2963" y="999"/>
                    <a:pt x="3107" y="1385"/>
                    <a:pt x="3082" y="1778"/>
                  </a:cubicBezTo>
                  <a:cubicBezTo>
                    <a:pt x="3039" y="2464"/>
                    <a:pt x="2490" y="3012"/>
                    <a:pt x="1804" y="3058"/>
                  </a:cubicBezTo>
                  <a:cubicBezTo>
                    <a:pt x="1775" y="3060"/>
                    <a:pt x="1746" y="3060"/>
                    <a:pt x="1717" y="3060"/>
                  </a:cubicBezTo>
                  <a:cubicBezTo>
                    <a:pt x="1354" y="3060"/>
                    <a:pt x="1003" y="2915"/>
                    <a:pt x="748" y="2660"/>
                  </a:cubicBezTo>
                  <a:cubicBezTo>
                    <a:pt x="469" y="2381"/>
                    <a:pt x="324" y="1996"/>
                    <a:pt x="350" y="1603"/>
                  </a:cubicBezTo>
                  <a:cubicBezTo>
                    <a:pt x="392" y="917"/>
                    <a:pt x="943" y="370"/>
                    <a:pt x="1627" y="324"/>
                  </a:cubicBezTo>
                  <a:cubicBezTo>
                    <a:pt x="1657" y="322"/>
                    <a:pt x="1687" y="321"/>
                    <a:pt x="1716" y="321"/>
                  </a:cubicBezTo>
                  <a:close/>
                  <a:moveTo>
                    <a:pt x="1714" y="0"/>
                  </a:moveTo>
                  <a:cubicBezTo>
                    <a:pt x="1678" y="0"/>
                    <a:pt x="1643" y="1"/>
                    <a:pt x="1607" y="4"/>
                  </a:cubicBezTo>
                  <a:cubicBezTo>
                    <a:pt x="763" y="56"/>
                    <a:pt x="84" y="735"/>
                    <a:pt x="30" y="1579"/>
                  </a:cubicBezTo>
                  <a:cubicBezTo>
                    <a:pt x="1" y="2064"/>
                    <a:pt x="179" y="2540"/>
                    <a:pt x="521" y="2882"/>
                  </a:cubicBezTo>
                  <a:cubicBezTo>
                    <a:pt x="842" y="3203"/>
                    <a:pt x="1276" y="3377"/>
                    <a:pt x="1723" y="3377"/>
                  </a:cubicBezTo>
                  <a:cubicBezTo>
                    <a:pt x="1758" y="3377"/>
                    <a:pt x="1792" y="3376"/>
                    <a:pt x="1826" y="3374"/>
                  </a:cubicBezTo>
                  <a:cubicBezTo>
                    <a:pt x="2670" y="3321"/>
                    <a:pt x="3349" y="2643"/>
                    <a:pt x="3402" y="1799"/>
                  </a:cubicBezTo>
                  <a:cubicBezTo>
                    <a:pt x="3431" y="1314"/>
                    <a:pt x="3252" y="837"/>
                    <a:pt x="2910" y="494"/>
                  </a:cubicBezTo>
                  <a:cubicBezTo>
                    <a:pt x="2593" y="177"/>
                    <a:pt x="2161" y="0"/>
                    <a:pt x="1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51;p44">
              <a:extLst>
                <a:ext uri="{FF2B5EF4-FFF2-40B4-BE49-F238E27FC236}">
                  <a16:creationId xmlns:a16="http://schemas.microsoft.com/office/drawing/2014/main" id="{B8A0F495-7FC0-41E2-9108-7930B4B55BFF}"/>
                </a:ext>
              </a:extLst>
            </p:cNvPr>
            <p:cNvSpPr/>
            <p:nvPr/>
          </p:nvSpPr>
          <p:spPr>
            <a:xfrm>
              <a:off x="1037860" y="2240832"/>
              <a:ext cx="68480" cy="64711"/>
            </a:xfrm>
            <a:custGeom>
              <a:avLst/>
              <a:gdLst/>
              <a:ahLst/>
              <a:cxnLst/>
              <a:rect l="l" t="t" r="r" b="b"/>
              <a:pathLst>
                <a:path w="1911" h="1806" extrusionOk="0">
                  <a:moveTo>
                    <a:pt x="953" y="349"/>
                  </a:moveTo>
                  <a:lnTo>
                    <a:pt x="1067" y="577"/>
                  </a:lnTo>
                  <a:cubicBezTo>
                    <a:pt x="1110" y="664"/>
                    <a:pt x="1191" y="723"/>
                    <a:pt x="1288" y="737"/>
                  </a:cubicBezTo>
                  <a:lnTo>
                    <a:pt x="1538" y="774"/>
                  </a:lnTo>
                  <a:lnTo>
                    <a:pt x="1358" y="953"/>
                  </a:lnTo>
                  <a:cubicBezTo>
                    <a:pt x="1288" y="1021"/>
                    <a:pt x="1258" y="1116"/>
                    <a:pt x="1273" y="1211"/>
                  </a:cubicBezTo>
                  <a:lnTo>
                    <a:pt x="1315" y="1463"/>
                  </a:lnTo>
                  <a:lnTo>
                    <a:pt x="1091" y="1344"/>
                  </a:lnTo>
                  <a:cubicBezTo>
                    <a:pt x="1048" y="1320"/>
                    <a:pt x="1001" y="1310"/>
                    <a:pt x="955" y="1310"/>
                  </a:cubicBezTo>
                  <a:cubicBezTo>
                    <a:pt x="907" y="1310"/>
                    <a:pt x="861" y="1320"/>
                    <a:pt x="819" y="1344"/>
                  </a:cubicBezTo>
                  <a:lnTo>
                    <a:pt x="592" y="1463"/>
                  </a:lnTo>
                  <a:lnTo>
                    <a:pt x="635" y="1211"/>
                  </a:lnTo>
                  <a:cubicBezTo>
                    <a:pt x="652" y="1116"/>
                    <a:pt x="620" y="1021"/>
                    <a:pt x="550" y="953"/>
                  </a:cubicBezTo>
                  <a:lnTo>
                    <a:pt x="368" y="774"/>
                  </a:lnTo>
                  <a:lnTo>
                    <a:pt x="620" y="737"/>
                  </a:lnTo>
                  <a:cubicBezTo>
                    <a:pt x="715" y="723"/>
                    <a:pt x="798" y="664"/>
                    <a:pt x="841" y="577"/>
                  </a:cubicBezTo>
                  <a:lnTo>
                    <a:pt x="953" y="349"/>
                  </a:lnTo>
                  <a:close/>
                  <a:moveTo>
                    <a:pt x="953" y="0"/>
                  </a:moveTo>
                  <a:cubicBezTo>
                    <a:pt x="841" y="0"/>
                    <a:pt x="740" y="63"/>
                    <a:pt x="689" y="163"/>
                  </a:cubicBezTo>
                  <a:lnTo>
                    <a:pt x="560" y="425"/>
                  </a:lnTo>
                  <a:lnTo>
                    <a:pt x="271" y="468"/>
                  </a:lnTo>
                  <a:cubicBezTo>
                    <a:pt x="160" y="485"/>
                    <a:pt x="68" y="562"/>
                    <a:pt x="34" y="667"/>
                  </a:cubicBezTo>
                  <a:cubicBezTo>
                    <a:pt x="0" y="774"/>
                    <a:pt x="29" y="892"/>
                    <a:pt x="109" y="968"/>
                  </a:cubicBezTo>
                  <a:lnTo>
                    <a:pt x="320" y="1172"/>
                  </a:lnTo>
                  <a:lnTo>
                    <a:pt x="271" y="1460"/>
                  </a:lnTo>
                  <a:cubicBezTo>
                    <a:pt x="252" y="1570"/>
                    <a:pt x="296" y="1683"/>
                    <a:pt x="388" y="1747"/>
                  </a:cubicBezTo>
                  <a:cubicBezTo>
                    <a:pt x="441" y="1785"/>
                    <a:pt x="502" y="1804"/>
                    <a:pt x="562" y="1804"/>
                  </a:cubicBezTo>
                  <a:cubicBezTo>
                    <a:pt x="608" y="1804"/>
                    <a:pt x="654" y="1793"/>
                    <a:pt x="696" y="1771"/>
                  </a:cubicBezTo>
                  <a:lnTo>
                    <a:pt x="956" y="1635"/>
                  </a:lnTo>
                  <a:lnTo>
                    <a:pt x="1215" y="1771"/>
                  </a:lnTo>
                  <a:cubicBezTo>
                    <a:pt x="1258" y="1795"/>
                    <a:pt x="1305" y="1805"/>
                    <a:pt x="1351" y="1805"/>
                  </a:cubicBezTo>
                  <a:cubicBezTo>
                    <a:pt x="1412" y="1805"/>
                    <a:pt x="1472" y="1786"/>
                    <a:pt x="1523" y="1747"/>
                  </a:cubicBezTo>
                  <a:cubicBezTo>
                    <a:pt x="1615" y="1681"/>
                    <a:pt x="1659" y="1570"/>
                    <a:pt x="1640" y="1460"/>
                  </a:cubicBezTo>
                  <a:lnTo>
                    <a:pt x="1591" y="1171"/>
                  </a:lnTo>
                  <a:lnTo>
                    <a:pt x="1802" y="966"/>
                  </a:lnTo>
                  <a:cubicBezTo>
                    <a:pt x="1884" y="888"/>
                    <a:pt x="1911" y="774"/>
                    <a:pt x="1877" y="667"/>
                  </a:cubicBezTo>
                  <a:cubicBezTo>
                    <a:pt x="1838" y="560"/>
                    <a:pt x="1749" y="483"/>
                    <a:pt x="1637" y="468"/>
                  </a:cubicBezTo>
                  <a:lnTo>
                    <a:pt x="1348" y="425"/>
                  </a:lnTo>
                  <a:lnTo>
                    <a:pt x="1217" y="163"/>
                  </a:lnTo>
                  <a:cubicBezTo>
                    <a:pt x="1169" y="63"/>
                    <a:pt x="1067"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52;p44">
              <a:extLst>
                <a:ext uri="{FF2B5EF4-FFF2-40B4-BE49-F238E27FC236}">
                  <a16:creationId xmlns:a16="http://schemas.microsoft.com/office/drawing/2014/main" id="{BA077A35-9603-40D6-BB21-4910853505B2}"/>
                </a:ext>
              </a:extLst>
            </p:cNvPr>
            <p:cNvSpPr/>
            <p:nvPr/>
          </p:nvSpPr>
          <p:spPr>
            <a:xfrm>
              <a:off x="877936" y="2151651"/>
              <a:ext cx="390346" cy="390205"/>
            </a:xfrm>
            <a:custGeom>
              <a:avLst/>
              <a:gdLst/>
              <a:ahLst/>
              <a:cxnLst/>
              <a:rect l="l" t="t" r="r" b="b"/>
              <a:pathLst>
                <a:path w="10893" h="10890" extrusionOk="0">
                  <a:moveTo>
                    <a:pt x="5234" y="0"/>
                  </a:moveTo>
                  <a:cubicBezTo>
                    <a:pt x="5030" y="0"/>
                    <a:pt x="4838" y="109"/>
                    <a:pt x="4732" y="282"/>
                  </a:cubicBezTo>
                  <a:lnTo>
                    <a:pt x="4536" y="606"/>
                  </a:lnTo>
                  <a:cubicBezTo>
                    <a:pt x="4513" y="645"/>
                    <a:pt x="4480" y="677"/>
                    <a:pt x="4441" y="699"/>
                  </a:cubicBezTo>
                  <a:lnTo>
                    <a:pt x="3574" y="1201"/>
                  </a:lnTo>
                  <a:cubicBezTo>
                    <a:pt x="3534" y="1225"/>
                    <a:pt x="3490" y="1235"/>
                    <a:pt x="3446" y="1239"/>
                  </a:cubicBezTo>
                  <a:lnTo>
                    <a:pt x="3068" y="1247"/>
                  </a:lnTo>
                  <a:cubicBezTo>
                    <a:pt x="2864" y="1251"/>
                    <a:pt x="2675" y="1363"/>
                    <a:pt x="2573" y="1540"/>
                  </a:cubicBezTo>
                  <a:lnTo>
                    <a:pt x="2391" y="1860"/>
                  </a:lnTo>
                  <a:cubicBezTo>
                    <a:pt x="2289" y="2035"/>
                    <a:pt x="2286" y="2254"/>
                    <a:pt x="2384" y="2433"/>
                  </a:cubicBezTo>
                  <a:lnTo>
                    <a:pt x="2565" y="2763"/>
                  </a:lnTo>
                  <a:cubicBezTo>
                    <a:pt x="2587" y="2800"/>
                    <a:pt x="2599" y="2846"/>
                    <a:pt x="2599" y="2891"/>
                  </a:cubicBezTo>
                  <a:lnTo>
                    <a:pt x="2599" y="3894"/>
                  </a:lnTo>
                  <a:cubicBezTo>
                    <a:pt x="2599" y="3939"/>
                    <a:pt x="2588" y="3983"/>
                    <a:pt x="2566" y="4022"/>
                  </a:cubicBezTo>
                  <a:lnTo>
                    <a:pt x="2386" y="4352"/>
                  </a:lnTo>
                  <a:cubicBezTo>
                    <a:pt x="2289" y="4531"/>
                    <a:pt x="2291" y="4748"/>
                    <a:pt x="2393" y="4925"/>
                  </a:cubicBezTo>
                  <a:lnTo>
                    <a:pt x="2396" y="4934"/>
                  </a:lnTo>
                  <a:cubicBezTo>
                    <a:pt x="2290" y="4903"/>
                    <a:pt x="2167" y="4883"/>
                    <a:pt x="2026" y="4883"/>
                  </a:cubicBezTo>
                  <a:cubicBezTo>
                    <a:pt x="1895" y="4883"/>
                    <a:pt x="1749" y="4901"/>
                    <a:pt x="1586" y="4942"/>
                  </a:cubicBezTo>
                  <a:cubicBezTo>
                    <a:pt x="1175" y="5050"/>
                    <a:pt x="931" y="5373"/>
                    <a:pt x="717" y="5657"/>
                  </a:cubicBezTo>
                  <a:cubicBezTo>
                    <a:pt x="511" y="5931"/>
                    <a:pt x="372" y="6101"/>
                    <a:pt x="183" y="6101"/>
                  </a:cubicBezTo>
                  <a:lnTo>
                    <a:pt x="171" y="6101"/>
                  </a:lnTo>
                  <a:cubicBezTo>
                    <a:pt x="169" y="6101"/>
                    <a:pt x="167" y="6101"/>
                    <a:pt x="165" y="6101"/>
                  </a:cubicBezTo>
                  <a:cubicBezTo>
                    <a:pt x="79" y="6101"/>
                    <a:pt x="9" y="6169"/>
                    <a:pt x="4" y="6256"/>
                  </a:cubicBezTo>
                  <a:cubicBezTo>
                    <a:pt x="1" y="6343"/>
                    <a:pt x="70" y="6416"/>
                    <a:pt x="157" y="6421"/>
                  </a:cubicBezTo>
                  <a:lnTo>
                    <a:pt x="184" y="6421"/>
                  </a:lnTo>
                  <a:cubicBezTo>
                    <a:pt x="545" y="6421"/>
                    <a:pt x="761" y="6130"/>
                    <a:pt x="974" y="5849"/>
                  </a:cubicBezTo>
                  <a:cubicBezTo>
                    <a:pt x="1166" y="5594"/>
                    <a:pt x="1364" y="5330"/>
                    <a:pt x="1670" y="5250"/>
                  </a:cubicBezTo>
                  <a:cubicBezTo>
                    <a:pt x="1803" y="5216"/>
                    <a:pt x="1923" y="5201"/>
                    <a:pt x="2029" y="5201"/>
                  </a:cubicBezTo>
                  <a:cubicBezTo>
                    <a:pt x="2325" y="5201"/>
                    <a:pt x="2518" y="5313"/>
                    <a:pt x="2631" y="5410"/>
                  </a:cubicBezTo>
                  <a:cubicBezTo>
                    <a:pt x="2383" y="5529"/>
                    <a:pt x="2107" y="5713"/>
                    <a:pt x="1942" y="5994"/>
                  </a:cubicBezTo>
                  <a:cubicBezTo>
                    <a:pt x="1763" y="6295"/>
                    <a:pt x="1741" y="6649"/>
                    <a:pt x="1877" y="7042"/>
                  </a:cubicBezTo>
                  <a:lnTo>
                    <a:pt x="1894" y="7093"/>
                  </a:lnTo>
                  <a:cubicBezTo>
                    <a:pt x="2371" y="8481"/>
                    <a:pt x="2588" y="9117"/>
                    <a:pt x="1949" y="10009"/>
                  </a:cubicBezTo>
                  <a:cubicBezTo>
                    <a:pt x="1898" y="10080"/>
                    <a:pt x="1915" y="10181"/>
                    <a:pt x="1984" y="10232"/>
                  </a:cubicBezTo>
                  <a:cubicBezTo>
                    <a:pt x="2012" y="10251"/>
                    <a:pt x="2046" y="10262"/>
                    <a:pt x="2078" y="10262"/>
                  </a:cubicBezTo>
                  <a:cubicBezTo>
                    <a:pt x="2127" y="10262"/>
                    <a:pt x="2175" y="10239"/>
                    <a:pt x="2207" y="10196"/>
                  </a:cubicBezTo>
                  <a:cubicBezTo>
                    <a:pt x="2944" y="9170"/>
                    <a:pt x="2677" y="8396"/>
                    <a:pt x="2197" y="6991"/>
                  </a:cubicBezTo>
                  <a:lnTo>
                    <a:pt x="2180" y="6940"/>
                  </a:lnTo>
                  <a:cubicBezTo>
                    <a:pt x="2076" y="6639"/>
                    <a:pt x="2088" y="6375"/>
                    <a:pt x="2216" y="6157"/>
                  </a:cubicBezTo>
                  <a:cubicBezTo>
                    <a:pt x="2388" y="5866"/>
                    <a:pt x="2740" y="5686"/>
                    <a:pt x="3063" y="5585"/>
                  </a:cubicBezTo>
                  <a:lnTo>
                    <a:pt x="3063" y="10730"/>
                  </a:lnTo>
                  <a:cubicBezTo>
                    <a:pt x="3063" y="10786"/>
                    <a:pt x="3094" y="10841"/>
                    <a:pt x="3145" y="10870"/>
                  </a:cubicBezTo>
                  <a:cubicBezTo>
                    <a:pt x="3169" y="10883"/>
                    <a:pt x="3195" y="10889"/>
                    <a:pt x="3222" y="10889"/>
                  </a:cubicBezTo>
                  <a:cubicBezTo>
                    <a:pt x="3252" y="10889"/>
                    <a:pt x="3281" y="10881"/>
                    <a:pt x="3306" y="10865"/>
                  </a:cubicBezTo>
                  <a:lnTo>
                    <a:pt x="5423" y="9544"/>
                  </a:lnTo>
                  <a:lnTo>
                    <a:pt x="6369" y="10135"/>
                  </a:lnTo>
                  <a:cubicBezTo>
                    <a:pt x="6395" y="10151"/>
                    <a:pt x="6424" y="10158"/>
                    <a:pt x="6452" y="10158"/>
                  </a:cubicBezTo>
                  <a:cubicBezTo>
                    <a:pt x="6506" y="10158"/>
                    <a:pt x="6558" y="10132"/>
                    <a:pt x="6588" y="10084"/>
                  </a:cubicBezTo>
                  <a:cubicBezTo>
                    <a:pt x="6636" y="10009"/>
                    <a:pt x="6612" y="9910"/>
                    <a:pt x="6537" y="9864"/>
                  </a:cubicBezTo>
                  <a:lnTo>
                    <a:pt x="5508" y="9221"/>
                  </a:lnTo>
                  <a:cubicBezTo>
                    <a:pt x="5482" y="9206"/>
                    <a:pt x="5453" y="9198"/>
                    <a:pt x="5424" y="9198"/>
                  </a:cubicBezTo>
                  <a:cubicBezTo>
                    <a:pt x="5394" y="9198"/>
                    <a:pt x="5365" y="9206"/>
                    <a:pt x="5340" y="9221"/>
                  </a:cubicBezTo>
                  <a:lnTo>
                    <a:pt x="3383" y="10443"/>
                  </a:lnTo>
                  <a:lnTo>
                    <a:pt x="3383" y="5543"/>
                  </a:lnTo>
                  <a:lnTo>
                    <a:pt x="3454" y="5545"/>
                  </a:lnTo>
                  <a:cubicBezTo>
                    <a:pt x="3499" y="5545"/>
                    <a:pt x="3543" y="5557"/>
                    <a:pt x="3582" y="5580"/>
                  </a:cubicBezTo>
                  <a:lnTo>
                    <a:pt x="3916" y="5774"/>
                  </a:lnTo>
                  <a:lnTo>
                    <a:pt x="3916" y="6853"/>
                  </a:lnTo>
                  <a:cubicBezTo>
                    <a:pt x="3916" y="6940"/>
                    <a:pt x="3987" y="7011"/>
                    <a:pt x="4075" y="7011"/>
                  </a:cubicBezTo>
                  <a:cubicBezTo>
                    <a:pt x="4162" y="7011"/>
                    <a:pt x="4234" y="6940"/>
                    <a:pt x="4234" y="6853"/>
                  </a:cubicBezTo>
                  <a:lnTo>
                    <a:pt x="4234" y="5960"/>
                  </a:lnTo>
                  <a:lnTo>
                    <a:pt x="4450" y="6082"/>
                  </a:lnTo>
                  <a:cubicBezTo>
                    <a:pt x="4487" y="6106"/>
                    <a:pt x="4521" y="6138"/>
                    <a:pt x="4545" y="6176"/>
                  </a:cubicBezTo>
                  <a:lnTo>
                    <a:pt x="4741" y="6499"/>
                  </a:lnTo>
                  <a:cubicBezTo>
                    <a:pt x="4846" y="6674"/>
                    <a:pt x="5038" y="6782"/>
                    <a:pt x="5243" y="6782"/>
                  </a:cubicBezTo>
                  <a:lnTo>
                    <a:pt x="5610" y="6782"/>
                  </a:lnTo>
                  <a:cubicBezTo>
                    <a:pt x="5814" y="6782"/>
                    <a:pt x="6006" y="6674"/>
                    <a:pt x="6110" y="6499"/>
                  </a:cubicBezTo>
                  <a:lnTo>
                    <a:pt x="6306" y="6176"/>
                  </a:lnTo>
                  <a:cubicBezTo>
                    <a:pt x="6330" y="6138"/>
                    <a:pt x="6362" y="6106"/>
                    <a:pt x="6401" y="6082"/>
                  </a:cubicBezTo>
                  <a:lnTo>
                    <a:pt x="6617" y="5960"/>
                  </a:lnTo>
                  <a:lnTo>
                    <a:pt x="6617" y="8912"/>
                  </a:lnTo>
                  <a:lnTo>
                    <a:pt x="5511" y="8223"/>
                  </a:lnTo>
                  <a:cubicBezTo>
                    <a:pt x="5486" y="8206"/>
                    <a:pt x="5456" y="8198"/>
                    <a:pt x="5427" y="8198"/>
                  </a:cubicBezTo>
                  <a:cubicBezTo>
                    <a:pt x="5398" y="8198"/>
                    <a:pt x="5368" y="8206"/>
                    <a:pt x="5343" y="8223"/>
                  </a:cubicBezTo>
                  <a:lnTo>
                    <a:pt x="4237" y="8912"/>
                  </a:lnTo>
                  <a:lnTo>
                    <a:pt x="4237" y="7491"/>
                  </a:lnTo>
                  <a:cubicBezTo>
                    <a:pt x="4237" y="7404"/>
                    <a:pt x="4164" y="7331"/>
                    <a:pt x="4077" y="7331"/>
                  </a:cubicBezTo>
                  <a:cubicBezTo>
                    <a:pt x="3990" y="7331"/>
                    <a:pt x="3917" y="7404"/>
                    <a:pt x="3917" y="7491"/>
                  </a:cubicBezTo>
                  <a:lnTo>
                    <a:pt x="3917" y="9197"/>
                  </a:lnTo>
                  <a:cubicBezTo>
                    <a:pt x="3917" y="9255"/>
                    <a:pt x="3950" y="9308"/>
                    <a:pt x="4001" y="9339"/>
                  </a:cubicBezTo>
                  <a:cubicBezTo>
                    <a:pt x="4024" y="9352"/>
                    <a:pt x="4050" y="9359"/>
                    <a:pt x="4076" y="9359"/>
                  </a:cubicBezTo>
                  <a:cubicBezTo>
                    <a:pt x="4106" y="9359"/>
                    <a:pt x="4136" y="9350"/>
                    <a:pt x="4162" y="9334"/>
                  </a:cubicBezTo>
                  <a:lnTo>
                    <a:pt x="5428" y="8546"/>
                  </a:lnTo>
                  <a:lnTo>
                    <a:pt x="6694" y="9334"/>
                  </a:lnTo>
                  <a:cubicBezTo>
                    <a:pt x="6719" y="9351"/>
                    <a:pt x="6748" y="9357"/>
                    <a:pt x="6779" y="9357"/>
                  </a:cubicBezTo>
                  <a:cubicBezTo>
                    <a:pt x="6806" y="9357"/>
                    <a:pt x="6832" y="9351"/>
                    <a:pt x="6855" y="9339"/>
                  </a:cubicBezTo>
                  <a:cubicBezTo>
                    <a:pt x="6906" y="9311"/>
                    <a:pt x="6937" y="9257"/>
                    <a:pt x="6937" y="9197"/>
                  </a:cubicBezTo>
                  <a:lnTo>
                    <a:pt x="6937" y="5774"/>
                  </a:lnTo>
                  <a:lnTo>
                    <a:pt x="7272" y="5580"/>
                  </a:lnTo>
                  <a:cubicBezTo>
                    <a:pt x="7310" y="5557"/>
                    <a:pt x="7354" y="5546"/>
                    <a:pt x="7400" y="5545"/>
                  </a:cubicBezTo>
                  <a:lnTo>
                    <a:pt x="7470" y="5543"/>
                  </a:lnTo>
                  <a:lnTo>
                    <a:pt x="7470" y="10443"/>
                  </a:lnTo>
                  <a:lnTo>
                    <a:pt x="7095" y="10208"/>
                  </a:lnTo>
                  <a:cubicBezTo>
                    <a:pt x="7069" y="10192"/>
                    <a:pt x="7040" y="10184"/>
                    <a:pt x="7011" y="10184"/>
                  </a:cubicBezTo>
                  <a:cubicBezTo>
                    <a:pt x="6958" y="10184"/>
                    <a:pt x="6906" y="10210"/>
                    <a:pt x="6876" y="10259"/>
                  </a:cubicBezTo>
                  <a:cubicBezTo>
                    <a:pt x="6830" y="10334"/>
                    <a:pt x="6852" y="10431"/>
                    <a:pt x="6927" y="10479"/>
                  </a:cubicBezTo>
                  <a:lnTo>
                    <a:pt x="7546" y="10865"/>
                  </a:lnTo>
                  <a:cubicBezTo>
                    <a:pt x="7572" y="10881"/>
                    <a:pt x="7602" y="10889"/>
                    <a:pt x="7631" y="10889"/>
                  </a:cubicBezTo>
                  <a:cubicBezTo>
                    <a:pt x="7657" y="10889"/>
                    <a:pt x="7684" y="10883"/>
                    <a:pt x="7708" y="10870"/>
                  </a:cubicBezTo>
                  <a:cubicBezTo>
                    <a:pt x="7759" y="10843"/>
                    <a:pt x="7789" y="10790"/>
                    <a:pt x="7789" y="10730"/>
                  </a:cubicBezTo>
                  <a:lnTo>
                    <a:pt x="7789" y="5585"/>
                  </a:lnTo>
                  <a:cubicBezTo>
                    <a:pt x="8033" y="5660"/>
                    <a:pt x="8446" y="5827"/>
                    <a:pt x="8637" y="6157"/>
                  </a:cubicBezTo>
                  <a:cubicBezTo>
                    <a:pt x="8764" y="6375"/>
                    <a:pt x="8778" y="6639"/>
                    <a:pt x="8672" y="6940"/>
                  </a:cubicBezTo>
                  <a:lnTo>
                    <a:pt x="8655" y="6991"/>
                  </a:lnTo>
                  <a:cubicBezTo>
                    <a:pt x="8176" y="8396"/>
                    <a:pt x="7909" y="9170"/>
                    <a:pt x="8645" y="10196"/>
                  </a:cubicBezTo>
                  <a:cubicBezTo>
                    <a:pt x="8678" y="10239"/>
                    <a:pt x="8727" y="10262"/>
                    <a:pt x="8775" y="10262"/>
                  </a:cubicBezTo>
                  <a:cubicBezTo>
                    <a:pt x="8807" y="10262"/>
                    <a:pt x="8839" y="10251"/>
                    <a:pt x="8868" y="10232"/>
                  </a:cubicBezTo>
                  <a:cubicBezTo>
                    <a:pt x="8941" y="10181"/>
                    <a:pt x="8957" y="10080"/>
                    <a:pt x="8904" y="10009"/>
                  </a:cubicBezTo>
                  <a:cubicBezTo>
                    <a:pt x="8264" y="9116"/>
                    <a:pt x="8482" y="8481"/>
                    <a:pt x="8958" y="7093"/>
                  </a:cubicBezTo>
                  <a:lnTo>
                    <a:pt x="8975" y="7042"/>
                  </a:lnTo>
                  <a:cubicBezTo>
                    <a:pt x="9111" y="6647"/>
                    <a:pt x="9088" y="6293"/>
                    <a:pt x="8911" y="5994"/>
                  </a:cubicBezTo>
                  <a:cubicBezTo>
                    <a:pt x="8754" y="5725"/>
                    <a:pt x="8499" y="5546"/>
                    <a:pt x="8257" y="5427"/>
                  </a:cubicBezTo>
                  <a:cubicBezTo>
                    <a:pt x="8368" y="5326"/>
                    <a:pt x="8565" y="5203"/>
                    <a:pt x="8877" y="5203"/>
                  </a:cubicBezTo>
                  <a:cubicBezTo>
                    <a:pt x="8984" y="5203"/>
                    <a:pt x="9104" y="5217"/>
                    <a:pt x="9239" y="5252"/>
                  </a:cubicBezTo>
                  <a:cubicBezTo>
                    <a:pt x="9545" y="5330"/>
                    <a:pt x="9743" y="5594"/>
                    <a:pt x="9935" y="5849"/>
                  </a:cubicBezTo>
                  <a:cubicBezTo>
                    <a:pt x="10144" y="6130"/>
                    <a:pt x="10364" y="6421"/>
                    <a:pt x="10723" y="6421"/>
                  </a:cubicBezTo>
                  <a:lnTo>
                    <a:pt x="10751" y="6421"/>
                  </a:lnTo>
                  <a:cubicBezTo>
                    <a:pt x="10825" y="6417"/>
                    <a:pt x="10893" y="6343"/>
                    <a:pt x="10889" y="6256"/>
                  </a:cubicBezTo>
                  <a:cubicBezTo>
                    <a:pt x="10884" y="6170"/>
                    <a:pt x="10818" y="6102"/>
                    <a:pt x="10732" y="6102"/>
                  </a:cubicBezTo>
                  <a:cubicBezTo>
                    <a:pt x="10729" y="6102"/>
                    <a:pt x="10726" y="6103"/>
                    <a:pt x="10723" y="6103"/>
                  </a:cubicBezTo>
                  <a:lnTo>
                    <a:pt x="10711" y="6103"/>
                  </a:lnTo>
                  <a:cubicBezTo>
                    <a:pt x="10518" y="6103"/>
                    <a:pt x="10382" y="5933"/>
                    <a:pt x="10176" y="5657"/>
                  </a:cubicBezTo>
                  <a:cubicBezTo>
                    <a:pt x="9962" y="5373"/>
                    <a:pt x="9722" y="5050"/>
                    <a:pt x="9307" y="4942"/>
                  </a:cubicBezTo>
                  <a:cubicBezTo>
                    <a:pt x="9151" y="4901"/>
                    <a:pt x="9006" y="4884"/>
                    <a:pt x="8874" y="4884"/>
                  </a:cubicBezTo>
                  <a:cubicBezTo>
                    <a:pt x="8704" y="4884"/>
                    <a:pt x="8555" y="4913"/>
                    <a:pt x="8426" y="4958"/>
                  </a:cubicBezTo>
                  <a:lnTo>
                    <a:pt x="8446" y="4925"/>
                  </a:lnTo>
                  <a:cubicBezTo>
                    <a:pt x="8548" y="4750"/>
                    <a:pt x="8550" y="4531"/>
                    <a:pt x="8451" y="4352"/>
                  </a:cubicBezTo>
                  <a:lnTo>
                    <a:pt x="8271" y="4022"/>
                  </a:lnTo>
                  <a:cubicBezTo>
                    <a:pt x="8251" y="3985"/>
                    <a:pt x="8237" y="3939"/>
                    <a:pt x="8237" y="3894"/>
                  </a:cubicBezTo>
                  <a:lnTo>
                    <a:pt x="8237" y="2891"/>
                  </a:lnTo>
                  <a:cubicBezTo>
                    <a:pt x="8237" y="2846"/>
                    <a:pt x="8247" y="2802"/>
                    <a:pt x="8271" y="2763"/>
                  </a:cubicBezTo>
                  <a:lnTo>
                    <a:pt x="8451" y="2433"/>
                  </a:lnTo>
                  <a:cubicBezTo>
                    <a:pt x="8550" y="2254"/>
                    <a:pt x="8548" y="2037"/>
                    <a:pt x="8446" y="1860"/>
                  </a:cubicBezTo>
                  <a:lnTo>
                    <a:pt x="8262" y="1540"/>
                  </a:lnTo>
                  <a:cubicBezTo>
                    <a:pt x="8160" y="1364"/>
                    <a:pt x="7972" y="1251"/>
                    <a:pt x="7767" y="1247"/>
                  </a:cubicBezTo>
                  <a:lnTo>
                    <a:pt x="7390" y="1239"/>
                  </a:lnTo>
                  <a:cubicBezTo>
                    <a:pt x="7351" y="1239"/>
                    <a:pt x="7311" y="1228"/>
                    <a:pt x="7276" y="1208"/>
                  </a:cubicBezTo>
                  <a:cubicBezTo>
                    <a:pt x="7253" y="1196"/>
                    <a:pt x="7228" y="1190"/>
                    <a:pt x="7204" y="1190"/>
                  </a:cubicBezTo>
                  <a:cubicBezTo>
                    <a:pt x="7146" y="1190"/>
                    <a:pt x="7090" y="1223"/>
                    <a:pt x="7061" y="1279"/>
                  </a:cubicBezTo>
                  <a:cubicBezTo>
                    <a:pt x="7020" y="1358"/>
                    <a:pt x="7053" y="1453"/>
                    <a:pt x="7131" y="1494"/>
                  </a:cubicBezTo>
                  <a:cubicBezTo>
                    <a:pt x="7209" y="1535"/>
                    <a:pt x="7298" y="1555"/>
                    <a:pt x="7385" y="1557"/>
                  </a:cubicBezTo>
                  <a:lnTo>
                    <a:pt x="7761" y="1565"/>
                  </a:lnTo>
                  <a:cubicBezTo>
                    <a:pt x="7854" y="1567"/>
                    <a:pt x="7939" y="1620"/>
                    <a:pt x="7985" y="1700"/>
                  </a:cubicBezTo>
                  <a:lnTo>
                    <a:pt x="8169" y="2018"/>
                  </a:lnTo>
                  <a:cubicBezTo>
                    <a:pt x="8215" y="2099"/>
                    <a:pt x="8215" y="2200"/>
                    <a:pt x="8171" y="2280"/>
                  </a:cubicBezTo>
                  <a:lnTo>
                    <a:pt x="7990" y="2610"/>
                  </a:lnTo>
                  <a:cubicBezTo>
                    <a:pt x="7944" y="2697"/>
                    <a:pt x="7919" y="2792"/>
                    <a:pt x="7919" y="2892"/>
                  </a:cubicBezTo>
                  <a:lnTo>
                    <a:pt x="7919" y="3896"/>
                  </a:lnTo>
                  <a:cubicBezTo>
                    <a:pt x="7919" y="3995"/>
                    <a:pt x="7944" y="4092"/>
                    <a:pt x="7990" y="4178"/>
                  </a:cubicBezTo>
                  <a:lnTo>
                    <a:pt x="8171" y="4509"/>
                  </a:lnTo>
                  <a:cubicBezTo>
                    <a:pt x="8216" y="4590"/>
                    <a:pt x="8213" y="4689"/>
                    <a:pt x="8169" y="4771"/>
                  </a:cubicBezTo>
                  <a:lnTo>
                    <a:pt x="7985" y="5089"/>
                  </a:lnTo>
                  <a:cubicBezTo>
                    <a:pt x="7939" y="5170"/>
                    <a:pt x="7854" y="5221"/>
                    <a:pt x="7761" y="5223"/>
                  </a:cubicBezTo>
                  <a:lnTo>
                    <a:pt x="7618" y="5225"/>
                  </a:lnTo>
                  <a:lnTo>
                    <a:pt x="7611" y="5225"/>
                  </a:lnTo>
                  <a:lnTo>
                    <a:pt x="7381" y="5230"/>
                  </a:lnTo>
                  <a:cubicBezTo>
                    <a:pt x="7284" y="5232"/>
                    <a:pt x="7185" y="5259"/>
                    <a:pt x="7100" y="5308"/>
                  </a:cubicBezTo>
                  <a:lnTo>
                    <a:pt x="6233" y="5810"/>
                  </a:lnTo>
                  <a:cubicBezTo>
                    <a:pt x="6148" y="5859"/>
                    <a:pt x="6076" y="5929"/>
                    <a:pt x="6025" y="6014"/>
                  </a:cubicBezTo>
                  <a:lnTo>
                    <a:pt x="5830" y="6337"/>
                  </a:lnTo>
                  <a:cubicBezTo>
                    <a:pt x="5780" y="6416"/>
                    <a:pt x="5693" y="6465"/>
                    <a:pt x="5602" y="6465"/>
                  </a:cubicBezTo>
                  <a:lnTo>
                    <a:pt x="5234" y="6465"/>
                  </a:lnTo>
                  <a:cubicBezTo>
                    <a:pt x="5140" y="6465"/>
                    <a:pt x="5054" y="6416"/>
                    <a:pt x="5006" y="6337"/>
                  </a:cubicBezTo>
                  <a:lnTo>
                    <a:pt x="4810" y="6014"/>
                  </a:lnTo>
                  <a:cubicBezTo>
                    <a:pt x="4759" y="5929"/>
                    <a:pt x="4688" y="5859"/>
                    <a:pt x="4603" y="5810"/>
                  </a:cubicBezTo>
                  <a:lnTo>
                    <a:pt x="3735" y="5308"/>
                  </a:lnTo>
                  <a:cubicBezTo>
                    <a:pt x="3650" y="5259"/>
                    <a:pt x="3551" y="5232"/>
                    <a:pt x="3454" y="5230"/>
                  </a:cubicBezTo>
                  <a:lnTo>
                    <a:pt x="3077" y="5221"/>
                  </a:lnTo>
                  <a:cubicBezTo>
                    <a:pt x="2983" y="5220"/>
                    <a:pt x="2898" y="5169"/>
                    <a:pt x="2852" y="5087"/>
                  </a:cubicBezTo>
                  <a:lnTo>
                    <a:pt x="2668" y="4769"/>
                  </a:lnTo>
                  <a:cubicBezTo>
                    <a:pt x="2622" y="4687"/>
                    <a:pt x="2622" y="4587"/>
                    <a:pt x="2667" y="4507"/>
                  </a:cubicBezTo>
                  <a:lnTo>
                    <a:pt x="2847" y="4177"/>
                  </a:lnTo>
                  <a:cubicBezTo>
                    <a:pt x="2895" y="4090"/>
                    <a:pt x="2920" y="3995"/>
                    <a:pt x="2920" y="3894"/>
                  </a:cubicBezTo>
                  <a:lnTo>
                    <a:pt x="2920" y="2891"/>
                  </a:lnTo>
                  <a:cubicBezTo>
                    <a:pt x="2920" y="2792"/>
                    <a:pt x="2895" y="2695"/>
                    <a:pt x="2847" y="2608"/>
                  </a:cubicBezTo>
                  <a:lnTo>
                    <a:pt x="2667" y="2278"/>
                  </a:lnTo>
                  <a:cubicBezTo>
                    <a:pt x="2622" y="2196"/>
                    <a:pt x="2624" y="2098"/>
                    <a:pt x="2668" y="2016"/>
                  </a:cubicBezTo>
                  <a:lnTo>
                    <a:pt x="2852" y="1698"/>
                  </a:lnTo>
                  <a:cubicBezTo>
                    <a:pt x="2898" y="1616"/>
                    <a:pt x="2983" y="1565"/>
                    <a:pt x="3077" y="1564"/>
                  </a:cubicBezTo>
                  <a:lnTo>
                    <a:pt x="3454" y="1555"/>
                  </a:lnTo>
                  <a:cubicBezTo>
                    <a:pt x="3551" y="1553"/>
                    <a:pt x="3650" y="1524"/>
                    <a:pt x="3735" y="1477"/>
                  </a:cubicBezTo>
                  <a:lnTo>
                    <a:pt x="4603" y="975"/>
                  </a:lnTo>
                  <a:cubicBezTo>
                    <a:pt x="4688" y="926"/>
                    <a:pt x="4759" y="856"/>
                    <a:pt x="4810" y="771"/>
                  </a:cubicBezTo>
                  <a:lnTo>
                    <a:pt x="5006" y="447"/>
                  </a:lnTo>
                  <a:cubicBezTo>
                    <a:pt x="5055" y="368"/>
                    <a:pt x="5142" y="320"/>
                    <a:pt x="5234" y="320"/>
                  </a:cubicBezTo>
                  <a:lnTo>
                    <a:pt x="5602" y="320"/>
                  </a:lnTo>
                  <a:cubicBezTo>
                    <a:pt x="5695" y="320"/>
                    <a:pt x="5782" y="368"/>
                    <a:pt x="5830" y="447"/>
                  </a:cubicBezTo>
                  <a:lnTo>
                    <a:pt x="6025" y="771"/>
                  </a:lnTo>
                  <a:cubicBezTo>
                    <a:pt x="6076" y="856"/>
                    <a:pt x="6148" y="926"/>
                    <a:pt x="6233" y="975"/>
                  </a:cubicBezTo>
                  <a:lnTo>
                    <a:pt x="6571" y="1171"/>
                  </a:lnTo>
                  <a:cubicBezTo>
                    <a:pt x="6596" y="1185"/>
                    <a:pt x="6624" y="1192"/>
                    <a:pt x="6651" y="1192"/>
                  </a:cubicBezTo>
                  <a:cubicBezTo>
                    <a:pt x="6706" y="1192"/>
                    <a:pt x="6760" y="1163"/>
                    <a:pt x="6789" y="1113"/>
                  </a:cubicBezTo>
                  <a:cubicBezTo>
                    <a:pt x="6833" y="1036"/>
                    <a:pt x="6806" y="937"/>
                    <a:pt x="6731" y="895"/>
                  </a:cubicBezTo>
                  <a:lnTo>
                    <a:pt x="6393" y="699"/>
                  </a:lnTo>
                  <a:cubicBezTo>
                    <a:pt x="6355" y="677"/>
                    <a:pt x="6321" y="645"/>
                    <a:pt x="6297" y="606"/>
                  </a:cubicBezTo>
                  <a:lnTo>
                    <a:pt x="6102" y="282"/>
                  </a:lnTo>
                  <a:cubicBezTo>
                    <a:pt x="5995" y="109"/>
                    <a:pt x="5804" y="0"/>
                    <a:pt x="5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453;p44">
              <a:extLst>
                <a:ext uri="{FF2B5EF4-FFF2-40B4-BE49-F238E27FC236}">
                  <a16:creationId xmlns:a16="http://schemas.microsoft.com/office/drawing/2014/main" id="{D6683014-07CD-47D3-9600-36284D23C177}"/>
                </a:ext>
              </a:extLst>
            </p:cNvPr>
            <p:cNvSpPr/>
            <p:nvPr/>
          </p:nvSpPr>
          <p:spPr>
            <a:xfrm>
              <a:off x="1059968" y="2423315"/>
              <a:ext cx="24117" cy="11431"/>
            </a:xfrm>
            <a:custGeom>
              <a:avLst/>
              <a:gdLst/>
              <a:ahLst/>
              <a:cxnLst/>
              <a:rect l="l" t="t" r="r" b="b"/>
              <a:pathLst>
                <a:path w="673" h="319" extrusionOk="0">
                  <a:moveTo>
                    <a:pt x="161" y="1"/>
                  </a:moveTo>
                  <a:cubicBezTo>
                    <a:pt x="72" y="1"/>
                    <a:pt x="1" y="72"/>
                    <a:pt x="1" y="159"/>
                  </a:cubicBezTo>
                  <a:cubicBezTo>
                    <a:pt x="1" y="248"/>
                    <a:pt x="72" y="319"/>
                    <a:pt x="161" y="319"/>
                  </a:cubicBezTo>
                  <a:lnTo>
                    <a:pt x="513" y="319"/>
                  </a:lnTo>
                  <a:cubicBezTo>
                    <a:pt x="602" y="319"/>
                    <a:pt x="673" y="248"/>
                    <a:pt x="673" y="159"/>
                  </a:cubicBezTo>
                  <a:cubicBezTo>
                    <a:pt x="673" y="72"/>
                    <a:pt x="602" y="1"/>
                    <a:pt x="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F67193EB-62AD-E08B-BD9D-9C1A9180AFCB}"/>
              </a:ext>
            </a:extLst>
          </p:cNvPr>
          <p:cNvSpPr txBox="1"/>
          <p:nvPr/>
        </p:nvSpPr>
        <p:spPr>
          <a:xfrm>
            <a:off x="1563158" y="637524"/>
            <a:ext cx="6017684" cy="400110"/>
          </a:xfrm>
          <a:prstGeom prst="rect">
            <a:avLst/>
          </a:prstGeom>
          <a:noFill/>
        </p:spPr>
        <p:txBody>
          <a:bodyPr wrap="square" rtlCol="0">
            <a:spAutoFit/>
          </a:bodyPr>
          <a:lstStyle/>
          <a:p>
            <a:pPr algn="ctr"/>
            <a:r>
              <a:rPr lang="fr-FR" sz="2000" dirty="0">
                <a:latin typeface="Arial Black" panose="020B0A04020102020204" pitchFamily="34" charset="0"/>
              </a:rPr>
              <a:t>Architecture des systèmes SCADA</a:t>
            </a:r>
            <a:endParaRPr lang="fr-CA" sz="2000" dirty="0">
              <a:latin typeface="Arial Black" panose="020B0A04020102020204" pitchFamily="34" charset="0"/>
            </a:endParaRPr>
          </a:p>
        </p:txBody>
      </p:sp>
      <p:pic>
        <p:nvPicPr>
          <p:cNvPr id="3" name="Image 2">
            <a:extLst>
              <a:ext uri="{FF2B5EF4-FFF2-40B4-BE49-F238E27FC236}">
                <a16:creationId xmlns:a16="http://schemas.microsoft.com/office/drawing/2014/main" id="{590ED19D-42BF-06B5-B559-5AFDCB1CD23B}"/>
              </a:ext>
            </a:extLst>
          </p:cNvPr>
          <p:cNvPicPr>
            <a:picLocks noChangeAspect="1"/>
          </p:cNvPicPr>
          <p:nvPr/>
        </p:nvPicPr>
        <p:blipFill>
          <a:blip r:embed="rId4"/>
          <a:stretch>
            <a:fillRect/>
          </a:stretch>
        </p:blipFill>
        <p:spPr>
          <a:xfrm>
            <a:off x="1087147" y="1099189"/>
            <a:ext cx="6577355" cy="4044311"/>
          </a:xfrm>
          <a:prstGeom prst="rect">
            <a:avLst/>
          </a:prstGeom>
        </p:spPr>
      </p:pic>
      <p:sp>
        <p:nvSpPr>
          <p:cNvPr id="20" name="Google Shape;860;p19">
            <a:extLst>
              <a:ext uri="{FF2B5EF4-FFF2-40B4-BE49-F238E27FC236}">
                <a16:creationId xmlns:a16="http://schemas.microsoft.com/office/drawing/2014/main" id="{8F485D46-5CF4-4AD3-B72E-158CA353C9E6}"/>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chemeClr val="bg2"/>
                </a:solidFill>
                <a:latin typeface="Anton" pitchFamily="2" charset="0"/>
              </a:rPr>
              <a:pPr algn="ctr"/>
              <a:t>7</a:t>
            </a:fld>
            <a:endParaRPr lang="en" dirty="0">
              <a:solidFill>
                <a:schemeClr val="bg2"/>
              </a:solidFill>
              <a:latin typeface="Anton" pitchFamily="2" charset="0"/>
            </a:endParaRPr>
          </a:p>
        </p:txBody>
      </p:sp>
    </p:spTree>
    <p:extLst>
      <p:ext uri="{BB962C8B-B14F-4D97-AF65-F5344CB8AC3E}">
        <p14:creationId xmlns:p14="http://schemas.microsoft.com/office/powerpoint/2010/main" val="30483467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69" name="Google Shape;433;p44">
            <a:extLst>
              <a:ext uri="{FF2B5EF4-FFF2-40B4-BE49-F238E27FC236}">
                <a16:creationId xmlns:a16="http://schemas.microsoft.com/office/drawing/2014/main" id="{F1EDCAB8-81AE-4B42-ADF6-A1F7D8D5579D}"/>
              </a:ext>
            </a:extLst>
          </p:cNvPr>
          <p:cNvSpPr txBox="1">
            <a:spLocks/>
          </p:cNvSpPr>
          <p:nvPr/>
        </p:nvSpPr>
        <p:spPr>
          <a:xfrm>
            <a:off x="809856" y="-1712550"/>
            <a:ext cx="1545369" cy="482700"/>
          </a:xfrm>
          <a:prstGeom prst="rect">
            <a:avLst/>
          </a:prstGeom>
          <a:noFill/>
          <a:ln w="76200" cap="flat" cmpd="sng">
            <a:noFill/>
            <a:prstDash val="solid"/>
            <a:round/>
            <a:headEnd type="none" w="sm" len="sm"/>
            <a:tailEnd type="none" w="sm" len="sm"/>
          </a:ln>
          <a:effectLst>
            <a:outerShdw blurRad="100013" dist="57150" dir="9000000" algn="bl" rotWithShape="0">
              <a:schemeClr val="accent1">
                <a:alpha val="40000"/>
              </a:scheme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sap"/>
              <a:buNone/>
              <a:defRPr sz="7500" b="0" i="0" u="none" strike="noStrike" cap="none">
                <a:solidFill>
                  <a:schemeClr val="dk2"/>
                </a:solidFill>
                <a:latin typeface="Asap"/>
                <a:ea typeface="Asap"/>
                <a:cs typeface="Asap"/>
                <a:sym typeface="Asap"/>
              </a:defRPr>
            </a:lvl1pPr>
            <a:lvl2pPr marR="0" lvl="1"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2pPr>
            <a:lvl3pPr marR="0" lvl="2"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3pPr>
            <a:lvl4pPr marR="0" lvl="3"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4pPr>
            <a:lvl5pPr marR="0" lvl="4"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5pPr>
            <a:lvl6pPr marR="0" lvl="5"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6pPr>
            <a:lvl7pPr marR="0" lvl="6"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7pPr>
            <a:lvl8pPr marR="0" lvl="7"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8pPr>
            <a:lvl9pPr marR="0" lvl="8"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9pPr>
          </a:lstStyle>
          <a:p>
            <a:pPr algn="l"/>
            <a:r>
              <a:rPr lang="fr-CA" sz="2000" b="1" dirty="0">
                <a:solidFill>
                  <a:schemeClr val="dk1"/>
                </a:solidFill>
              </a:rPr>
              <a:t>Les Objectifs </a:t>
            </a:r>
          </a:p>
        </p:txBody>
      </p:sp>
      <p:sp>
        <p:nvSpPr>
          <p:cNvPr id="72" name="Google Shape;441;p44">
            <a:extLst>
              <a:ext uri="{FF2B5EF4-FFF2-40B4-BE49-F238E27FC236}">
                <a16:creationId xmlns:a16="http://schemas.microsoft.com/office/drawing/2014/main" id="{01050D44-F391-4808-A79E-53937EBBB6AC}"/>
              </a:ext>
            </a:extLst>
          </p:cNvPr>
          <p:cNvSpPr/>
          <p:nvPr/>
        </p:nvSpPr>
        <p:spPr>
          <a:xfrm>
            <a:off x="132000" y="-1824035"/>
            <a:ext cx="705900" cy="705900"/>
          </a:xfrm>
          <a:prstGeom prst="roundRect">
            <a:avLst>
              <a:gd name="adj" fmla="val 16667"/>
            </a:avLst>
          </a:prstGeom>
          <a:solidFill>
            <a:schemeClr val="lt1"/>
          </a:solidFill>
          <a:ln>
            <a:solidFill>
              <a:srgbClr val="FFFFFF"/>
            </a:solidFill>
          </a:ln>
          <a:effectLst>
            <a:outerShdw blurRad="85725" dist="57150" dir="7260000" algn="bl" rotWithShape="0">
              <a:schemeClr val="accent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02617AA-B5E4-4999-A6C2-D09346BC428B}"/>
              </a:ext>
            </a:extLst>
          </p:cNvPr>
          <p:cNvGrpSpPr/>
          <p:nvPr/>
        </p:nvGrpSpPr>
        <p:grpSpPr>
          <a:xfrm>
            <a:off x="289936" y="-1666302"/>
            <a:ext cx="390346" cy="390205"/>
            <a:chOff x="877936" y="2151651"/>
            <a:chExt cx="390346" cy="390205"/>
          </a:xfrm>
        </p:grpSpPr>
        <p:sp>
          <p:nvSpPr>
            <p:cNvPr id="76" name="Google Shape;450;p44">
              <a:extLst>
                <a:ext uri="{FF2B5EF4-FFF2-40B4-BE49-F238E27FC236}">
                  <a16:creationId xmlns:a16="http://schemas.microsoft.com/office/drawing/2014/main" id="{9545CDC5-D89B-4F29-A5A5-3E600A02CE63}"/>
                </a:ext>
              </a:extLst>
            </p:cNvPr>
            <p:cNvSpPr/>
            <p:nvPr/>
          </p:nvSpPr>
          <p:spPr>
            <a:xfrm>
              <a:off x="1010590" y="2212598"/>
              <a:ext cx="122949" cy="121039"/>
            </a:xfrm>
            <a:custGeom>
              <a:avLst/>
              <a:gdLst/>
              <a:ahLst/>
              <a:cxnLst/>
              <a:rect l="l" t="t" r="r" b="b"/>
              <a:pathLst>
                <a:path w="3431" h="3378" extrusionOk="0">
                  <a:moveTo>
                    <a:pt x="1716" y="321"/>
                  </a:moveTo>
                  <a:cubicBezTo>
                    <a:pt x="2075" y="321"/>
                    <a:pt x="2426" y="462"/>
                    <a:pt x="2686" y="722"/>
                  </a:cubicBezTo>
                  <a:cubicBezTo>
                    <a:pt x="2963" y="999"/>
                    <a:pt x="3107" y="1385"/>
                    <a:pt x="3082" y="1778"/>
                  </a:cubicBezTo>
                  <a:cubicBezTo>
                    <a:pt x="3039" y="2464"/>
                    <a:pt x="2490" y="3012"/>
                    <a:pt x="1804" y="3058"/>
                  </a:cubicBezTo>
                  <a:cubicBezTo>
                    <a:pt x="1775" y="3060"/>
                    <a:pt x="1746" y="3060"/>
                    <a:pt x="1717" y="3060"/>
                  </a:cubicBezTo>
                  <a:cubicBezTo>
                    <a:pt x="1354" y="3060"/>
                    <a:pt x="1003" y="2915"/>
                    <a:pt x="748" y="2660"/>
                  </a:cubicBezTo>
                  <a:cubicBezTo>
                    <a:pt x="469" y="2381"/>
                    <a:pt x="324" y="1996"/>
                    <a:pt x="350" y="1603"/>
                  </a:cubicBezTo>
                  <a:cubicBezTo>
                    <a:pt x="392" y="917"/>
                    <a:pt x="943" y="370"/>
                    <a:pt x="1627" y="324"/>
                  </a:cubicBezTo>
                  <a:cubicBezTo>
                    <a:pt x="1657" y="322"/>
                    <a:pt x="1687" y="321"/>
                    <a:pt x="1716" y="321"/>
                  </a:cubicBezTo>
                  <a:close/>
                  <a:moveTo>
                    <a:pt x="1714" y="0"/>
                  </a:moveTo>
                  <a:cubicBezTo>
                    <a:pt x="1678" y="0"/>
                    <a:pt x="1643" y="1"/>
                    <a:pt x="1607" y="4"/>
                  </a:cubicBezTo>
                  <a:cubicBezTo>
                    <a:pt x="763" y="56"/>
                    <a:pt x="84" y="735"/>
                    <a:pt x="30" y="1579"/>
                  </a:cubicBezTo>
                  <a:cubicBezTo>
                    <a:pt x="1" y="2064"/>
                    <a:pt x="179" y="2540"/>
                    <a:pt x="521" y="2882"/>
                  </a:cubicBezTo>
                  <a:cubicBezTo>
                    <a:pt x="842" y="3203"/>
                    <a:pt x="1276" y="3377"/>
                    <a:pt x="1723" y="3377"/>
                  </a:cubicBezTo>
                  <a:cubicBezTo>
                    <a:pt x="1758" y="3377"/>
                    <a:pt x="1792" y="3376"/>
                    <a:pt x="1826" y="3374"/>
                  </a:cubicBezTo>
                  <a:cubicBezTo>
                    <a:pt x="2670" y="3321"/>
                    <a:pt x="3349" y="2643"/>
                    <a:pt x="3402" y="1799"/>
                  </a:cubicBezTo>
                  <a:cubicBezTo>
                    <a:pt x="3431" y="1314"/>
                    <a:pt x="3252" y="837"/>
                    <a:pt x="2910" y="494"/>
                  </a:cubicBezTo>
                  <a:cubicBezTo>
                    <a:pt x="2593" y="177"/>
                    <a:pt x="2161" y="0"/>
                    <a:pt x="1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51;p44">
              <a:extLst>
                <a:ext uri="{FF2B5EF4-FFF2-40B4-BE49-F238E27FC236}">
                  <a16:creationId xmlns:a16="http://schemas.microsoft.com/office/drawing/2014/main" id="{B8A0F495-7FC0-41E2-9108-7930B4B55BFF}"/>
                </a:ext>
              </a:extLst>
            </p:cNvPr>
            <p:cNvSpPr/>
            <p:nvPr/>
          </p:nvSpPr>
          <p:spPr>
            <a:xfrm>
              <a:off x="1037860" y="2240832"/>
              <a:ext cx="68480" cy="64711"/>
            </a:xfrm>
            <a:custGeom>
              <a:avLst/>
              <a:gdLst/>
              <a:ahLst/>
              <a:cxnLst/>
              <a:rect l="l" t="t" r="r" b="b"/>
              <a:pathLst>
                <a:path w="1911" h="1806" extrusionOk="0">
                  <a:moveTo>
                    <a:pt x="953" y="349"/>
                  </a:moveTo>
                  <a:lnTo>
                    <a:pt x="1067" y="577"/>
                  </a:lnTo>
                  <a:cubicBezTo>
                    <a:pt x="1110" y="664"/>
                    <a:pt x="1191" y="723"/>
                    <a:pt x="1288" y="737"/>
                  </a:cubicBezTo>
                  <a:lnTo>
                    <a:pt x="1538" y="774"/>
                  </a:lnTo>
                  <a:lnTo>
                    <a:pt x="1358" y="953"/>
                  </a:lnTo>
                  <a:cubicBezTo>
                    <a:pt x="1288" y="1021"/>
                    <a:pt x="1258" y="1116"/>
                    <a:pt x="1273" y="1211"/>
                  </a:cubicBezTo>
                  <a:lnTo>
                    <a:pt x="1315" y="1463"/>
                  </a:lnTo>
                  <a:lnTo>
                    <a:pt x="1091" y="1344"/>
                  </a:lnTo>
                  <a:cubicBezTo>
                    <a:pt x="1048" y="1320"/>
                    <a:pt x="1001" y="1310"/>
                    <a:pt x="955" y="1310"/>
                  </a:cubicBezTo>
                  <a:cubicBezTo>
                    <a:pt x="907" y="1310"/>
                    <a:pt x="861" y="1320"/>
                    <a:pt x="819" y="1344"/>
                  </a:cubicBezTo>
                  <a:lnTo>
                    <a:pt x="592" y="1463"/>
                  </a:lnTo>
                  <a:lnTo>
                    <a:pt x="635" y="1211"/>
                  </a:lnTo>
                  <a:cubicBezTo>
                    <a:pt x="652" y="1116"/>
                    <a:pt x="620" y="1021"/>
                    <a:pt x="550" y="953"/>
                  </a:cubicBezTo>
                  <a:lnTo>
                    <a:pt x="368" y="774"/>
                  </a:lnTo>
                  <a:lnTo>
                    <a:pt x="620" y="737"/>
                  </a:lnTo>
                  <a:cubicBezTo>
                    <a:pt x="715" y="723"/>
                    <a:pt x="798" y="664"/>
                    <a:pt x="841" y="577"/>
                  </a:cubicBezTo>
                  <a:lnTo>
                    <a:pt x="953" y="349"/>
                  </a:lnTo>
                  <a:close/>
                  <a:moveTo>
                    <a:pt x="953" y="0"/>
                  </a:moveTo>
                  <a:cubicBezTo>
                    <a:pt x="841" y="0"/>
                    <a:pt x="740" y="63"/>
                    <a:pt x="689" y="163"/>
                  </a:cubicBezTo>
                  <a:lnTo>
                    <a:pt x="560" y="425"/>
                  </a:lnTo>
                  <a:lnTo>
                    <a:pt x="271" y="468"/>
                  </a:lnTo>
                  <a:cubicBezTo>
                    <a:pt x="160" y="485"/>
                    <a:pt x="68" y="562"/>
                    <a:pt x="34" y="667"/>
                  </a:cubicBezTo>
                  <a:cubicBezTo>
                    <a:pt x="0" y="774"/>
                    <a:pt x="29" y="892"/>
                    <a:pt x="109" y="968"/>
                  </a:cubicBezTo>
                  <a:lnTo>
                    <a:pt x="320" y="1172"/>
                  </a:lnTo>
                  <a:lnTo>
                    <a:pt x="271" y="1460"/>
                  </a:lnTo>
                  <a:cubicBezTo>
                    <a:pt x="252" y="1570"/>
                    <a:pt x="296" y="1683"/>
                    <a:pt x="388" y="1747"/>
                  </a:cubicBezTo>
                  <a:cubicBezTo>
                    <a:pt x="441" y="1785"/>
                    <a:pt x="502" y="1804"/>
                    <a:pt x="562" y="1804"/>
                  </a:cubicBezTo>
                  <a:cubicBezTo>
                    <a:pt x="608" y="1804"/>
                    <a:pt x="654" y="1793"/>
                    <a:pt x="696" y="1771"/>
                  </a:cubicBezTo>
                  <a:lnTo>
                    <a:pt x="956" y="1635"/>
                  </a:lnTo>
                  <a:lnTo>
                    <a:pt x="1215" y="1771"/>
                  </a:lnTo>
                  <a:cubicBezTo>
                    <a:pt x="1258" y="1795"/>
                    <a:pt x="1305" y="1805"/>
                    <a:pt x="1351" y="1805"/>
                  </a:cubicBezTo>
                  <a:cubicBezTo>
                    <a:pt x="1412" y="1805"/>
                    <a:pt x="1472" y="1786"/>
                    <a:pt x="1523" y="1747"/>
                  </a:cubicBezTo>
                  <a:cubicBezTo>
                    <a:pt x="1615" y="1681"/>
                    <a:pt x="1659" y="1570"/>
                    <a:pt x="1640" y="1460"/>
                  </a:cubicBezTo>
                  <a:lnTo>
                    <a:pt x="1591" y="1171"/>
                  </a:lnTo>
                  <a:lnTo>
                    <a:pt x="1802" y="966"/>
                  </a:lnTo>
                  <a:cubicBezTo>
                    <a:pt x="1884" y="888"/>
                    <a:pt x="1911" y="774"/>
                    <a:pt x="1877" y="667"/>
                  </a:cubicBezTo>
                  <a:cubicBezTo>
                    <a:pt x="1838" y="560"/>
                    <a:pt x="1749" y="483"/>
                    <a:pt x="1637" y="468"/>
                  </a:cubicBezTo>
                  <a:lnTo>
                    <a:pt x="1348" y="425"/>
                  </a:lnTo>
                  <a:lnTo>
                    <a:pt x="1217" y="163"/>
                  </a:lnTo>
                  <a:cubicBezTo>
                    <a:pt x="1169" y="63"/>
                    <a:pt x="1067"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52;p44">
              <a:extLst>
                <a:ext uri="{FF2B5EF4-FFF2-40B4-BE49-F238E27FC236}">
                  <a16:creationId xmlns:a16="http://schemas.microsoft.com/office/drawing/2014/main" id="{BA077A35-9603-40D6-BB21-4910853505B2}"/>
                </a:ext>
              </a:extLst>
            </p:cNvPr>
            <p:cNvSpPr/>
            <p:nvPr/>
          </p:nvSpPr>
          <p:spPr>
            <a:xfrm>
              <a:off x="877936" y="2151651"/>
              <a:ext cx="390346" cy="390205"/>
            </a:xfrm>
            <a:custGeom>
              <a:avLst/>
              <a:gdLst/>
              <a:ahLst/>
              <a:cxnLst/>
              <a:rect l="l" t="t" r="r" b="b"/>
              <a:pathLst>
                <a:path w="10893" h="10890" extrusionOk="0">
                  <a:moveTo>
                    <a:pt x="5234" y="0"/>
                  </a:moveTo>
                  <a:cubicBezTo>
                    <a:pt x="5030" y="0"/>
                    <a:pt x="4838" y="109"/>
                    <a:pt x="4732" y="282"/>
                  </a:cubicBezTo>
                  <a:lnTo>
                    <a:pt x="4536" y="606"/>
                  </a:lnTo>
                  <a:cubicBezTo>
                    <a:pt x="4513" y="645"/>
                    <a:pt x="4480" y="677"/>
                    <a:pt x="4441" y="699"/>
                  </a:cubicBezTo>
                  <a:lnTo>
                    <a:pt x="3574" y="1201"/>
                  </a:lnTo>
                  <a:cubicBezTo>
                    <a:pt x="3534" y="1225"/>
                    <a:pt x="3490" y="1235"/>
                    <a:pt x="3446" y="1239"/>
                  </a:cubicBezTo>
                  <a:lnTo>
                    <a:pt x="3068" y="1247"/>
                  </a:lnTo>
                  <a:cubicBezTo>
                    <a:pt x="2864" y="1251"/>
                    <a:pt x="2675" y="1363"/>
                    <a:pt x="2573" y="1540"/>
                  </a:cubicBezTo>
                  <a:lnTo>
                    <a:pt x="2391" y="1860"/>
                  </a:lnTo>
                  <a:cubicBezTo>
                    <a:pt x="2289" y="2035"/>
                    <a:pt x="2286" y="2254"/>
                    <a:pt x="2384" y="2433"/>
                  </a:cubicBezTo>
                  <a:lnTo>
                    <a:pt x="2565" y="2763"/>
                  </a:lnTo>
                  <a:cubicBezTo>
                    <a:pt x="2587" y="2800"/>
                    <a:pt x="2599" y="2846"/>
                    <a:pt x="2599" y="2891"/>
                  </a:cubicBezTo>
                  <a:lnTo>
                    <a:pt x="2599" y="3894"/>
                  </a:lnTo>
                  <a:cubicBezTo>
                    <a:pt x="2599" y="3939"/>
                    <a:pt x="2588" y="3983"/>
                    <a:pt x="2566" y="4022"/>
                  </a:cubicBezTo>
                  <a:lnTo>
                    <a:pt x="2386" y="4352"/>
                  </a:lnTo>
                  <a:cubicBezTo>
                    <a:pt x="2289" y="4531"/>
                    <a:pt x="2291" y="4748"/>
                    <a:pt x="2393" y="4925"/>
                  </a:cubicBezTo>
                  <a:lnTo>
                    <a:pt x="2396" y="4934"/>
                  </a:lnTo>
                  <a:cubicBezTo>
                    <a:pt x="2290" y="4903"/>
                    <a:pt x="2167" y="4883"/>
                    <a:pt x="2026" y="4883"/>
                  </a:cubicBezTo>
                  <a:cubicBezTo>
                    <a:pt x="1895" y="4883"/>
                    <a:pt x="1749" y="4901"/>
                    <a:pt x="1586" y="4942"/>
                  </a:cubicBezTo>
                  <a:cubicBezTo>
                    <a:pt x="1175" y="5050"/>
                    <a:pt x="931" y="5373"/>
                    <a:pt x="717" y="5657"/>
                  </a:cubicBezTo>
                  <a:cubicBezTo>
                    <a:pt x="511" y="5931"/>
                    <a:pt x="372" y="6101"/>
                    <a:pt x="183" y="6101"/>
                  </a:cubicBezTo>
                  <a:lnTo>
                    <a:pt x="171" y="6101"/>
                  </a:lnTo>
                  <a:cubicBezTo>
                    <a:pt x="169" y="6101"/>
                    <a:pt x="167" y="6101"/>
                    <a:pt x="165" y="6101"/>
                  </a:cubicBezTo>
                  <a:cubicBezTo>
                    <a:pt x="79" y="6101"/>
                    <a:pt x="9" y="6169"/>
                    <a:pt x="4" y="6256"/>
                  </a:cubicBezTo>
                  <a:cubicBezTo>
                    <a:pt x="1" y="6343"/>
                    <a:pt x="70" y="6416"/>
                    <a:pt x="157" y="6421"/>
                  </a:cubicBezTo>
                  <a:lnTo>
                    <a:pt x="184" y="6421"/>
                  </a:lnTo>
                  <a:cubicBezTo>
                    <a:pt x="545" y="6421"/>
                    <a:pt x="761" y="6130"/>
                    <a:pt x="974" y="5849"/>
                  </a:cubicBezTo>
                  <a:cubicBezTo>
                    <a:pt x="1166" y="5594"/>
                    <a:pt x="1364" y="5330"/>
                    <a:pt x="1670" y="5250"/>
                  </a:cubicBezTo>
                  <a:cubicBezTo>
                    <a:pt x="1803" y="5216"/>
                    <a:pt x="1923" y="5201"/>
                    <a:pt x="2029" y="5201"/>
                  </a:cubicBezTo>
                  <a:cubicBezTo>
                    <a:pt x="2325" y="5201"/>
                    <a:pt x="2518" y="5313"/>
                    <a:pt x="2631" y="5410"/>
                  </a:cubicBezTo>
                  <a:cubicBezTo>
                    <a:pt x="2383" y="5529"/>
                    <a:pt x="2107" y="5713"/>
                    <a:pt x="1942" y="5994"/>
                  </a:cubicBezTo>
                  <a:cubicBezTo>
                    <a:pt x="1763" y="6295"/>
                    <a:pt x="1741" y="6649"/>
                    <a:pt x="1877" y="7042"/>
                  </a:cubicBezTo>
                  <a:lnTo>
                    <a:pt x="1894" y="7093"/>
                  </a:lnTo>
                  <a:cubicBezTo>
                    <a:pt x="2371" y="8481"/>
                    <a:pt x="2588" y="9117"/>
                    <a:pt x="1949" y="10009"/>
                  </a:cubicBezTo>
                  <a:cubicBezTo>
                    <a:pt x="1898" y="10080"/>
                    <a:pt x="1915" y="10181"/>
                    <a:pt x="1984" y="10232"/>
                  </a:cubicBezTo>
                  <a:cubicBezTo>
                    <a:pt x="2012" y="10251"/>
                    <a:pt x="2046" y="10262"/>
                    <a:pt x="2078" y="10262"/>
                  </a:cubicBezTo>
                  <a:cubicBezTo>
                    <a:pt x="2127" y="10262"/>
                    <a:pt x="2175" y="10239"/>
                    <a:pt x="2207" y="10196"/>
                  </a:cubicBezTo>
                  <a:cubicBezTo>
                    <a:pt x="2944" y="9170"/>
                    <a:pt x="2677" y="8396"/>
                    <a:pt x="2197" y="6991"/>
                  </a:cubicBezTo>
                  <a:lnTo>
                    <a:pt x="2180" y="6940"/>
                  </a:lnTo>
                  <a:cubicBezTo>
                    <a:pt x="2076" y="6639"/>
                    <a:pt x="2088" y="6375"/>
                    <a:pt x="2216" y="6157"/>
                  </a:cubicBezTo>
                  <a:cubicBezTo>
                    <a:pt x="2388" y="5866"/>
                    <a:pt x="2740" y="5686"/>
                    <a:pt x="3063" y="5585"/>
                  </a:cubicBezTo>
                  <a:lnTo>
                    <a:pt x="3063" y="10730"/>
                  </a:lnTo>
                  <a:cubicBezTo>
                    <a:pt x="3063" y="10786"/>
                    <a:pt x="3094" y="10841"/>
                    <a:pt x="3145" y="10870"/>
                  </a:cubicBezTo>
                  <a:cubicBezTo>
                    <a:pt x="3169" y="10883"/>
                    <a:pt x="3195" y="10889"/>
                    <a:pt x="3222" y="10889"/>
                  </a:cubicBezTo>
                  <a:cubicBezTo>
                    <a:pt x="3252" y="10889"/>
                    <a:pt x="3281" y="10881"/>
                    <a:pt x="3306" y="10865"/>
                  </a:cubicBezTo>
                  <a:lnTo>
                    <a:pt x="5423" y="9544"/>
                  </a:lnTo>
                  <a:lnTo>
                    <a:pt x="6369" y="10135"/>
                  </a:lnTo>
                  <a:cubicBezTo>
                    <a:pt x="6395" y="10151"/>
                    <a:pt x="6424" y="10158"/>
                    <a:pt x="6452" y="10158"/>
                  </a:cubicBezTo>
                  <a:cubicBezTo>
                    <a:pt x="6506" y="10158"/>
                    <a:pt x="6558" y="10132"/>
                    <a:pt x="6588" y="10084"/>
                  </a:cubicBezTo>
                  <a:cubicBezTo>
                    <a:pt x="6636" y="10009"/>
                    <a:pt x="6612" y="9910"/>
                    <a:pt x="6537" y="9864"/>
                  </a:cubicBezTo>
                  <a:lnTo>
                    <a:pt x="5508" y="9221"/>
                  </a:lnTo>
                  <a:cubicBezTo>
                    <a:pt x="5482" y="9206"/>
                    <a:pt x="5453" y="9198"/>
                    <a:pt x="5424" y="9198"/>
                  </a:cubicBezTo>
                  <a:cubicBezTo>
                    <a:pt x="5394" y="9198"/>
                    <a:pt x="5365" y="9206"/>
                    <a:pt x="5340" y="9221"/>
                  </a:cubicBezTo>
                  <a:lnTo>
                    <a:pt x="3383" y="10443"/>
                  </a:lnTo>
                  <a:lnTo>
                    <a:pt x="3383" y="5543"/>
                  </a:lnTo>
                  <a:lnTo>
                    <a:pt x="3454" y="5545"/>
                  </a:lnTo>
                  <a:cubicBezTo>
                    <a:pt x="3499" y="5545"/>
                    <a:pt x="3543" y="5557"/>
                    <a:pt x="3582" y="5580"/>
                  </a:cubicBezTo>
                  <a:lnTo>
                    <a:pt x="3916" y="5774"/>
                  </a:lnTo>
                  <a:lnTo>
                    <a:pt x="3916" y="6853"/>
                  </a:lnTo>
                  <a:cubicBezTo>
                    <a:pt x="3916" y="6940"/>
                    <a:pt x="3987" y="7011"/>
                    <a:pt x="4075" y="7011"/>
                  </a:cubicBezTo>
                  <a:cubicBezTo>
                    <a:pt x="4162" y="7011"/>
                    <a:pt x="4234" y="6940"/>
                    <a:pt x="4234" y="6853"/>
                  </a:cubicBezTo>
                  <a:lnTo>
                    <a:pt x="4234" y="5960"/>
                  </a:lnTo>
                  <a:lnTo>
                    <a:pt x="4450" y="6082"/>
                  </a:lnTo>
                  <a:cubicBezTo>
                    <a:pt x="4487" y="6106"/>
                    <a:pt x="4521" y="6138"/>
                    <a:pt x="4545" y="6176"/>
                  </a:cubicBezTo>
                  <a:lnTo>
                    <a:pt x="4741" y="6499"/>
                  </a:lnTo>
                  <a:cubicBezTo>
                    <a:pt x="4846" y="6674"/>
                    <a:pt x="5038" y="6782"/>
                    <a:pt x="5243" y="6782"/>
                  </a:cubicBezTo>
                  <a:lnTo>
                    <a:pt x="5610" y="6782"/>
                  </a:lnTo>
                  <a:cubicBezTo>
                    <a:pt x="5814" y="6782"/>
                    <a:pt x="6006" y="6674"/>
                    <a:pt x="6110" y="6499"/>
                  </a:cubicBezTo>
                  <a:lnTo>
                    <a:pt x="6306" y="6176"/>
                  </a:lnTo>
                  <a:cubicBezTo>
                    <a:pt x="6330" y="6138"/>
                    <a:pt x="6362" y="6106"/>
                    <a:pt x="6401" y="6082"/>
                  </a:cubicBezTo>
                  <a:lnTo>
                    <a:pt x="6617" y="5960"/>
                  </a:lnTo>
                  <a:lnTo>
                    <a:pt x="6617" y="8912"/>
                  </a:lnTo>
                  <a:lnTo>
                    <a:pt x="5511" y="8223"/>
                  </a:lnTo>
                  <a:cubicBezTo>
                    <a:pt x="5486" y="8206"/>
                    <a:pt x="5456" y="8198"/>
                    <a:pt x="5427" y="8198"/>
                  </a:cubicBezTo>
                  <a:cubicBezTo>
                    <a:pt x="5398" y="8198"/>
                    <a:pt x="5368" y="8206"/>
                    <a:pt x="5343" y="8223"/>
                  </a:cubicBezTo>
                  <a:lnTo>
                    <a:pt x="4237" y="8912"/>
                  </a:lnTo>
                  <a:lnTo>
                    <a:pt x="4237" y="7491"/>
                  </a:lnTo>
                  <a:cubicBezTo>
                    <a:pt x="4237" y="7404"/>
                    <a:pt x="4164" y="7331"/>
                    <a:pt x="4077" y="7331"/>
                  </a:cubicBezTo>
                  <a:cubicBezTo>
                    <a:pt x="3990" y="7331"/>
                    <a:pt x="3917" y="7404"/>
                    <a:pt x="3917" y="7491"/>
                  </a:cubicBezTo>
                  <a:lnTo>
                    <a:pt x="3917" y="9197"/>
                  </a:lnTo>
                  <a:cubicBezTo>
                    <a:pt x="3917" y="9255"/>
                    <a:pt x="3950" y="9308"/>
                    <a:pt x="4001" y="9339"/>
                  </a:cubicBezTo>
                  <a:cubicBezTo>
                    <a:pt x="4024" y="9352"/>
                    <a:pt x="4050" y="9359"/>
                    <a:pt x="4076" y="9359"/>
                  </a:cubicBezTo>
                  <a:cubicBezTo>
                    <a:pt x="4106" y="9359"/>
                    <a:pt x="4136" y="9350"/>
                    <a:pt x="4162" y="9334"/>
                  </a:cubicBezTo>
                  <a:lnTo>
                    <a:pt x="5428" y="8546"/>
                  </a:lnTo>
                  <a:lnTo>
                    <a:pt x="6694" y="9334"/>
                  </a:lnTo>
                  <a:cubicBezTo>
                    <a:pt x="6719" y="9351"/>
                    <a:pt x="6748" y="9357"/>
                    <a:pt x="6779" y="9357"/>
                  </a:cubicBezTo>
                  <a:cubicBezTo>
                    <a:pt x="6806" y="9357"/>
                    <a:pt x="6832" y="9351"/>
                    <a:pt x="6855" y="9339"/>
                  </a:cubicBezTo>
                  <a:cubicBezTo>
                    <a:pt x="6906" y="9311"/>
                    <a:pt x="6937" y="9257"/>
                    <a:pt x="6937" y="9197"/>
                  </a:cubicBezTo>
                  <a:lnTo>
                    <a:pt x="6937" y="5774"/>
                  </a:lnTo>
                  <a:lnTo>
                    <a:pt x="7272" y="5580"/>
                  </a:lnTo>
                  <a:cubicBezTo>
                    <a:pt x="7310" y="5557"/>
                    <a:pt x="7354" y="5546"/>
                    <a:pt x="7400" y="5545"/>
                  </a:cubicBezTo>
                  <a:lnTo>
                    <a:pt x="7470" y="5543"/>
                  </a:lnTo>
                  <a:lnTo>
                    <a:pt x="7470" y="10443"/>
                  </a:lnTo>
                  <a:lnTo>
                    <a:pt x="7095" y="10208"/>
                  </a:lnTo>
                  <a:cubicBezTo>
                    <a:pt x="7069" y="10192"/>
                    <a:pt x="7040" y="10184"/>
                    <a:pt x="7011" y="10184"/>
                  </a:cubicBezTo>
                  <a:cubicBezTo>
                    <a:pt x="6958" y="10184"/>
                    <a:pt x="6906" y="10210"/>
                    <a:pt x="6876" y="10259"/>
                  </a:cubicBezTo>
                  <a:cubicBezTo>
                    <a:pt x="6830" y="10334"/>
                    <a:pt x="6852" y="10431"/>
                    <a:pt x="6927" y="10479"/>
                  </a:cubicBezTo>
                  <a:lnTo>
                    <a:pt x="7546" y="10865"/>
                  </a:lnTo>
                  <a:cubicBezTo>
                    <a:pt x="7572" y="10881"/>
                    <a:pt x="7602" y="10889"/>
                    <a:pt x="7631" y="10889"/>
                  </a:cubicBezTo>
                  <a:cubicBezTo>
                    <a:pt x="7657" y="10889"/>
                    <a:pt x="7684" y="10883"/>
                    <a:pt x="7708" y="10870"/>
                  </a:cubicBezTo>
                  <a:cubicBezTo>
                    <a:pt x="7759" y="10843"/>
                    <a:pt x="7789" y="10790"/>
                    <a:pt x="7789" y="10730"/>
                  </a:cubicBezTo>
                  <a:lnTo>
                    <a:pt x="7789" y="5585"/>
                  </a:lnTo>
                  <a:cubicBezTo>
                    <a:pt x="8033" y="5660"/>
                    <a:pt x="8446" y="5827"/>
                    <a:pt x="8637" y="6157"/>
                  </a:cubicBezTo>
                  <a:cubicBezTo>
                    <a:pt x="8764" y="6375"/>
                    <a:pt x="8778" y="6639"/>
                    <a:pt x="8672" y="6940"/>
                  </a:cubicBezTo>
                  <a:lnTo>
                    <a:pt x="8655" y="6991"/>
                  </a:lnTo>
                  <a:cubicBezTo>
                    <a:pt x="8176" y="8396"/>
                    <a:pt x="7909" y="9170"/>
                    <a:pt x="8645" y="10196"/>
                  </a:cubicBezTo>
                  <a:cubicBezTo>
                    <a:pt x="8678" y="10239"/>
                    <a:pt x="8727" y="10262"/>
                    <a:pt x="8775" y="10262"/>
                  </a:cubicBezTo>
                  <a:cubicBezTo>
                    <a:pt x="8807" y="10262"/>
                    <a:pt x="8839" y="10251"/>
                    <a:pt x="8868" y="10232"/>
                  </a:cubicBezTo>
                  <a:cubicBezTo>
                    <a:pt x="8941" y="10181"/>
                    <a:pt x="8957" y="10080"/>
                    <a:pt x="8904" y="10009"/>
                  </a:cubicBezTo>
                  <a:cubicBezTo>
                    <a:pt x="8264" y="9116"/>
                    <a:pt x="8482" y="8481"/>
                    <a:pt x="8958" y="7093"/>
                  </a:cubicBezTo>
                  <a:lnTo>
                    <a:pt x="8975" y="7042"/>
                  </a:lnTo>
                  <a:cubicBezTo>
                    <a:pt x="9111" y="6647"/>
                    <a:pt x="9088" y="6293"/>
                    <a:pt x="8911" y="5994"/>
                  </a:cubicBezTo>
                  <a:cubicBezTo>
                    <a:pt x="8754" y="5725"/>
                    <a:pt x="8499" y="5546"/>
                    <a:pt x="8257" y="5427"/>
                  </a:cubicBezTo>
                  <a:cubicBezTo>
                    <a:pt x="8368" y="5326"/>
                    <a:pt x="8565" y="5203"/>
                    <a:pt x="8877" y="5203"/>
                  </a:cubicBezTo>
                  <a:cubicBezTo>
                    <a:pt x="8984" y="5203"/>
                    <a:pt x="9104" y="5217"/>
                    <a:pt x="9239" y="5252"/>
                  </a:cubicBezTo>
                  <a:cubicBezTo>
                    <a:pt x="9545" y="5330"/>
                    <a:pt x="9743" y="5594"/>
                    <a:pt x="9935" y="5849"/>
                  </a:cubicBezTo>
                  <a:cubicBezTo>
                    <a:pt x="10144" y="6130"/>
                    <a:pt x="10364" y="6421"/>
                    <a:pt x="10723" y="6421"/>
                  </a:cubicBezTo>
                  <a:lnTo>
                    <a:pt x="10751" y="6421"/>
                  </a:lnTo>
                  <a:cubicBezTo>
                    <a:pt x="10825" y="6417"/>
                    <a:pt x="10893" y="6343"/>
                    <a:pt x="10889" y="6256"/>
                  </a:cubicBezTo>
                  <a:cubicBezTo>
                    <a:pt x="10884" y="6170"/>
                    <a:pt x="10818" y="6102"/>
                    <a:pt x="10732" y="6102"/>
                  </a:cubicBezTo>
                  <a:cubicBezTo>
                    <a:pt x="10729" y="6102"/>
                    <a:pt x="10726" y="6103"/>
                    <a:pt x="10723" y="6103"/>
                  </a:cubicBezTo>
                  <a:lnTo>
                    <a:pt x="10711" y="6103"/>
                  </a:lnTo>
                  <a:cubicBezTo>
                    <a:pt x="10518" y="6103"/>
                    <a:pt x="10382" y="5933"/>
                    <a:pt x="10176" y="5657"/>
                  </a:cubicBezTo>
                  <a:cubicBezTo>
                    <a:pt x="9962" y="5373"/>
                    <a:pt x="9722" y="5050"/>
                    <a:pt x="9307" y="4942"/>
                  </a:cubicBezTo>
                  <a:cubicBezTo>
                    <a:pt x="9151" y="4901"/>
                    <a:pt x="9006" y="4884"/>
                    <a:pt x="8874" y="4884"/>
                  </a:cubicBezTo>
                  <a:cubicBezTo>
                    <a:pt x="8704" y="4884"/>
                    <a:pt x="8555" y="4913"/>
                    <a:pt x="8426" y="4958"/>
                  </a:cubicBezTo>
                  <a:lnTo>
                    <a:pt x="8446" y="4925"/>
                  </a:lnTo>
                  <a:cubicBezTo>
                    <a:pt x="8548" y="4750"/>
                    <a:pt x="8550" y="4531"/>
                    <a:pt x="8451" y="4352"/>
                  </a:cubicBezTo>
                  <a:lnTo>
                    <a:pt x="8271" y="4022"/>
                  </a:lnTo>
                  <a:cubicBezTo>
                    <a:pt x="8251" y="3985"/>
                    <a:pt x="8237" y="3939"/>
                    <a:pt x="8237" y="3894"/>
                  </a:cubicBezTo>
                  <a:lnTo>
                    <a:pt x="8237" y="2891"/>
                  </a:lnTo>
                  <a:cubicBezTo>
                    <a:pt x="8237" y="2846"/>
                    <a:pt x="8247" y="2802"/>
                    <a:pt x="8271" y="2763"/>
                  </a:cubicBezTo>
                  <a:lnTo>
                    <a:pt x="8451" y="2433"/>
                  </a:lnTo>
                  <a:cubicBezTo>
                    <a:pt x="8550" y="2254"/>
                    <a:pt x="8548" y="2037"/>
                    <a:pt x="8446" y="1860"/>
                  </a:cubicBezTo>
                  <a:lnTo>
                    <a:pt x="8262" y="1540"/>
                  </a:lnTo>
                  <a:cubicBezTo>
                    <a:pt x="8160" y="1364"/>
                    <a:pt x="7972" y="1251"/>
                    <a:pt x="7767" y="1247"/>
                  </a:cubicBezTo>
                  <a:lnTo>
                    <a:pt x="7390" y="1239"/>
                  </a:lnTo>
                  <a:cubicBezTo>
                    <a:pt x="7351" y="1239"/>
                    <a:pt x="7311" y="1228"/>
                    <a:pt x="7276" y="1208"/>
                  </a:cubicBezTo>
                  <a:cubicBezTo>
                    <a:pt x="7253" y="1196"/>
                    <a:pt x="7228" y="1190"/>
                    <a:pt x="7204" y="1190"/>
                  </a:cubicBezTo>
                  <a:cubicBezTo>
                    <a:pt x="7146" y="1190"/>
                    <a:pt x="7090" y="1223"/>
                    <a:pt x="7061" y="1279"/>
                  </a:cubicBezTo>
                  <a:cubicBezTo>
                    <a:pt x="7020" y="1358"/>
                    <a:pt x="7053" y="1453"/>
                    <a:pt x="7131" y="1494"/>
                  </a:cubicBezTo>
                  <a:cubicBezTo>
                    <a:pt x="7209" y="1535"/>
                    <a:pt x="7298" y="1555"/>
                    <a:pt x="7385" y="1557"/>
                  </a:cubicBezTo>
                  <a:lnTo>
                    <a:pt x="7761" y="1565"/>
                  </a:lnTo>
                  <a:cubicBezTo>
                    <a:pt x="7854" y="1567"/>
                    <a:pt x="7939" y="1620"/>
                    <a:pt x="7985" y="1700"/>
                  </a:cubicBezTo>
                  <a:lnTo>
                    <a:pt x="8169" y="2018"/>
                  </a:lnTo>
                  <a:cubicBezTo>
                    <a:pt x="8215" y="2099"/>
                    <a:pt x="8215" y="2200"/>
                    <a:pt x="8171" y="2280"/>
                  </a:cubicBezTo>
                  <a:lnTo>
                    <a:pt x="7990" y="2610"/>
                  </a:lnTo>
                  <a:cubicBezTo>
                    <a:pt x="7944" y="2697"/>
                    <a:pt x="7919" y="2792"/>
                    <a:pt x="7919" y="2892"/>
                  </a:cubicBezTo>
                  <a:lnTo>
                    <a:pt x="7919" y="3896"/>
                  </a:lnTo>
                  <a:cubicBezTo>
                    <a:pt x="7919" y="3995"/>
                    <a:pt x="7944" y="4092"/>
                    <a:pt x="7990" y="4178"/>
                  </a:cubicBezTo>
                  <a:lnTo>
                    <a:pt x="8171" y="4509"/>
                  </a:lnTo>
                  <a:cubicBezTo>
                    <a:pt x="8216" y="4590"/>
                    <a:pt x="8213" y="4689"/>
                    <a:pt x="8169" y="4771"/>
                  </a:cubicBezTo>
                  <a:lnTo>
                    <a:pt x="7985" y="5089"/>
                  </a:lnTo>
                  <a:cubicBezTo>
                    <a:pt x="7939" y="5170"/>
                    <a:pt x="7854" y="5221"/>
                    <a:pt x="7761" y="5223"/>
                  </a:cubicBezTo>
                  <a:lnTo>
                    <a:pt x="7618" y="5225"/>
                  </a:lnTo>
                  <a:lnTo>
                    <a:pt x="7611" y="5225"/>
                  </a:lnTo>
                  <a:lnTo>
                    <a:pt x="7381" y="5230"/>
                  </a:lnTo>
                  <a:cubicBezTo>
                    <a:pt x="7284" y="5232"/>
                    <a:pt x="7185" y="5259"/>
                    <a:pt x="7100" y="5308"/>
                  </a:cubicBezTo>
                  <a:lnTo>
                    <a:pt x="6233" y="5810"/>
                  </a:lnTo>
                  <a:cubicBezTo>
                    <a:pt x="6148" y="5859"/>
                    <a:pt x="6076" y="5929"/>
                    <a:pt x="6025" y="6014"/>
                  </a:cubicBezTo>
                  <a:lnTo>
                    <a:pt x="5830" y="6337"/>
                  </a:lnTo>
                  <a:cubicBezTo>
                    <a:pt x="5780" y="6416"/>
                    <a:pt x="5693" y="6465"/>
                    <a:pt x="5602" y="6465"/>
                  </a:cubicBezTo>
                  <a:lnTo>
                    <a:pt x="5234" y="6465"/>
                  </a:lnTo>
                  <a:cubicBezTo>
                    <a:pt x="5140" y="6465"/>
                    <a:pt x="5054" y="6416"/>
                    <a:pt x="5006" y="6337"/>
                  </a:cubicBezTo>
                  <a:lnTo>
                    <a:pt x="4810" y="6014"/>
                  </a:lnTo>
                  <a:cubicBezTo>
                    <a:pt x="4759" y="5929"/>
                    <a:pt x="4688" y="5859"/>
                    <a:pt x="4603" y="5810"/>
                  </a:cubicBezTo>
                  <a:lnTo>
                    <a:pt x="3735" y="5308"/>
                  </a:lnTo>
                  <a:cubicBezTo>
                    <a:pt x="3650" y="5259"/>
                    <a:pt x="3551" y="5232"/>
                    <a:pt x="3454" y="5230"/>
                  </a:cubicBezTo>
                  <a:lnTo>
                    <a:pt x="3077" y="5221"/>
                  </a:lnTo>
                  <a:cubicBezTo>
                    <a:pt x="2983" y="5220"/>
                    <a:pt x="2898" y="5169"/>
                    <a:pt x="2852" y="5087"/>
                  </a:cubicBezTo>
                  <a:lnTo>
                    <a:pt x="2668" y="4769"/>
                  </a:lnTo>
                  <a:cubicBezTo>
                    <a:pt x="2622" y="4687"/>
                    <a:pt x="2622" y="4587"/>
                    <a:pt x="2667" y="4507"/>
                  </a:cubicBezTo>
                  <a:lnTo>
                    <a:pt x="2847" y="4177"/>
                  </a:lnTo>
                  <a:cubicBezTo>
                    <a:pt x="2895" y="4090"/>
                    <a:pt x="2920" y="3995"/>
                    <a:pt x="2920" y="3894"/>
                  </a:cubicBezTo>
                  <a:lnTo>
                    <a:pt x="2920" y="2891"/>
                  </a:lnTo>
                  <a:cubicBezTo>
                    <a:pt x="2920" y="2792"/>
                    <a:pt x="2895" y="2695"/>
                    <a:pt x="2847" y="2608"/>
                  </a:cubicBezTo>
                  <a:lnTo>
                    <a:pt x="2667" y="2278"/>
                  </a:lnTo>
                  <a:cubicBezTo>
                    <a:pt x="2622" y="2196"/>
                    <a:pt x="2624" y="2098"/>
                    <a:pt x="2668" y="2016"/>
                  </a:cubicBezTo>
                  <a:lnTo>
                    <a:pt x="2852" y="1698"/>
                  </a:lnTo>
                  <a:cubicBezTo>
                    <a:pt x="2898" y="1616"/>
                    <a:pt x="2983" y="1565"/>
                    <a:pt x="3077" y="1564"/>
                  </a:cubicBezTo>
                  <a:lnTo>
                    <a:pt x="3454" y="1555"/>
                  </a:lnTo>
                  <a:cubicBezTo>
                    <a:pt x="3551" y="1553"/>
                    <a:pt x="3650" y="1524"/>
                    <a:pt x="3735" y="1477"/>
                  </a:cubicBezTo>
                  <a:lnTo>
                    <a:pt x="4603" y="975"/>
                  </a:lnTo>
                  <a:cubicBezTo>
                    <a:pt x="4688" y="926"/>
                    <a:pt x="4759" y="856"/>
                    <a:pt x="4810" y="771"/>
                  </a:cubicBezTo>
                  <a:lnTo>
                    <a:pt x="5006" y="447"/>
                  </a:lnTo>
                  <a:cubicBezTo>
                    <a:pt x="5055" y="368"/>
                    <a:pt x="5142" y="320"/>
                    <a:pt x="5234" y="320"/>
                  </a:cubicBezTo>
                  <a:lnTo>
                    <a:pt x="5602" y="320"/>
                  </a:lnTo>
                  <a:cubicBezTo>
                    <a:pt x="5695" y="320"/>
                    <a:pt x="5782" y="368"/>
                    <a:pt x="5830" y="447"/>
                  </a:cubicBezTo>
                  <a:lnTo>
                    <a:pt x="6025" y="771"/>
                  </a:lnTo>
                  <a:cubicBezTo>
                    <a:pt x="6076" y="856"/>
                    <a:pt x="6148" y="926"/>
                    <a:pt x="6233" y="975"/>
                  </a:cubicBezTo>
                  <a:lnTo>
                    <a:pt x="6571" y="1171"/>
                  </a:lnTo>
                  <a:cubicBezTo>
                    <a:pt x="6596" y="1185"/>
                    <a:pt x="6624" y="1192"/>
                    <a:pt x="6651" y="1192"/>
                  </a:cubicBezTo>
                  <a:cubicBezTo>
                    <a:pt x="6706" y="1192"/>
                    <a:pt x="6760" y="1163"/>
                    <a:pt x="6789" y="1113"/>
                  </a:cubicBezTo>
                  <a:cubicBezTo>
                    <a:pt x="6833" y="1036"/>
                    <a:pt x="6806" y="937"/>
                    <a:pt x="6731" y="895"/>
                  </a:cubicBezTo>
                  <a:lnTo>
                    <a:pt x="6393" y="699"/>
                  </a:lnTo>
                  <a:cubicBezTo>
                    <a:pt x="6355" y="677"/>
                    <a:pt x="6321" y="645"/>
                    <a:pt x="6297" y="606"/>
                  </a:cubicBezTo>
                  <a:lnTo>
                    <a:pt x="6102" y="282"/>
                  </a:lnTo>
                  <a:cubicBezTo>
                    <a:pt x="5995" y="109"/>
                    <a:pt x="5804" y="0"/>
                    <a:pt x="5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453;p44">
              <a:extLst>
                <a:ext uri="{FF2B5EF4-FFF2-40B4-BE49-F238E27FC236}">
                  <a16:creationId xmlns:a16="http://schemas.microsoft.com/office/drawing/2014/main" id="{D6683014-07CD-47D3-9600-36284D23C177}"/>
                </a:ext>
              </a:extLst>
            </p:cNvPr>
            <p:cNvSpPr/>
            <p:nvPr/>
          </p:nvSpPr>
          <p:spPr>
            <a:xfrm>
              <a:off x="1059968" y="2423315"/>
              <a:ext cx="24117" cy="11431"/>
            </a:xfrm>
            <a:custGeom>
              <a:avLst/>
              <a:gdLst/>
              <a:ahLst/>
              <a:cxnLst/>
              <a:rect l="l" t="t" r="r" b="b"/>
              <a:pathLst>
                <a:path w="673" h="319" extrusionOk="0">
                  <a:moveTo>
                    <a:pt x="161" y="1"/>
                  </a:moveTo>
                  <a:cubicBezTo>
                    <a:pt x="72" y="1"/>
                    <a:pt x="1" y="72"/>
                    <a:pt x="1" y="159"/>
                  </a:cubicBezTo>
                  <a:cubicBezTo>
                    <a:pt x="1" y="248"/>
                    <a:pt x="72" y="319"/>
                    <a:pt x="161" y="319"/>
                  </a:cubicBezTo>
                  <a:lnTo>
                    <a:pt x="513" y="319"/>
                  </a:lnTo>
                  <a:cubicBezTo>
                    <a:pt x="602" y="319"/>
                    <a:pt x="673" y="248"/>
                    <a:pt x="673" y="159"/>
                  </a:cubicBezTo>
                  <a:cubicBezTo>
                    <a:pt x="673" y="72"/>
                    <a:pt x="602" y="1"/>
                    <a:pt x="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a:extLst>
              <a:ext uri="{FF2B5EF4-FFF2-40B4-BE49-F238E27FC236}">
                <a16:creationId xmlns:a16="http://schemas.microsoft.com/office/drawing/2014/main" id="{B3DE93DF-D2C7-E54A-E7E9-A797E0063CA3}"/>
              </a:ext>
            </a:extLst>
          </p:cNvPr>
          <p:cNvSpPr txBox="1"/>
          <p:nvPr/>
        </p:nvSpPr>
        <p:spPr>
          <a:xfrm>
            <a:off x="837899" y="1631864"/>
            <a:ext cx="5609395" cy="2139047"/>
          </a:xfrm>
          <a:prstGeom prst="rect">
            <a:avLst/>
          </a:prstGeom>
          <a:noFill/>
        </p:spPr>
        <p:txBody>
          <a:bodyPr wrap="square">
            <a:spAutoFit/>
          </a:bodyPr>
          <a:lstStyle/>
          <a:p>
            <a:pPr algn="just">
              <a:lnSpc>
                <a:spcPct val="150000"/>
              </a:lnSpc>
            </a:pPr>
            <a:r>
              <a:rPr lang="fr-FR" b="0" i="0" dirty="0">
                <a:solidFill>
                  <a:srgbClr val="2B2B2B"/>
                </a:solidFill>
                <a:effectLst/>
                <a:latin typeface="Titillium Web" panose="020F0502020204030204" pitchFamily="2" charset="0"/>
              </a:rPr>
              <a:t>Différentes usines ont besoin de systèmes SCADA afin de monitorer en temps réels les différentes métriques de leurs systèmes (température, humidité, fonctionnement, temps de travail …). Ces données remontées permettent de connaitre l’état de santé de l’usine et surtout d’être </a:t>
            </a:r>
            <a:r>
              <a:rPr lang="fr-FR" b="1" i="0" dirty="0">
                <a:solidFill>
                  <a:srgbClr val="2B2B2B"/>
                </a:solidFill>
                <a:effectLst/>
                <a:latin typeface="Titillium Web" panose="020F0502020204030204" pitchFamily="2" charset="0"/>
              </a:rPr>
              <a:t>réactif en cas de panne</a:t>
            </a:r>
            <a:r>
              <a:rPr lang="fr-FR" b="0" i="0" dirty="0">
                <a:solidFill>
                  <a:srgbClr val="2B2B2B"/>
                </a:solidFill>
                <a:effectLst/>
                <a:latin typeface="Titillium Web" panose="020F0502020204030204" pitchFamily="2" charset="0"/>
              </a:rPr>
              <a:t>.</a:t>
            </a:r>
          </a:p>
          <a:p>
            <a:br>
              <a:rPr lang="fr-FR" dirty="0"/>
            </a:br>
            <a:endParaRPr lang="fr-CA" dirty="0"/>
          </a:p>
        </p:txBody>
      </p:sp>
      <p:sp>
        <p:nvSpPr>
          <p:cNvPr id="5" name="ZoneTexte 4">
            <a:extLst>
              <a:ext uri="{FF2B5EF4-FFF2-40B4-BE49-F238E27FC236}">
                <a16:creationId xmlns:a16="http://schemas.microsoft.com/office/drawing/2014/main" id="{F6671C48-DB72-9299-2A6C-7764EC62425A}"/>
              </a:ext>
            </a:extLst>
          </p:cNvPr>
          <p:cNvSpPr txBox="1"/>
          <p:nvPr/>
        </p:nvSpPr>
        <p:spPr>
          <a:xfrm>
            <a:off x="351412" y="1071199"/>
            <a:ext cx="7601918" cy="338554"/>
          </a:xfrm>
          <a:prstGeom prst="rect">
            <a:avLst/>
          </a:prstGeom>
          <a:noFill/>
        </p:spPr>
        <p:txBody>
          <a:bodyPr wrap="square">
            <a:spAutoFit/>
          </a:bodyPr>
          <a:lstStyle/>
          <a:p>
            <a:pPr algn="l"/>
            <a:r>
              <a:rPr lang="fr-CA" sz="1600" b="1" i="0" dirty="0">
                <a:solidFill>
                  <a:srgbClr val="0C75B9"/>
                </a:solidFill>
                <a:effectLst/>
                <a:latin typeface="Titillium Web" panose="00000500000000000000" pitchFamily="2" charset="0"/>
              </a:rPr>
              <a:t> Automatisation de l’Usine</a:t>
            </a:r>
          </a:p>
        </p:txBody>
      </p:sp>
      <p:sp>
        <p:nvSpPr>
          <p:cNvPr id="6" name="ZoneTexte 5">
            <a:extLst>
              <a:ext uri="{FF2B5EF4-FFF2-40B4-BE49-F238E27FC236}">
                <a16:creationId xmlns:a16="http://schemas.microsoft.com/office/drawing/2014/main" id="{AEA6089D-141B-C74F-3599-FEA7E5F93778}"/>
              </a:ext>
            </a:extLst>
          </p:cNvPr>
          <p:cNvSpPr txBox="1"/>
          <p:nvPr/>
        </p:nvSpPr>
        <p:spPr>
          <a:xfrm>
            <a:off x="1563158" y="448979"/>
            <a:ext cx="6017684" cy="400110"/>
          </a:xfrm>
          <a:prstGeom prst="rect">
            <a:avLst/>
          </a:prstGeom>
          <a:noFill/>
        </p:spPr>
        <p:txBody>
          <a:bodyPr wrap="square" rtlCol="0">
            <a:spAutoFit/>
          </a:bodyPr>
          <a:lstStyle/>
          <a:p>
            <a:pPr algn="ctr"/>
            <a:r>
              <a:rPr lang="fr-FR" sz="2000" dirty="0">
                <a:latin typeface="Arial Black" panose="020B0A04020102020204" pitchFamily="34" charset="0"/>
              </a:rPr>
              <a:t>SCADA Applications</a:t>
            </a:r>
            <a:endParaRPr lang="fr-CA" sz="2000" dirty="0">
              <a:latin typeface="Arial Black" panose="020B0A04020102020204" pitchFamily="34" charset="0"/>
            </a:endParaRPr>
          </a:p>
        </p:txBody>
      </p:sp>
      <p:pic>
        <p:nvPicPr>
          <p:cNvPr id="8" name="Image 7">
            <a:extLst>
              <a:ext uri="{FF2B5EF4-FFF2-40B4-BE49-F238E27FC236}">
                <a16:creationId xmlns:a16="http://schemas.microsoft.com/office/drawing/2014/main" id="{A396C7E3-3DEC-382F-F8C9-EBF89C2E3990}"/>
              </a:ext>
            </a:extLst>
          </p:cNvPr>
          <p:cNvPicPr>
            <a:picLocks noChangeAspect="1"/>
          </p:cNvPicPr>
          <p:nvPr/>
        </p:nvPicPr>
        <p:blipFill>
          <a:blip r:embed="rId3"/>
          <a:stretch>
            <a:fillRect/>
          </a:stretch>
        </p:blipFill>
        <p:spPr>
          <a:xfrm>
            <a:off x="6315051" y="1752610"/>
            <a:ext cx="1638279" cy="1638279"/>
          </a:xfrm>
          <a:prstGeom prst="rect">
            <a:avLst/>
          </a:prstGeom>
        </p:spPr>
      </p:pic>
      <p:sp>
        <p:nvSpPr>
          <p:cNvPr id="14" name="Google Shape;860;p19">
            <a:extLst>
              <a:ext uri="{FF2B5EF4-FFF2-40B4-BE49-F238E27FC236}">
                <a16:creationId xmlns:a16="http://schemas.microsoft.com/office/drawing/2014/main" id="{BEA549CC-B2AB-4F6E-ADA3-3129E22D61F0}"/>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chemeClr val="bg2"/>
                </a:solidFill>
                <a:latin typeface="Anton" pitchFamily="2" charset="0"/>
              </a:rPr>
              <a:pPr algn="ctr"/>
              <a:t>8</a:t>
            </a:fld>
            <a:endParaRPr lang="en" dirty="0">
              <a:solidFill>
                <a:schemeClr val="bg2"/>
              </a:solidFill>
              <a:latin typeface="Anton" pitchFamily="2" charset="0"/>
            </a:endParaRPr>
          </a:p>
        </p:txBody>
      </p:sp>
    </p:spTree>
    <p:extLst>
      <p:ext uri="{BB962C8B-B14F-4D97-AF65-F5344CB8AC3E}">
        <p14:creationId xmlns:p14="http://schemas.microsoft.com/office/powerpoint/2010/main" val="37569754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69" name="Google Shape;433;p44">
            <a:extLst>
              <a:ext uri="{FF2B5EF4-FFF2-40B4-BE49-F238E27FC236}">
                <a16:creationId xmlns:a16="http://schemas.microsoft.com/office/drawing/2014/main" id="{F1EDCAB8-81AE-4B42-ADF6-A1F7D8D5579D}"/>
              </a:ext>
            </a:extLst>
          </p:cNvPr>
          <p:cNvSpPr txBox="1">
            <a:spLocks/>
          </p:cNvSpPr>
          <p:nvPr/>
        </p:nvSpPr>
        <p:spPr>
          <a:xfrm>
            <a:off x="809856" y="-1712550"/>
            <a:ext cx="1545369" cy="482700"/>
          </a:xfrm>
          <a:prstGeom prst="rect">
            <a:avLst/>
          </a:prstGeom>
          <a:noFill/>
          <a:ln w="76200" cap="flat" cmpd="sng">
            <a:noFill/>
            <a:prstDash val="solid"/>
            <a:round/>
            <a:headEnd type="none" w="sm" len="sm"/>
            <a:tailEnd type="none" w="sm" len="sm"/>
          </a:ln>
          <a:effectLst>
            <a:outerShdw blurRad="100013" dist="57150" dir="9000000" algn="bl" rotWithShape="0">
              <a:schemeClr val="accent1">
                <a:alpha val="40000"/>
              </a:scheme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sap"/>
              <a:buNone/>
              <a:defRPr sz="7500" b="0" i="0" u="none" strike="noStrike" cap="none">
                <a:solidFill>
                  <a:schemeClr val="dk2"/>
                </a:solidFill>
                <a:latin typeface="Asap"/>
                <a:ea typeface="Asap"/>
                <a:cs typeface="Asap"/>
                <a:sym typeface="Asap"/>
              </a:defRPr>
            </a:lvl1pPr>
            <a:lvl2pPr marR="0" lvl="1"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2pPr>
            <a:lvl3pPr marR="0" lvl="2"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3pPr>
            <a:lvl4pPr marR="0" lvl="3"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4pPr>
            <a:lvl5pPr marR="0" lvl="4"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5pPr>
            <a:lvl6pPr marR="0" lvl="5"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6pPr>
            <a:lvl7pPr marR="0" lvl="6"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7pPr>
            <a:lvl8pPr marR="0" lvl="7"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8pPr>
            <a:lvl9pPr marR="0" lvl="8" algn="ctr" rtl="0">
              <a:lnSpc>
                <a:spcPct val="100000"/>
              </a:lnSpc>
              <a:spcBef>
                <a:spcPts val="0"/>
              </a:spcBef>
              <a:spcAft>
                <a:spcPts val="0"/>
              </a:spcAft>
              <a:buClr>
                <a:schemeClr val="dk1"/>
              </a:buClr>
              <a:buSzPts val="6000"/>
              <a:buFont typeface="Asap"/>
              <a:buNone/>
              <a:defRPr sz="6000" b="0" i="0" u="none" strike="noStrike" cap="none">
                <a:solidFill>
                  <a:schemeClr val="dk1"/>
                </a:solidFill>
                <a:latin typeface="Asap"/>
                <a:ea typeface="Asap"/>
                <a:cs typeface="Asap"/>
                <a:sym typeface="Asap"/>
              </a:defRPr>
            </a:lvl9pPr>
          </a:lstStyle>
          <a:p>
            <a:pPr algn="l"/>
            <a:r>
              <a:rPr lang="fr-CA" sz="2000" b="1" dirty="0">
                <a:solidFill>
                  <a:schemeClr val="dk1"/>
                </a:solidFill>
              </a:rPr>
              <a:t>Les Objectifs </a:t>
            </a:r>
          </a:p>
        </p:txBody>
      </p:sp>
      <p:sp>
        <p:nvSpPr>
          <p:cNvPr id="72" name="Google Shape;441;p44">
            <a:extLst>
              <a:ext uri="{FF2B5EF4-FFF2-40B4-BE49-F238E27FC236}">
                <a16:creationId xmlns:a16="http://schemas.microsoft.com/office/drawing/2014/main" id="{01050D44-F391-4808-A79E-53937EBBB6AC}"/>
              </a:ext>
            </a:extLst>
          </p:cNvPr>
          <p:cNvSpPr/>
          <p:nvPr/>
        </p:nvSpPr>
        <p:spPr>
          <a:xfrm>
            <a:off x="132000" y="-1824035"/>
            <a:ext cx="705900" cy="705900"/>
          </a:xfrm>
          <a:prstGeom prst="roundRect">
            <a:avLst>
              <a:gd name="adj" fmla="val 16667"/>
            </a:avLst>
          </a:prstGeom>
          <a:solidFill>
            <a:schemeClr val="lt1"/>
          </a:solidFill>
          <a:ln>
            <a:solidFill>
              <a:srgbClr val="FFFFFF"/>
            </a:solidFill>
          </a:ln>
          <a:effectLst>
            <a:outerShdw blurRad="85725" dist="57150" dir="7260000" algn="bl" rotWithShape="0">
              <a:schemeClr val="accent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02617AA-B5E4-4999-A6C2-D09346BC428B}"/>
              </a:ext>
            </a:extLst>
          </p:cNvPr>
          <p:cNvGrpSpPr/>
          <p:nvPr/>
        </p:nvGrpSpPr>
        <p:grpSpPr>
          <a:xfrm>
            <a:off x="289936" y="-1666302"/>
            <a:ext cx="390346" cy="390205"/>
            <a:chOff x="877936" y="2151651"/>
            <a:chExt cx="390346" cy="390205"/>
          </a:xfrm>
        </p:grpSpPr>
        <p:sp>
          <p:nvSpPr>
            <p:cNvPr id="76" name="Google Shape;450;p44">
              <a:extLst>
                <a:ext uri="{FF2B5EF4-FFF2-40B4-BE49-F238E27FC236}">
                  <a16:creationId xmlns:a16="http://schemas.microsoft.com/office/drawing/2014/main" id="{9545CDC5-D89B-4F29-A5A5-3E600A02CE63}"/>
                </a:ext>
              </a:extLst>
            </p:cNvPr>
            <p:cNvSpPr/>
            <p:nvPr/>
          </p:nvSpPr>
          <p:spPr>
            <a:xfrm>
              <a:off x="1010590" y="2212598"/>
              <a:ext cx="122949" cy="121039"/>
            </a:xfrm>
            <a:custGeom>
              <a:avLst/>
              <a:gdLst/>
              <a:ahLst/>
              <a:cxnLst/>
              <a:rect l="l" t="t" r="r" b="b"/>
              <a:pathLst>
                <a:path w="3431" h="3378" extrusionOk="0">
                  <a:moveTo>
                    <a:pt x="1716" y="321"/>
                  </a:moveTo>
                  <a:cubicBezTo>
                    <a:pt x="2075" y="321"/>
                    <a:pt x="2426" y="462"/>
                    <a:pt x="2686" y="722"/>
                  </a:cubicBezTo>
                  <a:cubicBezTo>
                    <a:pt x="2963" y="999"/>
                    <a:pt x="3107" y="1385"/>
                    <a:pt x="3082" y="1778"/>
                  </a:cubicBezTo>
                  <a:cubicBezTo>
                    <a:pt x="3039" y="2464"/>
                    <a:pt x="2490" y="3012"/>
                    <a:pt x="1804" y="3058"/>
                  </a:cubicBezTo>
                  <a:cubicBezTo>
                    <a:pt x="1775" y="3060"/>
                    <a:pt x="1746" y="3060"/>
                    <a:pt x="1717" y="3060"/>
                  </a:cubicBezTo>
                  <a:cubicBezTo>
                    <a:pt x="1354" y="3060"/>
                    <a:pt x="1003" y="2915"/>
                    <a:pt x="748" y="2660"/>
                  </a:cubicBezTo>
                  <a:cubicBezTo>
                    <a:pt x="469" y="2381"/>
                    <a:pt x="324" y="1996"/>
                    <a:pt x="350" y="1603"/>
                  </a:cubicBezTo>
                  <a:cubicBezTo>
                    <a:pt x="392" y="917"/>
                    <a:pt x="943" y="370"/>
                    <a:pt x="1627" y="324"/>
                  </a:cubicBezTo>
                  <a:cubicBezTo>
                    <a:pt x="1657" y="322"/>
                    <a:pt x="1687" y="321"/>
                    <a:pt x="1716" y="321"/>
                  </a:cubicBezTo>
                  <a:close/>
                  <a:moveTo>
                    <a:pt x="1714" y="0"/>
                  </a:moveTo>
                  <a:cubicBezTo>
                    <a:pt x="1678" y="0"/>
                    <a:pt x="1643" y="1"/>
                    <a:pt x="1607" y="4"/>
                  </a:cubicBezTo>
                  <a:cubicBezTo>
                    <a:pt x="763" y="56"/>
                    <a:pt x="84" y="735"/>
                    <a:pt x="30" y="1579"/>
                  </a:cubicBezTo>
                  <a:cubicBezTo>
                    <a:pt x="1" y="2064"/>
                    <a:pt x="179" y="2540"/>
                    <a:pt x="521" y="2882"/>
                  </a:cubicBezTo>
                  <a:cubicBezTo>
                    <a:pt x="842" y="3203"/>
                    <a:pt x="1276" y="3377"/>
                    <a:pt x="1723" y="3377"/>
                  </a:cubicBezTo>
                  <a:cubicBezTo>
                    <a:pt x="1758" y="3377"/>
                    <a:pt x="1792" y="3376"/>
                    <a:pt x="1826" y="3374"/>
                  </a:cubicBezTo>
                  <a:cubicBezTo>
                    <a:pt x="2670" y="3321"/>
                    <a:pt x="3349" y="2643"/>
                    <a:pt x="3402" y="1799"/>
                  </a:cubicBezTo>
                  <a:cubicBezTo>
                    <a:pt x="3431" y="1314"/>
                    <a:pt x="3252" y="837"/>
                    <a:pt x="2910" y="494"/>
                  </a:cubicBezTo>
                  <a:cubicBezTo>
                    <a:pt x="2593" y="177"/>
                    <a:pt x="2161" y="0"/>
                    <a:pt x="1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51;p44">
              <a:extLst>
                <a:ext uri="{FF2B5EF4-FFF2-40B4-BE49-F238E27FC236}">
                  <a16:creationId xmlns:a16="http://schemas.microsoft.com/office/drawing/2014/main" id="{B8A0F495-7FC0-41E2-9108-7930B4B55BFF}"/>
                </a:ext>
              </a:extLst>
            </p:cNvPr>
            <p:cNvSpPr/>
            <p:nvPr/>
          </p:nvSpPr>
          <p:spPr>
            <a:xfrm>
              <a:off x="1037860" y="2240832"/>
              <a:ext cx="68480" cy="64711"/>
            </a:xfrm>
            <a:custGeom>
              <a:avLst/>
              <a:gdLst/>
              <a:ahLst/>
              <a:cxnLst/>
              <a:rect l="l" t="t" r="r" b="b"/>
              <a:pathLst>
                <a:path w="1911" h="1806" extrusionOk="0">
                  <a:moveTo>
                    <a:pt x="953" y="349"/>
                  </a:moveTo>
                  <a:lnTo>
                    <a:pt x="1067" y="577"/>
                  </a:lnTo>
                  <a:cubicBezTo>
                    <a:pt x="1110" y="664"/>
                    <a:pt x="1191" y="723"/>
                    <a:pt x="1288" y="737"/>
                  </a:cubicBezTo>
                  <a:lnTo>
                    <a:pt x="1538" y="774"/>
                  </a:lnTo>
                  <a:lnTo>
                    <a:pt x="1358" y="953"/>
                  </a:lnTo>
                  <a:cubicBezTo>
                    <a:pt x="1288" y="1021"/>
                    <a:pt x="1258" y="1116"/>
                    <a:pt x="1273" y="1211"/>
                  </a:cubicBezTo>
                  <a:lnTo>
                    <a:pt x="1315" y="1463"/>
                  </a:lnTo>
                  <a:lnTo>
                    <a:pt x="1091" y="1344"/>
                  </a:lnTo>
                  <a:cubicBezTo>
                    <a:pt x="1048" y="1320"/>
                    <a:pt x="1001" y="1310"/>
                    <a:pt x="955" y="1310"/>
                  </a:cubicBezTo>
                  <a:cubicBezTo>
                    <a:pt x="907" y="1310"/>
                    <a:pt x="861" y="1320"/>
                    <a:pt x="819" y="1344"/>
                  </a:cubicBezTo>
                  <a:lnTo>
                    <a:pt x="592" y="1463"/>
                  </a:lnTo>
                  <a:lnTo>
                    <a:pt x="635" y="1211"/>
                  </a:lnTo>
                  <a:cubicBezTo>
                    <a:pt x="652" y="1116"/>
                    <a:pt x="620" y="1021"/>
                    <a:pt x="550" y="953"/>
                  </a:cubicBezTo>
                  <a:lnTo>
                    <a:pt x="368" y="774"/>
                  </a:lnTo>
                  <a:lnTo>
                    <a:pt x="620" y="737"/>
                  </a:lnTo>
                  <a:cubicBezTo>
                    <a:pt x="715" y="723"/>
                    <a:pt x="798" y="664"/>
                    <a:pt x="841" y="577"/>
                  </a:cubicBezTo>
                  <a:lnTo>
                    <a:pt x="953" y="349"/>
                  </a:lnTo>
                  <a:close/>
                  <a:moveTo>
                    <a:pt x="953" y="0"/>
                  </a:moveTo>
                  <a:cubicBezTo>
                    <a:pt x="841" y="0"/>
                    <a:pt x="740" y="63"/>
                    <a:pt x="689" y="163"/>
                  </a:cubicBezTo>
                  <a:lnTo>
                    <a:pt x="560" y="425"/>
                  </a:lnTo>
                  <a:lnTo>
                    <a:pt x="271" y="468"/>
                  </a:lnTo>
                  <a:cubicBezTo>
                    <a:pt x="160" y="485"/>
                    <a:pt x="68" y="562"/>
                    <a:pt x="34" y="667"/>
                  </a:cubicBezTo>
                  <a:cubicBezTo>
                    <a:pt x="0" y="774"/>
                    <a:pt x="29" y="892"/>
                    <a:pt x="109" y="968"/>
                  </a:cubicBezTo>
                  <a:lnTo>
                    <a:pt x="320" y="1172"/>
                  </a:lnTo>
                  <a:lnTo>
                    <a:pt x="271" y="1460"/>
                  </a:lnTo>
                  <a:cubicBezTo>
                    <a:pt x="252" y="1570"/>
                    <a:pt x="296" y="1683"/>
                    <a:pt x="388" y="1747"/>
                  </a:cubicBezTo>
                  <a:cubicBezTo>
                    <a:pt x="441" y="1785"/>
                    <a:pt x="502" y="1804"/>
                    <a:pt x="562" y="1804"/>
                  </a:cubicBezTo>
                  <a:cubicBezTo>
                    <a:pt x="608" y="1804"/>
                    <a:pt x="654" y="1793"/>
                    <a:pt x="696" y="1771"/>
                  </a:cubicBezTo>
                  <a:lnTo>
                    <a:pt x="956" y="1635"/>
                  </a:lnTo>
                  <a:lnTo>
                    <a:pt x="1215" y="1771"/>
                  </a:lnTo>
                  <a:cubicBezTo>
                    <a:pt x="1258" y="1795"/>
                    <a:pt x="1305" y="1805"/>
                    <a:pt x="1351" y="1805"/>
                  </a:cubicBezTo>
                  <a:cubicBezTo>
                    <a:pt x="1412" y="1805"/>
                    <a:pt x="1472" y="1786"/>
                    <a:pt x="1523" y="1747"/>
                  </a:cubicBezTo>
                  <a:cubicBezTo>
                    <a:pt x="1615" y="1681"/>
                    <a:pt x="1659" y="1570"/>
                    <a:pt x="1640" y="1460"/>
                  </a:cubicBezTo>
                  <a:lnTo>
                    <a:pt x="1591" y="1171"/>
                  </a:lnTo>
                  <a:lnTo>
                    <a:pt x="1802" y="966"/>
                  </a:lnTo>
                  <a:cubicBezTo>
                    <a:pt x="1884" y="888"/>
                    <a:pt x="1911" y="774"/>
                    <a:pt x="1877" y="667"/>
                  </a:cubicBezTo>
                  <a:cubicBezTo>
                    <a:pt x="1838" y="560"/>
                    <a:pt x="1749" y="483"/>
                    <a:pt x="1637" y="468"/>
                  </a:cubicBezTo>
                  <a:lnTo>
                    <a:pt x="1348" y="425"/>
                  </a:lnTo>
                  <a:lnTo>
                    <a:pt x="1217" y="163"/>
                  </a:lnTo>
                  <a:cubicBezTo>
                    <a:pt x="1169" y="63"/>
                    <a:pt x="1067"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52;p44">
              <a:extLst>
                <a:ext uri="{FF2B5EF4-FFF2-40B4-BE49-F238E27FC236}">
                  <a16:creationId xmlns:a16="http://schemas.microsoft.com/office/drawing/2014/main" id="{BA077A35-9603-40D6-BB21-4910853505B2}"/>
                </a:ext>
              </a:extLst>
            </p:cNvPr>
            <p:cNvSpPr/>
            <p:nvPr/>
          </p:nvSpPr>
          <p:spPr>
            <a:xfrm>
              <a:off x="877936" y="2151651"/>
              <a:ext cx="390346" cy="390205"/>
            </a:xfrm>
            <a:custGeom>
              <a:avLst/>
              <a:gdLst/>
              <a:ahLst/>
              <a:cxnLst/>
              <a:rect l="l" t="t" r="r" b="b"/>
              <a:pathLst>
                <a:path w="10893" h="10890" extrusionOk="0">
                  <a:moveTo>
                    <a:pt x="5234" y="0"/>
                  </a:moveTo>
                  <a:cubicBezTo>
                    <a:pt x="5030" y="0"/>
                    <a:pt x="4838" y="109"/>
                    <a:pt x="4732" y="282"/>
                  </a:cubicBezTo>
                  <a:lnTo>
                    <a:pt x="4536" y="606"/>
                  </a:lnTo>
                  <a:cubicBezTo>
                    <a:pt x="4513" y="645"/>
                    <a:pt x="4480" y="677"/>
                    <a:pt x="4441" y="699"/>
                  </a:cubicBezTo>
                  <a:lnTo>
                    <a:pt x="3574" y="1201"/>
                  </a:lnTo>
                  <a:cubicBezTo>
                    <a:pt x="3534" y="1225"/>
                    <a:pt x="3490" y="1235"/>
                    <a:pt x="3446" y="1239"/>
                  </a:cubicBezTo>
                  <a:lnTo>
                    <a:pt x="3068" y="1247"/>
                  </a:lnTo>
                  <a:cubicBezTo>
                    <a:pt x="2864" y="1251"/>
                    <a:pt x="2675" y="1363"/>
                    <a:pt x="2573" y="1540"/>
                  </a:cubicBezTo>
                  <a:lnTo>
                    <a:pt x="2391" y="1860"/>
                  </a:lnTo>
                  <a:cubicBezTo>
                    <a:pt x="2289" y="2035"/>
                    <a:pt x="2286" y="2254"/>
                    <a:pt x="2384" y="2433"/>
                  </a:cubicBezTo>
                  <a:lnTo>
                    <a:pt x="2565" y="2763"/>
                  </a:lnTo>
                  <a:cubicBezTo>
                    <a:pt x="2587" y="2800"/>
                    <a:pt x="2599" y="2846"/>
                    <a:pt x="2599" y="2891"/>
                  </a:cubicBezTo>
                  <a:lnTo>
                    <a:pt x="2599" y="3894"/>
                  </a:lnTo>
                  <a:cubicBezTo>
                    <a:pt x="2599" y="3939"/>
                    <a:pt x="2588" y="3983"/>
                    <a:pt x="2566" y="4022"/>
                  </a:cubicBezTo>
                  <a:lnTo>
                    <a:pt x="2386" y="4352"/>
                  </a:lnTo>
                  <a:cubicBezTo>
                    <a:pt x="2289" y="4531"/>
                    <a:pt x="2291" y="4748"/>
                    <a:pt x="2393" y="4925"/>
                  </a:cubicBezTo>
                  <a:lnTo>
                    <a:pt x="2396" y="4934"/>
                  </a:lnTo>
                  <a:cubicBezTo>
                    <a:pt x="2290" y="4903"/>
                    <a:pt x="2167" y="4883"/>
                    <a:pt x="2026" y="4883"/>
                  </a:cubicBezTo>
                  <a:cubicBezTo>
                    <a:pt x="1895" y="4883"/>
                    <a:pt x="1749" y="4901"/>
                    <a:pt x="1586" y="4942"/>
                  </a:cubicBezTo>
                  <a:cubicBezTo>
                    <a:pt x="1175" y="5050"/>
                    <a:pt x="931" y="5373"/>
                    <a:pt x="717" y="5657"/>
                  </a:cubicBezTo>
                  <a:cubicBezTo>
                    <a:pt x="511" y="5931"/>
                    <a:pt x="372" y="6101"/>
                    <a:pt x="183" y="6101"/>
                  </a:cubicBezTo>
                  <a:lnTo>
                    <a:pt x="171" y="6101"/>
                  </a:lnTo>
                  <a:cubicBezTo>
                    <a:pt x="169" y="6101"/>
                    <a:pt x="167" y="6101"/>
                    <a:pt x="165" y="6101"/>
                  </a:cubicBezTo>
                  <a:cubicBezTo>
                    <a:pt x="79" y="6101"/>
                    <a:pt x="9" y="6169"/>
                    <a:pt x="4" y="6256"/>
                  </a:cubicBezTo>
                  <a:cubicBezTo>
                    <a:pt x="1" y="6343"/>
                    <a:pt x="70" y="6416"/>
                    <a:pt x="157" y="6421"/>
                  </a:cubicBezTo>
                  <a:lnTo>
                    <a:pt x="184" y="6421"/>
                  </a:lnTo>
                  <a:cubicBezTo>
                    <a:pt x="545" y="6421"/>
                    <a:pt x="761" y="6130"/>
                    <a:pt x="974" y="5849"/>
                  </a:cubicBezTo>
                  <a:cubicBezTo>
                    <a:pt x="1166" y="5594"/>
                    <a:pt x="1364" y="5330"/>
                    <a:pt x="1670" y="5250"/>
                  </a:cubicBezTo>
                  <a:cubicBezTo>
                    <a:pt x="1803" y="5216"/>
                    <a:pt x="1923" y="5201"/>
                    <a:pt x="2029" y="5201"/>
                  </a:cubicBezTo>
                  <a:cubicBezTo>
                    <a:pt x="2325" y="5201"/>
                    <a:pt x="2518" y="5313"/>
                    <a:pt x="2631" y="5410"/>
                  </a:cubicBezTo>
                  <a:cubicBezTo>
                    <a:pt x="2383" y="5529"/>
                    <a:pt x="2107" y="5713"/>
                    <a:pt x="1942" y="5994"/>
                  </a:cubicBezTo>
                  <a:cubicBezTo>
                    <a:pt x="1763" y="6295"/>
                    <a:pt x="1741" y="6649"/>
                    <a:pt x="1877" y="7042"/>
                  </a:cubicBezTo>
                  <a:lnTo>
                    <a:pt x="1894" y="7093"/>
                  </a:lnTo>
                  <a:cubicBezTo>
                    <a:pt x="2371" y="8481"/>
                    <a:pt x="2588" y="9117"/>
                    <a:pt x="1949" y="10009"/>
                  </a:cubicBezTo>
                  <a:cubicBezTo>
                    <a:pt x="1898" y="10080"/>
                    <a:pt x="1915" y="10181"/>
                    <a:pt x="1984" y="10232"/>
                  </a:cubicBezTo>
                  <a:cubicBezTo>
                    <a:pt x="2012" y="10251"/>
                    <a:pt x="2046" y="10262"/>
                    <a:pt x="2078" y="10262"/>
                  </a:cubicBezTo>
                  <a:cubicBezTo>
                    <a:pt x="2127" y="10262"/>
                    <a:pt x="2175" y="10239"/>
                    <a:pt x="2207" y="10196"/>
                  </a:cubicBezTo>
                  <a:cubicBezTo>
                    <a:pt x="2944" y="9170"/>
                    <a:pt x="2677" y="8396"/>
                    <a:pt x="2197" y="6991"/>
                  </a:cubicBezTo>
                  <a:lnTo>
                    <a:pt x="2180" y="6940"/>
                  </a:lnTo>
                  <a:cubicBezTo>
                    <a:pt x="2076" y="6639"/>
                    <a:pt x="2088" y="6375"/>
                    <a:pt x="2216" y="6157"/>
                  </a:cubicBezTo>
                  <a:cubicBezTo>
                    <a:pt x="2388" y="5866"/>
                    <a:pt x="2740" y="5686"/>
                    <a:pt x="3063" y="5585"/>
                  </a:cubicBezTo>
                  <a:lnTo>
                    <a:pt x="3063" y="10730"/>
                  </a:lnTo>
                  <a:cubicBezTo>
                    <a:pt x="3063" y="10786"/>
                    <a:pt x="3094" y="10841"/>
                    <a:pt x="3145" y="10870"/>
                  </a:cubicBezTo>
                  <a:cubicBezTo>
                    <a:pt x="3169" y="10883"/>
                    <a:pt x="3195" y="10889"/>
                    <a:pt x="3222" y="10889"/>
                  </a:cubicBezTo>
                  <a:cubicBezTo>
                    <a:pt x="3252" y="10889"/>
                    <a:pt x="3281" y="10881"/>
                    <a:pt x="3306" y="10865"/>
                  </a:cubicBezTo>
                  <a:lnTo>
                    <a:pt x="5423" y="9544"/>
                  </a:lnTo>
                  <a:lnTo>
                    <a:pt x="6369" y="10135"/>
                  </a:lnTo>
                  <a:cubicBezTo>
                    <a:pt x="6395" y="10151"/>
                    <a:pt x="6424" y="10158"/>
                    <a:pt x="6452" y="10158"/>
                  </a:cubicBezTo>
                  <a:cubicBezTo>
                    <a:pt x="6506" y="10158"/>
                    <a:pt x="6558" y="10132"/>
                    <a:pt x="6588" y="10084"/>
                  </a:cubicBezTo>
                  <a:cubicBezTo>
                    <a:pt x="6636" y="10009"/>
                    <a:pt x="6612" y="9910"/>
                    <a:pt x="6537" y="9864"/>
                  </a:cubicBezTo>
                  <a:lnTo>
                    <a:pt x="5508" y="9221"/>
                  </a:lnTo>
                  <a:cubicBezTo>
                    <a:pt x="5482" y="9206"/>
                    <a:pt x="5453" y="9198"/>
                    <a:pt x="5424" y="9198"/>
                  </a:cubicBezTo>
                  <a:cubicBezTo>
                    <a:pt x="5394" y="9198"/>
                    <a:pt x="5365" y="9206"/>
                    <a:pt x="5340" y="9221"/>
                  </a:cubicBezTo>
                  <a:lnTo>
                    <a:pt x="3383" y="10443"/>
                  </a:lnTo>
                  <a:lnTo>
                    <a:pt x="3383" y="5543"/>
                  </a:lnTo>
                  <a:lnTo>
                    <a:pt x="3454" y="5545"/>
                  </a:lnTo>
                  <a:cubicBezTo>
                    <a:pt x="3499" y="5545"/>
                    <a:pt x="3543" y="5557"/>
                    <a:pt x="3582" y="5580"/>
                  </a:cubicBezTo>
                  <a:lnTo>
                    <a:pt x="3916" y="5774"/>
                  </a:lnTo>
                  <a:lnTo>
                    <a:pt x="3916" y="6853"/>
                  </a:lnTo>
                  <a:cubicBezTo>
                    <a:pt x="3916" y="6940"/>
                    <a:pt x="3987" y="7011"/>
                    <a:pt x="4075" y="7011"/>
                  </a:cubicBezTo>
                  <a:cubicBezTo>
                    <a:pt x="4162" y="7011"/>
                    <a:pt x="4234" y="6940"/>
                    <a:pt x="4234" y="6853"/>
                  </a:cubicBezTo>
                  <a:lnTo>
                    <a:pt x="4234" y="5960"/>
                  </a:lnTo>
                  <a:lnTo>
                    <a:pt x="4450" y="6082"/>
                  </a:lnTo>
                  <a:cubicBezTo>
                    <a:pt x="4487" y="6106"/>
                    <a:pt x="4521" y="6138"/>
                    <a:pt x="4545" y="6176"/>
                  </a:cubicBezTo>
                  <a:lnTo>
                    <a:pt x="4741" y="6499"/>
                  </a:lnTo>
                  <a:cubicBezTo>
                    <a:pt x="4846" y="6674"/>
                    <a:pt x="5038" y="6782"/>
                    <a:pt x="5243" y="6782"/>
                  </a:cubicBezTo>
                  <a:lnTo>
                    <a:pt x="5610" y="6782"/>
                  </a:lnTo>
                  <a:cubicBezTo>
                    <a:pt x="5814" y="6782"/>
                    <a:pt x="6006" y="6674"/>
                    <a:pt x="6110" y="6499"/>
                  </a:cubicBezTo>
                  <a:lnTo>
                    <a:pt x="6306" y="6176"/>
                  </a:lnTo>
                  <a:cubicBezTo>
                    <a:pt x="6330" y="6138"/>
                    <a:pt x="6362" y="6106"/>
                    <a:pt x="6401" y="6082"/>
                  </a:cubicBezTo>
                  <a:lnTo>
                    <a:pt x="6617" y="5960"/>
                  </a:lnTo>
                  <a:lnTo>
                    <a:pt x="6617" y="8912"/>
                  </a:lnTo>
                  <a:lnTo>
                    <a:pt x="5511" y="8223"/>
                  </a:lnTo>
                  <a:cubicBezTo>
                    <a:pt x="5486" y="8206"/>
                    <a:pt x="5456" y="8198"/>
                    <a:pt x="5427" y="8198"/>
                  </a:cubicBezTo>
                  <a:cubicBezTo>
                    <a:pt x="5398" y="8198"/>
                    <a:pt x="5368" y="8206"/>
                    <a:pt x="5343" y="8223"/>
                  </a:cubicBezTo>
                  <a:lnTo>
                    <a:pt x="4237" y="8912"/>
                  </a:lnTo>
                  <a:lnTo>
                    <a:pt x="4237" y="7491"/>
                  </a:lnTo>
                  <a:cubicBezTo>
                    <a:pt x="4237" y="7404"/>
                    <a:pt x="4164" y="7331"/>
                    <a:pt x="4077" y="7331"/>
                  </a:cubicBezTo>
                  <a:cubicBezTo>
                    <a:pt x="3990" y="7331"/>
                    <a:pt x="3917" y="7404"/>
                    <a:pt x="3917" y="7491"/>
                  </a:cubicBezTo>
                  <a:lnTo>
                    <a:pt x="3917" y="9197"/>
                  </a:lnTo>
                  <a:cubicBezTo>
                    <a:pt x="3917" y="9255"/>
                    <a:pt x="3950" y="9308"/>
                    <a:pt x="4001" y="9339"/>
                  </a:cubicBezTo>
                  <a:cubicBezTo>
                    <a:pt x="4024" y="9352"/>
                    <a:pt x="4050" y="9359"/>
                    <a:pt x="4076" y="9359"/>
                  </a:cubicBezTo>
                  <a:cubicBezTo>
                    <a:pt x="4106" y="9359"/>
                    <a:pt x="4136" y="9350"/>
                    <a:pt x="4162" y="9334"/>
                  </a:cubicBezTo>
                  <a:lnTo>
                    <a:pt x="5428" y="8546"/>
                  </a:lnTo>
                  <a:lnTo>
                    <a:pt x="6694" y="9334"/>
                  </a:lnTo>
                  <a:cubicBezTo>
                    <a:pt x="6719" y="9351"/>
                    <a:pt x="6748" y="9357"/>
                    <a:pt x="6779" y="9357"/>
                  </a:cubicBezTo>
                  <a:cubicBezTo>
                    <a:pt x="6806" y="9357"/>
                    <a:pt x="6832" y="9351"/>
                    <a:pt x="6855" y="9339"/>
                  </a:cubicBezTo>
                  <a:cubicBezTo>
                    <a:pt x="6906" y="9311"/>
                    <a:pt x="6937" y="9257"/>
                    <a:pt x="6937" y="9197"/>
                  </a:cubicBezTo>
                  <a:lnTo>
                    <a:pt x="6937" y="5774"/>
                  </a:lnTo>
                  <a:lnTo>
                    <a:pt x="7272" y="5580"/>
                  </a:lnTo>
                  <a:cubicBezTo>
                    <a:pt x="7310" y="5557"/>
                    <a:pt x="7354" y="5546"/>
                    <a:pt x="7400" y="5545"/>
                  </a:cubicBezTo>
                  <a:lnTo>
                    <a:pt x="7470" y="5543"/>
                  </a:lnTo>
                  <a:lnTo>
                    <a:pt x="7470" y="10443"/>
                  </a:lnTo>
                  <a:lnTo>
                    <a:pt x="7095" y="10208"/>
                  </a:lnTo>
                  <a:cubicBezTo>
                    <a:pt x="7069" y="10192"/>
                    <a:pt x="7040" y="10184"/>
                    <a:pt x="7011" y="10184"/>
                  </a:cubicBezTo>
                  <a:cubicBezTo>
                    <a:pt x="6958" y="10184"/>
                    <a:pt x="6906" y="10210"/>
                    <a:pt x="6876" y="10259"/>
                  </a:cubicBezTo>
                  <a:cubicBezTo>
                    <a:pt x="6830" y="10334"/>
                    <a:pt x="6852" y="10431"/>
                    <a:pt x="6927" y="10479"/>
                  </a:cubicBezTo>
                  <a:lnTo>
                    <a:pt x="7546" y="10865"/>
                  </a:lnTo>
                  <a:cubicBezTo>
                    <a:pt x="7572" y="10881"/>
                    <a:pt x="7602" y="10889"/>
                    <a:pt x="7631" y="10889"/>
                  </a:cubicBezTo>
                  <a:cubicBezTo>
                    <a:pt x="7657" y="10889"/>
                    <a:pt x="7684" y="10883"/>
                    <a:pt x="7708" y="10870"/>
                  </a:cubicBezTo>
                  <a:cubicBezTo>
                    <a:pt x="7759" y="10843"/>
                    <a:pt x="7789" y="10790"/>
                    <a:pt x="7789" y="10730"/>
                  </a:cubicBezTo>
                  <a:lnTo>
                    <a:pt x="7789" y="5585"/>
                  </a:lnTo>
                  <a:cubicBezTo>
                    <a:pt x="8033" y="5660"/>
                    <a:pt x="8446" y="5827"/>
                    <a:pt x="8637" y="6157"/>
                  </a:cubicBezTo>
                  <a:cubicBezTo>
                    <a:pt x="8764" y="6375"/>
                    <a:pt x="8778" y="6639"/>
                    <a:pt x="8672" y="6940"/>
                  </a:cubicBezTo>
                  <a:lnTo>
                    <a:pt x="8655" y="6991"/>
                  </a:lnTo>
                  <a:cubicBezTo>
                    <a:pt x="8176" y="8396"/>
                    <a:pt x="7909" y="9170"/>
                    <a:pt x="8645" y="10196"/>
                  </a:cubicBezTo>
                  <a:cubicBezTo>
                    <a:pt x="8678" y="10239"/>
                    <a:pt x="8727" y="10262"/>
                    <a:pt x="8775" y="10262"/>
                  </a:cubicBezTo>
                  <a:cubicBezTo>
                    <a:pt x="8807" y="10262"/>
                    <a:pt x="8839" y="10251"/>
                    <a:pt x="8868" y="10232"/>
                  </a:cubicBezTo>
                  <a:cubicBezTo>
                    <a:pt x="8941" y="10181"/>
                    <a:pt x="8957" y="10080"/>
                    <a:pt x="8904" y="10009"/>
                  </a:cubicBezTo>
                  <a:cubicBezTo>
                    <a:pt x="8264" y="9116"/>
                    <a:pt x="8482" y="8481"/>
                    <a:pt x="8958" y="7093"/>
                  </a:cubicBezTo>
                  <a:lnTo>
                    <a:pt x="8975" y="7042"/>
                  </a:lnTo>
                  <a:cubicBezTo>
                    <a:pt x="9111" y="6647"/>
                    <a:pt x="9088" y="6293"/>
                    <a:pt x="8911" y="5994"/>
                  </a:cubicBezTo>
                  <a:cubicBezTo>
                    <a:pt x="8754" y="5725"/>
                    <a:pt x="8499" y="5546"/>
                    <a:pt x="8257" y="5427"/>
                  </a:cubicBezTo>
                  <a:cubicBezTo>
                    <a:pt x="8368" y="5326"/>
                    <a:pt x="8565" y="5203"/>
                    <a:pt x="8877" y="5203"/>
                  </a:cubicBezTo>
                  <a:cubicBezTo>
                    <a:pt x="8984" y="5203"/>
                    <a:pt x="9104" y="5217"/>
                    <a:pt x="9239" y="5252"/>
                  </a:cubicBezTo>
                  <a:cubicBezTo>
                    <a:pt x="9545" y="5330"/>
                    <a:pt x="9743" y="5594"/>
                    <a:pt x="9935" y="5849"/>
                  </a:cubicBezTo>
                  <a:cubicBezTo>
                    <a:pt x="10144" y="6130"/>
                    <a:pt x="10364" y="6421"/>
                    <a:pt x="10723" y="6421"/>
                  </a:cubicBezTo>
                  <a:lnTo>
                    <a:pt x="10751" y="6421"/>
                  </a:lnTo>
                  <a:cubicBezTo>
                    <a:pt x="10825" y="6417"/>
                    <a:pt x="10893" y="6343"/>
                    <a:pt x="10889" y="6256"/>
                  </a:cubicBezTo>
                  <a:cubicBezTo>
                    <a:pt x="10884" y="6170"/>
                    <a:pt x="10818" y="6102"/>
                    <a:pt x="10732" y="6102"/>
                  </a:cubicBezTo>
                  <a:cubicBezTo>
                    <a:pt x="10729" y="6102"/>
                    <a:pt x="10726" y="6103"/>
                    <a:pt x="10723" y="6103"/>
                  </a:cubicBezTo>
                  <a:lnTo>
                    <a:pt x="10711" y="6103"/>
                  </a:lnTo>
                  <a:cubicBezTo>
                    <a:pt x="10518" y="6103"/>
                    <a:pt x="10382" y="5933"/>
                    <a:pt x="10176" y="5657"/>
                  </a:cubicBezTo>
                  <a:cubicBezTo>
                    <a:pt x="9962" y="5373"/>
                    <a:pt x="9722" y="5050"/>
                    <a:pt x="9307" y="4942"/>
                  </a:cubicBezTo>
                  <a:cubicBezTo>
                    <a:pt x="9151" y="4901"/>
                    <a:pt x="9006" y="4884"/>
                    <a:pt x="8874" y="4884"/>
                  </a:cubicBezTo>
                  <a:cubicBezTo>
                    <a:pt x="8704" y="4884"/>
                    <a:pt x="8555" y="4913"/>
                    <a:pt x="8426" y="4958"/>
                  </a:cubicBezTo>
                  <a:lnTo>
                    <a:pt x="8446" y="4925"/>
                  </a:lnTo>
                  <a:cubicBezTo>
                    <a:pt x="8548" y="4750"/>
                    <a:pt x="8550" y="4531"/>
                    <a:pt x="8451" y="4352"/>
                  </a:cubicBezTo>
                  <a:lnTo>
                    <a:pt x="8271" y="4022"/>
                  </a:lnTo>
                  <a:cubicBezTo>
                    <a:pt x="8251" y="3985"/>
                    <a:pt x="8237" y="3939"/>
                    <a:pt x="8237" y="3894"/>
                  </a:cubicBezTo>
                  <a:lnTo>
                    <a:pt x="8237" y="2891"/>
                  </a:lnTo>
                  <a:cubicBezTo>
                    <a:pt x="8237" y="2846"/>
                    <a:pt x="8247" y="2802"/>
                    <a:pt x="8271" y="2763"/>
                  </a:cubicBezTo>
                  <a:lnTo>
                    <a:pt x="8451" y="2433"/>
                  </a:lnTo>
                  <a:cubicBezTo>
                    <a:pt x="8550" y="2254"/>
                    <a:pt x="8548" y="2037"/>
                    <a:pt x="8446" y="1860"/>
                  </a:cubicBezTo>
                  <a:lnTo>
                    <a:pt x="8262" y="1540"/>
                  </a:lnTo>
                  <a:cubicBezTo>
                    <a:pt x="8160" y="1364"/>
                    <a:pt x="7972" y="1251"/>
                    <a:pt x="7767" y="1247"/>
                  </a:cubicBezTo>
                  <a:lnTo>
                    <a:pt x="7390" y="1239"/>
                  </a:lnTo>
                  <a:cubicBezTo>
                    <a:pt x="7351" y="1239"/>
                    <a:pt x="7311" y="1228"/>
                    <a:pt x="7276" y="1208"/>
                  </a:cubicBezTo>
                  <a:cubicBezTo>
                    <a:pt x="7253" y="1196"/>
                    <a:pt x="7228" y="1190"/>
                    <a:pt x="7204" y="1190"/>
                  </a:cubicBezTo>
                  <a:cubicBezTo>
                    <a:pt x="7146" y="1190"/>
                    <a:pt x="7090" y="1223"/>
                    <a:pt x="7061" y="1279"/>
                  </a:cubicBezTo>
                  <a:cubicBezTo>
                    <a:pt x="7020" y="1358"/>
                    <a:pt x="7053" y="1453"/>
                    <a:pt x="7131" y="1494"/>
                  </a:cubicBezTo>
                  <a:cubicBezTo>
                    <a:pt x="7209" y="1535"/>
                    <a:pt x="7298" y="1555"/>
                    <a:pt x="7385" y="1557"/>
                  </a:cubicBezTo>
                  <a:lnTo>
                    <a:pt x="7761" y="1565"/>
                  </a:lnTo>
                  <a:cubicBezTo>
                    <a:pt x="7854" y="1567"/>
                    <a:pt x="7939" y="1620"/>
                    <a:pt x="7985" y="1700"/>
                  </a:cubicBezTo>
                  <a:lnTo>
                    <a:pt x="8169" y="2018"/>
                  </a:lnTo>
                  <a:cubicBezTo>
                    <a:pt x="8215" y="2099"/>
                    <a:pt x="8215" y="2200"/>
                    <a:pt x="8171" y="2280"/>
                  </a:cubicBezTo>
                  <a:lnTo>
                    <a:pt x="7990" y="2610"/>
                  </a:lnTo>
                  <a:cubicBezTo>
                    <a:pt x="7944" y="2697"/>
                    <a:pt x="7919" y="2792"/>
                    <a:pt x="7919" y="2892"/>
                  </a:cubicBezTo>
                  <a:lnTo>
                    <a:pt x="7919" y="3896"/>
                  </a:lnTo>
                  <a:cubicBezTo>
                    <a:pt x="7919" y="3995"/>
                    <a:pt x="7944" y="4092"/>
                    <a:pt x="7990" y="4178"/>
                  </a:cubicBezTo>
                  <a:lnTo>
                    <a:pt x="8171" y="4509"/>
                  </a:lnTo>
                  <a:cubicBezTo>
                    <a:pt x="8216" y="4590"/>
                    <a:pt x="8213" y="4689"/>
                    <a:pt x="8169" y="4771"/>
                  </a:cubicBezTo>
                  <a:lnTo>
                    <a:pt x="7985" y="5089"/>
                  </a:lnTo>
                  <a:cubicBezTo>
                    <a:pt x="7939" y="5170"/>
                    <a:pt x="7854" y="5221"/>
                    <a:pt x="7761" y="5223"/>
                  </a:cubicBezTo>
                  <a:lnTo>
                    <a:pt x="7618" y="5225"/>
                  </a:lnTo>
                  <a:lnTo>
                    <a:pt x="7611" y="5225"/>
                  </a:lnTo>
                  <a:lnTo>
                    <a:pt x="7381" y="5230"/>
                  </a:lnTo>
                  <a:cubicBezTo>
                    <a:pt x="7284" y="5232"/>
                    <a:pt x="7185" y="5259"/>
                    <a:pt x="7100" y="5308"/>
                  </a:cubicBezTo>
                  <a:lnTo>
                    <a:pt x="6233" y="5810"/>
                  </a:lnTo>
                  <a:cubicBezTo>
                    <a:pt x="6148" y="5859"/>
                    <a:pt x="6076" y="5929"/>
                    <a:pt x="6025" y="6014"/>
                  </a:cubicBezTo>
                  <a:lnTo>
                    <a:pt x="5830" y="6337"/>
                  </a:lnTo>
                  <a:cubicBezTo>
                    <a:pt x="5780" y="6416"/>
                    <a:pt x="5693" y="6465"/>
                    <a:pt x="5602" y="6465"/>
                  </a:cubicBezTo>
                  <a:lnTo>
                    <a:pt x="5234" y="6465"/>
                  </a:lnTo>
                  <a:cubicBezTo>
                    <a:pt x="5140" y="6465"/>
                    <a:pt x="5054" y="6416"/>
                    <a:pt x="5006" y="6337"/>
                  </a:cubicBezTo>
                  <a:lnTo>
                    <a:pt x="4810" y="6014"/>
                  </a:lnTo>
                  <a:cubicBezTo>
                    <a:pt x="4759" y="5929"/>
                    <a:pt x="4688" y="5859"/>
                    <a:pt x="4603" y="5810"/>
                  </a:cubicBezTo>
                  <a:lnTo>
                    <a:pt x="3735" y="5308"/>
                  </a:lnTo>
                  <a:cubicBezTo>
                    <a:pt x="3650" y="5259"/>
                    <a:pt x="3551" y="5232"/>
                    <a:pt x="3454" y="5230"/>
                  </a:cubicBezTo>
                  <a:lnTo>
                    <a:pt x="3077" y="5221"/>
                  </a:lnTo>
                  <a:cubicBezTo>
                    <a:pt x="2983" y="5220"/>
                    <a:pt x="2898" y="5169"/>
                    <a:pt x="2852" y="5087"/>
                  </a:cubicBezTo>
                  <a:lnTo>
                    <a:pt x="2668" y="4769"/>
                  </a:lnTo>
                  <a:cubicBezTo>
                    <a:pt x="2622" y="4687"/>
                    <a:pt x="2622" y="4587"/>
                    <a:pt x="2667" y="4507"/>
                  </a:cubicBezTo>
                  <a:lnTo>
                    <a:pt x="2847" y="4177"/>
                  </a:lnTo>
                  <a:cubicBezTo>
                    <a:pt x="2895" y="4090"/>
                    <a:pt x="2920" y="3995"/>
                    <a:pt x="2920" y="3894"/>
                  </a:cubicBezTo>
                  <a:lnTo>
                    <a:pt x="2920" y="2891"/>
                  </a:lnTo>
                  <a:cubicBezTo>
                    <a:pt x="2920" y="2792"/>
                    <a:pt x="2895" y="2695"/>
                    <a:pt x="2847" y="2608"/>
                  </a:cubicBezTo>
                  <a:lnTo>
                    <a:pt x="2667" y="2278"/>
                  </a:lnTo>
                  <a:cubicBezTo>
                    <a:pt x="2622" y="2196"/>
                    <a:pt x="2624" y="2098"/>
                    <a:pt x="2668" y="2016"/>
                  </a:cubicBezTo>
                  <a:lnTo>
                    <a:pt x="2852" y="1698"/>
                  </a:lnTo>
                  <a:cubicBezTo>
                    <a:pt x="2898" y="1616"/>
                    <a:pt x="2983" y="1565"/>
                    <a:pt x="3077" y="1564"/>
                  </a:cubicBezTo>
                  <a:lnTo>
                    <a:pt x="3454" y="1555"/>
                  </a:lnTo>
                  <a:cubicBezTo>
                    <a:pt x="3551" y="1553"/>
                    <a:pt x="3650" y="1524"/>
                    <a:pt x="3735" y="1477"/>
                  </a:cubicBezTo>
                  <a:lnTo>
                    <a:pt x="4603" y="975"/>
                  </a:lnTo>
                  <a:cubicBezTo>
                    <a:pt x="4688" y="926"/>
                    <a:pt x="4759" y="856"/>
                    <a:pt x="4810" y="771"/>
                  </a:cubicBezTo>
                  <a:lnTo>
                    <a:pt x="5006" y="447"/>
                  </a:lnTo>
                  <a:cubicBezTo>
                    <a:pt x="5055" y="368"/>
                    <a:pt x="5142" y="320"/>
                    <a:pt x="5234" y="320"/>
                  </a:cubicBezTo>
                  <a:lnTo>
                    <a:pt x="5602" y="320"/>
                  </a:lnTo>
                  <a:cubicBezTo>
                    <a:pt x="5695" y="320"/>
                    <a:pt x="5782" y="368"/>
                    <a:pt x="5830" y="447"/>
                  </a:cubicBezTo>
                  <a:lnTo>
                    <a:pt x="6025" y="771"/>
                  </a:lnTo>
                  <a:cubicBezTo>
                    <a:pt x="6076" y="856"/>
                    <a:pt x="6148" y="926"/>
                    <a:pt x="6233" y="975"/>
                  </a:cubicBezTo>
                  <a:lnTo>
                    <a:pt x="6571" y="1171"/>
                  </a:lnTo>
                  <a:cubicBezTo>
                    <a:pt x="6596" y="1185"/>
                    <a:pt x="6624" y="1192"/>
                    <a:pt x="6651" y="1192"/>
                  </a:cubicBezTo>
                  <a:cubicBezTo>
                    <a:pt x="6706" y="1192"/>
                    <a:pt x="6760" y="1163"/>
                    <a:pt x="6789" y="1113"/>
                  </a:cubicBezTo>
                  <a:cubicBezTo>
                    <a:pt x="6833" y="1036"/>
                    <a:pt x="6806" y="937"/>
                    <a:pt x="6731" y="895"/>
                  </a:cubicBezTo>
                  <a:lnTo>
                    <a:pt x="6393" y="699"/>
                  </a:lnTo>
                  <a:cubicBezTo>
                    <a:pt x="6355" y="677"/>
                    <a:pt x="6321" y="645"/>
                    <a:pt x="6297" y="606"/>
                  </a:cubicBezTo>
                  <a:lnTo>
                    <a:pt x="6102" y="282"/>
                  </a:lnTo>
                  <a:cubicBezTo>
                    <a:pt x="5995" y="109"/>
                    <a:pt x="5804" y="0"/>
                    <a:pt x="5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453;p44">
              <a:extLst>
                <a:ext uri="{FF2B5EF4-FFF2-40B4-BE49-F238E27FC236}">
                  <a16:creationId xmlns:a16="http://schemas.microsoft.com/office/drawing/2014/main" id="{D6683014-07CD-47D3-9600-36284D23C177}"/>
                </a:ext>
              </a:extLst>
            </p:cNvPr>
            <p:cNvSpPr/>
            <p:nvPr/>
          </p:nvSpPr>
          <p:spPr>
            <a:xfrm>
              <a:off x="1059968" y="2423315"/>
              <a:ext cx="24117" cy="11431"/>
            </a:xfrm>
            <a:custGeom>
              <a:avLst/>
              <a:gdLst/>
              <a:ahLst/>
              <a:cxnLst/>
              <a:rect l="l" t="t" r="r" b="b"/>
              <a:pathLst>
                <a:path w="673" h="319" extrusionOk="0">
                  <a:moveTo>
                    <a:pt x="161" y="1"/>
                  </a:moveTo>
                  <a:cubicBezTo>
                    <a:pt x="72" y="1"/>
                    <a:pt x="1" y="72"/>
                    <a:pt x="1" y="159"/>
                  </a:cubicBezTo>
                  <a:cubicBezTo>
                    <a:pt x="1" y="248"/>
                    <a:pt x="72" y="319"/>
                    <a:pt x="161" y="319"/>
                  </a:cubicBezTo>
                  <a:lnTo>
                    <a:pt x="513" y="319"/>
                  </a:lnTo>
                  <a:cubicBezTo>
                    <a:pt x="602" y="319"/>
                    <a:pt x="673" y="248"/>
                    <a:pt x="673" y="159"/>
                  </a:cubicBezTo>
                  <a:cubicBezTo>
                    <a:pt x="673" y="72"/>
                    <a:pt x="602" y="1"/>
                    <a:pt x="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a:extLst>
              <a:ext uri="{FF2B5EF4-FFF2-40B4-BE49-F238E27FC236}">
                <a16:creationId xmlns:a16="http://schemas.microsoft.com/office/drawing/2014/main" id="{B3DE93DF-D2C7-E54A-E7E9-A797E0063CA3}"/>
              </a:ext>
            </a:extLst>
          </p:cNvPr>
          <p:cNvSpPr txBox="1"/>
          <p:nvPr/>
        </p:nvSpPr>
        <p:spPr>
          <a:xfrm>
            <a:off x="837899" y="1631864"/>
            <a:ext cx="5609396" cy="3284041"/>
          </a:xfrm>
          <a:prstGeom prst="rect">
            <a:avLst/>
          </a:prstGeom>
          <a:noFill/>
        </p:spPr>
        <p:txBody>
          <a:bodyPr wrap="square">
            <a:spAutoFit/>
          </a:bodyPr>
          <a:lstStyle/>
          <a:p>
            <a:pPr algn="just">
              <a:lnSpc>
                <a:spcPct val="150000"/>
              </a:lnSpc>
            </a:pPr>
            <a:r>
              <a:rPr lang="fr-FR" dirty="0">
                <a:solidFill>
                  <a:srgbClr val="2B2B2B"/>
                </a:solidFill>
                <a:latin typeface="Titillium Web" panose="020F0502020204030204" pitchFamily="2" charset="0"/>
              </a:rPr>
              <a:t>Plusieurs paramètres de contrôle de processus, moteurs, pompes, vannes sont répartis sur de vastes zones.</a:t>
            </a:r>
          </a:p>
          <a:p>
            <a:pPr algn="just">
              <a:lnSpc>
                <a:spcPct val="150000"/>
              </a:lnSpc>
            </a:pPr>
            <a:r>
              <a:rPr lang="fr-FR" dirty="0">
                <a:solidFill>
                  <a:srgbClr val="2B2B2B"/>
                </a:solidFill>
                <a:latin typeface="Titillium Web" panose="020F0502020204030204" pitchFamily="2" charset="0"/>
              </a:rPr>
              <a:t>Les applications de contrôle et de surveillance incluent l’activation et la désactivation des moteurs, des pompes, des vannes et la collecte en continu d’informations sur les paramètres de processus (tels que débit, pression, température) et la prise de certaines décisions par l’intermédiaire de systèmes SCADA.</a:t>
            </a:r>
          </a:p>
          <a:p>
            <a:pPr algn="just">
              <a:lnSpc>
                <a:spcPct val="150000"/>
              </a:lnSpc>
            </a:pPr>
            <a:endParaRPr lang="fr-FR" dirty="0">
              <a:solidFill>
                <a:srgbClr val="2B2B2B"/>
              </a:solidFill>
              <a:latin typeface="Titillium Web" panose="020F0502020204030204" pitchFamily="2" charset="0"/>
            </a:endParaRPr>
          </a:p>
          <a:p>
            <a:pPr algn="just">
              <a:lnSpc>
                <a:spcPct val="150000"/>
              </a:lnSpc>
            </a:pPr>
            <a:br>
              <a:rPr lang="fr-FR" dirty="0">
                <a:solidFill>
                  <a:srgbClr val="2B2B2B"/>
                </a:solidFill>
                <a:latin typeface="Titillium Web" panose="020F0502020204030204" pitchFamily="2" charset="0"/>
              </a:rPr>
            </a:br>
            <a:endParaRPr lang="fr-CA" dirty="0">
              <a:solidFill>
                <a:srgbClr val="2B2B2B"/>
              </a:solidFill>
              <a:latin typeface="Titillium Web" panose="020F0502020204030204" pitchFamily="2" charset="0"/>
            </a:endParaRPr>
          </a:p>
        </p:txBody>
      </p:sp>
      <p:sp>
        <p:nvSpPr>
          <p:cNvPr id="5" name="ZoneTexte 4">
            <a:extLst>
              <a:ext uri="{FF2B5EF4-FFF2-40B4-BE49-F238E27FC236}">
                <a16:creationId xmlns:a16="http://schemas.microsoft.com/office/drawing/2014/main" id="{F6671C48-DB72-9299-2A6C-7764EC62425A}"/>
              </a:ext>
            </a:extLst>
          </p:cNvPr>
          <p:cNvSpPr txBox="1"/>
          <p:nvPr/>
        </p:nvSpPr>
        <p:spPr>
          <a:xfrm>
            <a:off x="351412" y="1071199"/>
            <a:ext cx="7601918" cy="338554"/>
          </a:xfrm>
          <a:prstGeom prst="rect">
            <a:avLst/>
          </a:prstGeom>
          <a:noFill/>
        </p:spPr>
        <p:txBody>
          <a:bodyPr wrap="square">
            <a:spAutoFit/>
          </a:bodyPr>
          <a:lstStyle/>
          <a:p>
            <a:r>
              <a:rPr lang="fr-FR" sz="1600" b="1" dirty="0">
                <a:solidFill>
                  <a:srgbClr val="0C75B9"/>
                </a:solidFill>
                <a:latin typeface="Titillium Web" panose="00000500000000000000" pitchFamily="2" charset="0"/>
              </a:rPr>
              <a:t>Installation de pétrole et Gaz</a:t>
            </a:r>
          </a:p>
        </p:txBody>
      </p:sp>
      <p:sp>
        <p:nvSpPr>
          <p:cNvPr id="6" name="ZoneTexte 5">
            <a:extLst>
              <a:ext uri="{FF2B5EF4-FFF2-40B4-BE49-F238E27FC236}">
                <a16:creationId xmlns:a16="http://schemas.microsoft.com/office/drawing/2014/main" id="{AEA6089D-141B-C74F-3599-FEA7E5F93778}"/>
              </a:ext>
            </a:extLst>
          </p:cNvPr>
          <p:cNvSpPr txBox="1"/>
          <p:nvPr/>
        </p:nvSpPr>
        <p:spPr>
          <a:xfrm>
            <a:off x="1563158" y="448979"/>
            <a:ext cx="6017684" cy="400110"/>
          </a:xfrm>
          <a:prstGeom prst="rect">
            <a:avLst/>
          </a:prstGeom>
          <a:noFill/>
        </p:spPr>
        <p:txBody>
          <a:bodyPr wrap="square" rtlCol="0">
            <a:spAutoFit/>
          </a:bodyPr>
          <a:lstStyle/>
          <a:p>
            <a:pPr algn="ctr"/>
            <a:r>
              <a:rPr lang="fr-FR" sz="2000" dirty="0">
                <a:latin typeface="Arial Black" panose="020B0A04020102020204" pitchFamily="34" charset="0"/>
              </a:rPr>
              <a:t>SCADA Applications</a:t>
            </a:r>
            <a:endParaRPr lang="fr-CA" sz="2000" dirty="0">
              <a:latin typeface="Arial Black" panose="020B0A04020102020204" pitchFamily="34" charset="0"/>
            </a:endParaRPr>
          </a:p>
        </p:txBody>
      </p:sp>
      <p:pic>
        <p:nvPicPr>
          <p:cNvPr id="8" name="Image 7">
            <a:extLst>
              <a:ext uri="{FF2B5EF4-FFF2-40B4-BE49-F238E27FC236}">
                <a16:creationId xmlns:a16="http://schemas.microsoft.com/office/drawing/2014/main" id="{A396C7E3-3DEC-382F-F8C9-EBF89C2E3990}"/>
              </a:ext>
            </a:extLst>
          </p:cNvPr>
          <p:cNvPicPr>
            <a:picLocks noChangeAspect="1"/>
          </p:cNvPicPr>
          <p:nvPr/>
        </p:nvPicPr>
        <p:blipFill>
          <a:blip r:embed="rId3"/>
          <a:srcRect/>
          <a:stretch/>
        </p:blipFill>
        <p:spPr>
          <a:xfrm>
            <a:off x="6761702" y="1752610"/>
            <a:ext cx="1638279" cy="1638279"/>
          </a:xfrm>
          <a:prstGeom prst="rect">
            <a:avLst/>
          </a:prstGeom>
        </p:spPr>
      </p:pic>
      <p:sp>
        <p:nvSpPr>
          <p:cNvPr id="13" name="Google Shape;860;p19">
            <a:extLst>
              <a:ext uri="{FF2B5EF4-FFF2-40B4-BE49-F238E27FC236}">
                <a16:creationId xmlns:a16="http://schemas.microsoft.com/office/drawing/2014/main" id="{4B146EFF-A274-4A8B-A694-9A1DD86B31EF}"/>
              </a:ext>
            </a:extLst>
          </p:cNvPr>
          <p:cNvSpPr txBox="1">
            <a:spLocks/>
          </p:cNvSpPr>
          <p:nvPr/>
        </p:nvSpPr>
        <p:spPr>
          <a:xfrm>
            <a:off x="8649025" y="4636750"/>
            <a:ext cx="456900" cy="468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z="2400" smtClean="0">
                <a:solidFill>
                  <a:schemeClr val="bg2"/>
                </a:solidFill>
                <a:latin typeface="Anton" pitchFamily="2" charset="0"/>
              </a:rPr>
              <a:pPr algn="ctr"/>
              <a:t>9</a:t>
            </a:fld>
            <a:endParaRPr lang="en" dirty="0">
              <a:solidFill>
                <a:schemeClr val="bg2"/>
              </a:solidFill>
              <a:latin typeface="Anton" pitchFamily="2" charset="0"/>
            </a:endParaRPr>
          </a:p>
        </p:txBody>
      </p:sp>
    </p:spTree>
    <p:extLst>
      <p:ext uri="{BB962C8B-B14F-4D97-AF65-F5344CB8AC3E}">
        <p14:creationId xmlns:p14="http://schemas.microsoft.com/office/powerpoint/2010/main" val="20784782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Quality Management Consulting by Slidesgo">
  <a:themeElements>
    <a:clrScheme name="Simple Light">
      <a:dk1>
        <a:srgbClr val="353738"/>
      </a:dk1>
      <a:lt1>
        <a:srgbClr val="7D5FFE"/>
      </a:lt1>
      <a:dk2>
        <a:srgbClr val="FFFFFF"/>
      </a:dk2>
      <a:lt2>
        <a:srgbClr val="F0F5FA"/>
      </a:lt2>
      <a:accent1>
        <a:srgbClr val="B0B0B0"/>
      </a:accent1>
      <a:accent2>
        <a:srgbClr val="67696B"/>
      </a:accent2>
      <a:accent3>
        <a:srgbClr val="FFFFFF"/>
      </a:accent3>
      <a:accent4>
        <a:srgbClr val="FFFFFF"/>
      </a:accent4>
      <a:accent5>
        <a:srgbClr val="FFFFFF"/>
      </a:accent5>
      <a:accent6>
        <a:srgbClr val="FFFFFF"/>
      </a:accent6>
      <a:hlink>
        <a:srgbClr val="3537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629</TotalTime>
  <Words>3645</Words>
  <Application>Microsoft Office PowerPoint</Application>
  <PresentationFormat>On-screen Show (16:9)</PresentationFormat>
  <Paragraphs>370</Paragraphs>
  <Slides>34</Slides>
  <Notes>33</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34</vt:i4>
      </vt:variant>
    </vt:vector>
  </HeadingPairs>
  <TitlesOfParts>
    <vt:vector size="52" baseType="lpstr">
      <vt:lpstr>Anton</vt:lpstr>
      <vt:lpstr>Arial</vt:lpstr>
      <vt:lpstr>Arial Black</vt:lpstr>
      <vt:lpstr>Asap</vt:lpstr>
      <vt:lpstr>Assistant</vt:lpstr>
      <vt:lpstr>Berlin Sans FB</vt:lpstr>
      <vt:lpstr>Berlin Sans FB Demi</vt:lpstr>
      <vt:lpstr>Bernard MT Condensed</vt:lpstr>
      <vt:lpstr>Calibri</vt:lpstr>
      <vt:lpstr>CMU Serif</vt:lpstr>
      <vt:lpstr>Courier Prime Code</vt:lpstr>
      <vt:lpstr>inherit</vt:lpstr>
      <vt:lpstr>Josefin Sans</vt:lpstr>
      <vt:lpstr>Modern Love</vt:lpstr>
      <vt:lpstr>Söhne</vt:lpstr>
      <vt:lpstr>Titillium Web</vt:lpstr>
      <vt:lpstr>Wingdings</vt:lpstr>
      <vt:lpstr>Quality Management Consulting by Slidesgo</vt:lpstr>
      <vt:lpstr>la cybersécurité dans les systèmes SCADA</vt:lpstr>
      <vt:lpstr>01</vt:lpstr>
      <vt:lpstr>PowerPoint Presentation</vt:lpstr>
      <vt:lpstr>01</vt:lpstr>
      <vt:lpstr>Définition </vt:lpstr>
      <vt:lpstr>PowerPoint Presentation</vt:lpstr>
      <vt:lpstr>PowerPoint Presentation</vt:lpstr>
      <vt:lpstr>PowerPoint Presentation</vt:lpstr>
      <vt:lpstr>PowerPoint Presentation</vt:lpstr>
      <vt:lpstr>PowerPoint Presentation</vt:lpstr>
      <vt:lpstr>02</vt:lpstr>
      <vt:lpstr>Firewalls</vt:lpstr>
      <vt:lpstr>Firewalls mal configurés</vt:lpstr>
      <vt:lpstr>Ports et services inutiles.</vt:lpstr>
      <vt:lpstr>Back Door Application</vt:lpstr>
      <vt:lpstr>Accès Wi-Fi</vt:lpstr>
      <vt:lpstr>Accès à distance, VPN et applications mobiles</vt:lpstr>
      <vt:lpstr>Établissement d'Enclaves Sécurisées</vt:lpstr>
      <vt:lpstr>Établissement d'Enclaves Sécurisées</vt:lpstr>
      <vt:lpstr>Établissement d'Enclaves Sécurisées</vt:lpstr>
      <vt:lpstr>Établissement d'Enclaves Sécurisées</vt:lpstr>
      <vt:lpstr>Établissement d'Enclaves Sécurisées</vt:lpstr>
      <vt:lpstr>Établissement d'Enclaves Sécurisées</vt:lpstr>
      <vt:lpstr>Établissement d'Enclaves Sécurisées</vt:lpstr>
      <vt:lpstr>Établissement d'Enclaves Sécurisées</vt:lpstr>
      <vt:lpstr>Établissement d'Enclaves Sécurisées</vt:lpstr>
      <vt:lpstr>Établissement d'Enclaves Sécurisées</vt:lpstr>
      <vt:lpstr>Établissement d'Enclaves Sécurisées</vt:lpstr>
      <vt:lpstr>Établissement d'Enclaves Sécurisées</vt:lpstr>
      <vt:lpstr>Établissement d'Enclaves Sécurisées</vt:lpstr>
      <vt:lpstr>Établissement d'Enclaves Sécurisées</vt:lpstr>
      <vt:lpstr>Établissement d'Enclaves Sécurisées</vt:lpstr>
      <vt:lpstr>05</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AMDEC  [Cas d'utilisation]</dc:title>
  <dc:creator>AdMin</dc:creator>
  <cp:lastModifiedBy>ibrahim essakine</cp:lastModifiedBy>
  <cp:revision>55</cp:revision>
  <dcterms:modified xsi:type="dcterms:W3CDTF">2023-12-06T15:31:23Z</dcterms:modified>
</cp:coreProperties>
</file>